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80" r:id="rId2"/>
    <p:sldId id="257" r:id="rId3"/>
    <p:sldId id="258" r:id="rId4"/>
    <p:sldId id="259" r:id="rId5"/>
    <p:sldId id="260" r:id="rId6"/>
    <p:sldId id="261" r:id="rId7"/>
    <p:sldId id="262" r:id="rId8"/>
    <p:sldId id="263" r:id="rId9"/>
    <p:sldId id="264" r:id="rId10"/>
    <p:sldId id="265" r:id="rId11"/>
    <p:sldId id="281" r:id="rId12"/>
    <p:sldId id="282"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0110"/>
  </p:normalViewPr>
  <p:slideViewPr>
    <p:cSldViewPr snapToGrid="0">
      <p:cViewPr varScale="1">
        <p:scale>
          <a:sx n="79" d="100"/>
          <a:sy n="79" d="100"/>
        </p:scale>
        <p:origin x="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88401-13C1-B647-8D7F-33E92C9EC6DB}" type="datetimeFigureOut">
              <a:rPr lang="it-IT" smtClean="0"/>
              <a:t>19/09/22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C6F3E-D7C3-FD41-8E0F-17200BA57931}" type="slidenum">
              <a:rPr lang="it-IT" smtClean="0"/>
              <a:t>‹N›</a:t>
            </a:fld>
            <a:endParaRPr lang="it-IT"/>
          </a:p>
        </p:txBody>
      </p:sp>
    </p:spTree>
    <p:extLst>
      <p:ext uri="{BB962C8B-B14F-4D97-AF65-F5344CB8AC3E}">
        <p14:creationId xmlns:p14="http://schemas.microsoft.com/office/powerpoint/2010/main" val="370768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F5C6F3E-D7C3-FD41-8E0F-17200BA57931}" type="slidenum">
              <a:rPr lang="it-IT" smtClean="0"/>
              <a:t>13</a:t>
            </a:fld>
            <a:endParaRPr lang="it-IT"/>
          </a:p>
        </p:txBody>
      </p:sp>
    </p:spTree>
    <p:extLst>
      <p:ext uri="{BB962C8B-B14F-4D97-AF65-F5344CB8AC3E}">
        <p14:creationId xmlns:p14="http://schemas.microsoft.com/office/powerpoint/2010/main" val="265004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F5C6F3E-D7C3-FD41-8E0F-17200BA57931}" type="slidenum">
              <a:rPr lang="it-IT" smtClean="0"/>
              <a:t>26</a:t>
            </a:fld>
            <a:endParaRPr lang="it-IT"/>
          </a:p>
        </p:txBody>
      </p:sp>
    </p:spTree>
    <p:extLst>
      <p:ext uri="{BB962C8B-B14F-4D97-AF65-F5344CB8AC3E}">
        <p14:creationId xmlns:p14="http://schemas.microsoft.com/office/powerpoint/2010/main" val="372690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2152BB-A59E-7282-483A-365CE6F4C9D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61A4D20-8790-6DFF-5CAE-21B284E0A8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81F6CCE-09E5-97F0-5DC0-11FAA9D2D7EB}"/>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5" name="Segnaposto piè di pagina 4">
            <a:extLst>
              <a:ext uri="{FF2B5EF4-FFF2-40B4-BE49-F238E27FC236}">
                <a16:creationId xmlns:a16="http://schemas.microsoft.com/office/drawing/2014/main" id="{9482E4B7-3D15-7AE8-05F5-8A4202C21D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C8CB3B2-F386-6CF0-B1F9-58C0853EDA28}"/>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3331357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6C6ED1-B53C-7FFA-7454-08CF32ACF67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C95E877-633D-9ED2-B8C9-240909D8CF0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417B48C-6D4A-04B2-E154-1F6D04062D9F}"/>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5" name="Segnaposto piè di pagina 4">
            <a:extLst>
              <a:ext uri="{FF2B5EF4-FFF2-40B4-BE49-F238E27FC236}">
                <a16:creationId xmlns:a16="http://schemas.microsoft.com/office/drawing/2014/main" id="{7710756C-475A-D582-77A1-2E0E3E2F9C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F528EA-35A4-D503-B1BB-CDABC3BF8C23}"/>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142713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FAC60F9-E5A8-EC55-3372-17BAA1751F8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7C4B52C-33DC-48B7-F1C3-6AFA6B71898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BADB1F-6CB6-BDD1-EA08-653827D0B318}"/>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5" name="Segnaposto piè di pagina 4">
            <a:extLst>
              <a:ext uri="{FF2B5EF4-FFF2-40B4-BE49-F238E27FC236}">
                <a16:creationId xmlns:a16="http://schemas.microsoft.com/office/drawing/2014/main" id="{158B9EC2-C7ED-21C0-2908-811E3C96061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A0AC76-7BBC-CE06-BD4E-53348E0BF7D0}"/>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39520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7FC8AD-6C0F-8C87-6A16-5E537340F30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0EBEDEC-315B-0093-50BB-936B890DCCD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DE1BEA-6D7B-58D2-FA13-A53026E10109}"/>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5" name="Segnaposto piè di pagina 4">
            <a:extLst>
              <a:ext uri="{FF2B5EF4-FFF2-40B4-BE49-F238E27FC236}">
                <a16:creationId xmlns:a16="http://schemas.microsoft.com/office/drawing/2014/main" id="{B646A462-C9E8-03AA-A526-4292B7C610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0763170-45F6-0C47-A19E-475F8BE7FF40}"/>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223934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D10B69-7156-0D29-E516-F1597F91E66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B5FD296-EDC3-E49C-58F3-57380B663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8A082F6-CAAF-A0D4-6F66-EDE21F74DBED}"/>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5" name="Segnaposto piè di pagina 4">
            <a:extLst>
              <a:ext uri="{FF2B5EF4-FFF2-40B4-BE49-F238E27FC236}">
                <a16:creationId xmlns:a16="http://schemas.microsoft.com/office/drawing/2014/main" id="{6316EF97-6D0F-63B6-7319-BB6124D1565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1746C6-AC10-1AEA-8DD3-28C6214A1C4C}"/>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25098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789CF-09C8-3C12-A562-710EC30A229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420D865-634E-DEBA-717C-9A0E389B7FF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12F88CD-E24D-4A0F-6EFB-B5A90C4DFE6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2B224C8-E5A9-151F-0DBE-EAC8FB1FAB6A}"/>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6" name="Segnaposto piè di pagina 5">
            <a:extLst>
              <a:ext uri="{FF2B5EF4-FFF2-40B4-BE49-F238E27FC236}">
                <a16:creationId xmlns:a16="http://schemas.microsoft.com/office/drawing/2014/main" id="{CE141ED1-3109-7D14-9188-A49B182A508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6D492DC-77F7-A0C9-176D-65889C3D5A32}"/>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156607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4F6CB7-B3CF-CB13-4D40-49FAE5FBEE2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B7323E3-62F9-CFF7-C1A9-ABE1D084F9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16B6451-1100-BBF8-26A8-C648F483758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883C8EB-02D5-F9D3-A7BA-5842E83AD3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A831E9D-3E18-907C-36D6-C31BABC2E5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95A1532-7983-E14A-EACD-418F3437787B}"/>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8" name="Segnaposto piè di pagina 7">
            <a:extLst>
              <a:ext uri="{FF2B5EF4-FFF2-40B4-BE49-F238E27FC236}">
                <a16:creationId xmlns:a16="http://schemas.microsoft.com/office/drawing/2014/main" id="{8BFD1672-7665-8B23-6916-9952D10AF78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B89B950-6B88-DE3A-52D2-7455338139F0}"/>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238712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45DD69-7FFC-3060-B754-F1255EA401B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BDB4B3B-FE28-2EA3-F39F-808044318D55}"/>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4" name="Segnaposto piè di pagina 3">
            <a:extLst>
              <a:ext uri="{FF2B5EF4-FFF2-40B4-BE49-F238E27FC236}">
                <a16:creationId xmlns:a16="http://schemas.microsoft.com/office/drawing/2014/main" id="{85853E76-8988-F6A8-CA77-E7C42957E1E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A1D1568-E661-D54F-0D20-4AD9140CE1EF}"/>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9374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EC0FCEB-7E3E-AC53-0BD8-328DC442482F}"/>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3" name="Segnaposto piè di pagina 2">
            <a:extLst>
              <a:ext uri="{FF2B5EF4-FFF2-40B4-BE49-F238E27FC236}">
                <a16:creationId xmlns:a16="http://schemas.microsoft.com/office/drawing/2014/main" id="{86BCB91E-7E6E-2219-E292-32C82B5E8CF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9D21ABE-2D07-873B-8DB1-66C48D82BF18}"/>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259404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BE30BA-1A60-454A-9E4D-4F7B2406176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D86EA8-A29F-5787-20B7-B80DDD2E42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941F187-C49E-2DDC-FAF6-BB19EB1DB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83E82A8-3780-DE23-6219-531D4EC2B90F}"/>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6" name="Segnaposto piè di pagina 5">
            <a:extLst>
              <a:ext uri="{FF2B5EF4-FFF2-40B4-BE49-F238E27FC236}">
                <a16:creationId xmlns:a16="http://schemas.microsoft.com/office/drawing/2014/main" id="{49FDC84B-1CAC-12C9-CCD0-91BB57521F5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BA930F6-536A-C693-6205-A33C9BF797F6}"/>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113050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5C20FD-AD5C-090A-8938-03B7ACF6FEA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106FECE-0654-9C46-9B31-6FCBC6577F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080417B-846E-F4EF-78C1-55DB77472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0E81C21-F611-9D0F-BE53-6BA11997588A}"/>
              </a:ext>
            </a:extLst>
          </p:cNvPr>
          <p:cNvSpPr>
            <a:spLocks noGrp="1"/>
          </p:cNvSpPr>
          <p:nvPr>
            <p:ph type="dt" sz="half" idx="10"/>
          </p:nvPr>
        </p:nvSpPr>
        <p:spPr/>
        <p:txBody>
          <a:bodyPr/>
          <a:lstStyle/>
          <a:p>
            <a:fld id="{5CD27B89-BA68-F748-B522-83CDAEAC0743}" type="datetimeFigureOut">
              <a:rPr lang="it-IT" smtClean="0"/>
              <a:t>19/09/22</a:t>
            </a:fld>
            <a:endParaRPr lang="it-IT"/>
          </a:p>
        </p:txBody>
      </p:sp>
      <p:sp>
        <p:nvSpPr>
          <p:cNvPr id="6" name="Segnaposto piè di pagina 5">
            <a:extLst>
              <a:ext uri="{FF2B5EF4-FFF2-40B4-BE49-F238E27FC236}">
                <a16:creationId xmlns:a16="http://schemas.microsoft.com/office/drawing/2014/main" id="{67B50EDF-3D09-EAB2-DEFD-807377423C8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712EEAC-A1B1-A0A7-84AC-1385E406C901}"/>
              </a:ext>
            </a:extLst>
          </p:cNvPr>
          <p:cNvSpPr>
            <a:spLocks noGrp="1"/>
          </p:cNvSpPr>
          <p:nvPr>
            <p:ph type="sldNum" sz="quarter" idx="12"/>
          </p:nvPr>
        </p:nvSpPr>
        <p:spPr/>
        <p:txBody>
          <a:bodyPr/>
          <a:lstStyle/>
          <a:p>
            <a:fld id="{6FCD66D6-4125-9749-9107-B155250D4B4D}" type="slidenum">
              <a:rPr lang="it-IT" smtClean="0"/>
              <a:t>‹N›</a:t>
            </a:fld>
            <a:endParaRPr lang="it-IT"/>
          </a:p>
        </p:txBody>
      </p:sp>
    </p:spTree>
    <p:extLst>
      <p:ext uri="{BB962C8B-B14F-4D97-AF65-F5344CB8AC3E}">
        <p14:creationId xmlns:p14="http://schemas.microsoft.com/office/powerpoint/2010/main" val="243653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261E010-7379-4897-09C5-A889C09381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73B4AFB-6600-0EDC-A38B-8AE2AC5D9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DD665A1-B489-30B5-2655-0BEDBC1E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27B89-BA68-F748-B522-83CDAEAC0743}" type="datetimeFigureOut">
              <a:rPr lang="it-IT" smtClean="0"/>
              <a:t>19/09/22</a:t>
            </a:fld>
            <a:endParaRPr lang="it-IT"/>
          </a:p>
        </p:txBody>
      </p:sp>
      <p:sp>
        <p:nvSpPr>
          <p:cNvPr id="5" name="Segnaposto piè di pagina 4">
            <a:extLst>
              <a:ext uri="{FF2B5EF4-FFF2-40B4-BE49-F238E27FC236}">
                <a16:creationId xmlns:a16="http://schemas.microsoft.com/office/drawing/2014/main" id="{C2330BBE-6E46-9B6C-A553-32780E728A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22AE035-6850-21E6-FC7F-AB8631F20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CD66D6-4125-9749-9107-B155250D4B4D}" type="slidenum">
              <a:rPr lang="it-IT" smtClean="0"/>
              <a:t>‹N›</a:t>
            </a:fld>
            <a:endParaRPr lang="it-IT"/>
          </a:p>
        </p:txBody>
      </p:sp>
    </p:spTree>
    <p:extLst>
      <p:ext uri="{BB962C8B-B14F-4D97-AF65-F5344CB8AC3E}">
        <p14:creationId xmlns:p14="http://schemas.microsoft.com/office/powerpoint/2010/main" val="2224932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9998507-3387-44D9-BCE5-2D3DC3F9F2D9}"/>
              </a:ext>
            </a:extLst>
          </p:cNvPr>
          <p:cNvSpPr txBox="1"/>
          <p:nvPr/>
        </p:nvSpPr>
        <p:spPr>
          <a:xfrm>
            <a:off x="553329" y="2053545"/>
            <a:ext cx="11085342" cy="1077218"/>
          </a:xfrm>
          <a:prstGeom prst="rect">
            <a:avLst/>
          </a:prstGeom>
          <a:noFill/>
        </p:spPr>
        <p:txBody>
          <a:bodyPr wrap="square" rtlCol="0">
            <a:spAutoFit/>
          </a:bodyPr>
          <a:lstStyle/>
          <a:p>
            <a:pPr algn="ctr"/>
            <a:r>
              <a:rPr lang="it-IT" sz="3200" dirty="0" err="1"/>
              <a:t>In.Tra.Viva</a:t>
            </a:r>
            <a:r>
              <a:rPr lang="it-IT" sz="3200" dirty="0"/>
              <a:t>.</a:t>
            </a:r>
          </a:p>
          <a:p>
            <a:pPr algn="ctr"/>
            <a:r>
              <a:rPr lang="it-IT" sz="3200" dirty="0"/>
              <a:t>Aggiungiamo valore alle piante ornamentali  </a:t>
            </a:r>
          </a:p>
        </p:txBody>
      </p:sp>
      <p:sp>
        <p:nvSpPr>
          <p:cNvPr id="6" name="CasellaDiTesto 5">
            <a:extLst>
              <a:ext uri="{FF2B5EF4-FFF2-40B4-BE49-F238E27FC236}">
                <a16:creationId xmlns:a16="http://schemas.microsoft.com/office/drawing/2014/main" id="{FF4A2DBF-0184-4096-B98C-5D7E5905EEA3}"/>
              </a:ext>
            </a:extLst>
          </p:cNvPr>
          <p:cNvSpPr txBox="1"/>
          <p:nvPr/>
        </p:nvSpPr>
        <p:spPr>
          <a:xfrm>
            <a:off x="717451" y="1557335"/>
            <a:ext cx="11085342" cy="400110"/>
          </a:xfrm>
          <a:prstGeom prst="rect">
            <a:avLst/>
          </a:prstGeom>
          <a:noFill/>
        </p:spPr>
        <p:txBody>
          <a:bodyPr wrap="square">
            <a:spAutoFit/>
          </a:bodyPr>
          <a:lstStyle/>
          <a:p>
            <a:pPr algn="just"/>
            <a:r>
              <a:rPr lang="it-IT" sz="2000" dirty="0"/>
              <a:t>Gruppo Operativo:</a:t>
            </a:r>
            <a:r>
              <a:rPr lang="it-IT" sz="2000" dirty="0">
                <a:solidFill>
                  <a:srgbClr val="FF0000"/>
                </a:solidFill>
              </a:rPr>
              <a:t> </a:t>
            </a:r>
            <a:r>
              <a:rPr lang="it-IT" sz="2000" dirty="0" err="1">
                <a:solidFill>
                  <a:srgbClr val="FF0000"/>
                </a:solidFill>
              </a:rPr>
              <a:t>IN</a:t>
            </a:r>
            <a:r>
              <a:rPr lang="it-IT" sz="2000" dirty="0" err="1"/>
              <a:t>novazioni</a:t>
            </a:r>
            <a:r>
              <a:rPr lang="it-IT" sz="2000" dirty="0"/>
              <a:t> post produzione, confezionamento e</a:t>
            </a:r>
            <a:r>
              <a:rPr lang="it-IT" sz="2000" dirty="0">
                <a:solidFill>
                  <a:srgbClr val="FF0000"/>
                </a:solidFill>
              </a:rPr>
              <a:t> </a:t>
            </a:r>
            <a:r>
              <a:rPr lang="it-IT" sz="2000" dirty="0" err="1">
                <a:solidFill>
                  <a:srgbClr val="FF0000"/>
                </a:solidFill>
              </a:rPr>
              <a:t>TRA</a:t>
            </a:r>
            <a:r>
              <a:rPr lang="it-IT" sz="2000" dirty="0" err="1"/>
              <a:t>sporto</a:t>
            </a:r>
            <a:r>
              <a:rPr lang="it-IT" sz="2000" dirty="0"/>
              <a:t> dei prodotti </a:t>
            </a:r>
            <a:r>
              <a:rPr lang="it-IT" sz="2000" dirty="0" err="1">
                <a:solidFill>
                  <a:srgbClr val="FF0000"/>
                </a:solidFill>
              </a:rPr>
              <a:t>VIVA</a:t>
            </a:r>
            <a:r>
              <a:rPr lang="it-IT" sz="2000" dirty="0" err="1"/>
              <a:t>istici</a:t>
            </a:r>
            <a:r>
              <a:rPr lang="it-IT" sz="2000" dirty="0"/>
              <a:t>.</a:t>
            </a:r>
          </a:p>
        </p:txBody>
      </p:sp>
      <p:pic>
        <p:nvPicPr>
          <p:cNvPr id="10" name="Immagine 9">
            <a:extLst>
              <a:ext uri="{FF2B5EF4-FFF2-40B4-BE49-F238E27FC236}">
                <a16:creationId xmlns:a16="http://schemas.microsoft.com/office/drawing/2014/main" id="{76AEA331-738D-42D4-B3B0-631FD0DAE31A}"/>
              </a:ext>
            </a:extLst>
          </p:cNvPr>
          <p:cNvPicPr>
            <a:picLocks noChangeAspect="1"/>
          </p:cNvPicPr>
          <p:nvPr/>
        </p:nvPicPr>
        <p:blipFill>
          <a:blip r:embed="rId2"/>
          <a:stretch>
            <a:fillRect/>
          </a:stretch>
        </p:blipFill>
        <p:spPr>
          <a:xfrm>
            <a:off x="2387436" y="109737"/>
            <a:ext cx="7126842" cy="725487"/>
          </a:xfrm>
          <a:prstGeom prst="rect">
            <a:avLst/>
          </a:prstGeom>
        </p:spPr>
      </p:pic>
      <p:pic>
        <p:nvPicPr>
          <p:cNvPr id="12" name="Immagine 11">
            <a:extLst>
              <a:ext uri="{FF2B5EF4-FFF2-40B4-BE49-F238E27FC236}">
                <a16:creationId xmlns:a16="http://schemas.microsoft.com/office/drawing/2014/main" id="{D1739F5F-F696-402D-9961-F8B2F3F58018}"/>
              </a:ext>
            </a:extLst>
          </p:cNvPr>
          <p:cNvPicPr>
            <a:picLocks noChangeAspect="1"/>
          </p:cNvPicPr>
          <p:nvPr/>
        </p:nvPicPr>
        <p:blipFill>
          <a:blip r:embed="rId3"/>
          <a:stretch>
            <a:fillRect/>
          </a:stretch>
        </p:blipFill>
        <p:spPr>
          <a:xfrm>
            <a:off x="9955547" y="0"/>
            <a:ext cx="2121592" cy="944962"/>
          </a:xfrm>
          <a:prstGeom prst="rect">
            <a:avLst/>
          </a:prstGeom>
        </p:spPr>
      </p:pic>
      <p:pic>
        <p:nvPicPr>
          <p:cNvPr id="13" name="Immagine 12">
            <a:extLst>
              <a:ext uri="{FF2B5EF4-FFF2-40B4-BE49-F238E27FC236}">
                <a16:creationId xmlns:a16="http://schemas.microsoft.com/office/drawing/2014/main" id="{536B012A-0E60-41D5-B909-7122192EA4E2}"/>
              </a:ext>
            </a:extLst>
          </p:cNvPr>
          <p:cNvPicPr>
            <a:picLocks noChangeAspect="1"/>
          </p:cNvPicPr>
          <p:nvPr/>
        </p:nvPicPr>
        <p:blipFill>
          <a:blip r:embed="rId4"/>
          <a:stretch>
            <a:fillRect/>
          </a:stretch>
        </p:blipFill>
        <p:spPr>
          <a:xfrm>
            <a:off x="0" y="76933"/>
            <a:ext cx="3465904" cy="1516581"/>
          </a:xfrm>
          <a:prstGeom prst="rect">
            <a:avLst/>
          </a:prstGeom>
        </p:spPr>
      </p:pic>
      <p:cxnSp>
        <p:nvCxnSpPr>
          <p:cNvPr id="17" name="Connettore diritto 16">
            <a:extLst>
              <a:ext uri="{FF2B5EF4-FFF2-40B4-BE49-F238E27FC236}">
                <a16:creationId xmlns:a16="http://schemas.microsoft.com/office/drawing/2014/main" id="{BF452503-821E-49D7-83FC-8EAFBD4E80B1}"/>
              </a:ext>
            </a:extLst>
          </p:cNvPr>
          <p:cNvCxnSpPr>
            <a:cxnSpLocks/>
          </p:cNvCxnSpPr>
          <p:nvPr/>
        </p:nvCxnSpPr>
        <p:spPr>
          <a:xfrm>
            <a:off x="356382" y="3453343"/>
            <a:ext cx="11479236"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FE39A42D-4A4F-4A49-B906-DE9A29369CE8}"/>
              </a:ext>
            </a:extLst>
          </p:cNvPr>
          <p:cNvCxnSpPr>
            <a:cxnSpLocks/>
          </p:cNvCxnSpPr>
          <p:nvPr/>
        </p:nvCxnSpPr>
        <p:spPr>
          <a:xfrm>
            <a:off x="356382" y="3647946"/>
            <a:ext cx="1147923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CasellaDiTesto 1">
            <a:extLst>
              <a:ext uri="{FF2B5EF4-FFF2-40B4-BE49-F238E27FC236}">
                <a16:creationId xmlns:a16="http://schemas.microsoft.com/office/drawing/2014/main" id="{B1AB6B76-C6BD-427E-A076-6500585A3784}"/>
              </a:ext>
            </a:extLst>
          </p:cNvPr>
          <p:cNvSpPr txBox="1"/>
          <p:nvPr/>
        </p:nvSpPr>
        <p:spPr>
          <a:xfrm>
            <a:off x="1116036" y="3886171"/>
            <a:ext cx="10288172" cy="707886"/>
          </a:xfrm>
          <a:prstGeom prst="rect">
            <a:avLst/>
          </a:prstGeom>
          <a:noFill/>
        </p:spPr>
        <p:txBody>
          <a:bodyPr wrap="square" rtlCol="0">
            <a:spAutoFit/>
          </a:bodyPr>
          <a:lstStyle/>
          <a:p>
            <a:pPr algn="ctr"/>
            <a:r>
              <a:rPr lang="it-IT" sz="2000" b="1" dirty="0"/>
              <a:t>‘Diagnostica dello stato di salute delle piante durante i trasporti, tramite l’applicazione di sensoristica non distruttiva NIR e di mini sensori IoT, adattati o di nuova realizzazione ‘</a:t>
            </a:r>
          </a:p>
        </p:txBody>
      </p:sp>
      <p:sp>
        <p:nvSpPr>
          <p:cNvPr id="3" name="CasellaDiTesto 2">
            <a:extLst>
              <a:ext uri="{FF2B5EF4-FFF2-40B4-BE49-F238E27FC236}">
                <a16:creationId xmlns:a16="http://schemas.microsoft.com/office/drawing/2014/main" id="{A122D431-8ABF-407C-A67C-5445804225A6}"/>
              </a:ext>
            </a:extLst>
          </p:cNvPr>
          <p:cNvSpPr txBox="1"/>
          <p:nvPr/>
        </p:nvSpPr>
        <p:spPr>
          <a:xfrm>
            <a:off x="866745" y="4957988"/>
            <a:ext cx="3041381" cy="923330"/>
          </a:xfrm>
          <a:prstGeom prst="rect">
            <a:avLst/>
          </a:prstGeom>
          <a:noFill/>
        </p:spPr>
        <p:txBody>
          <a:bodyPr wrap="square" rtlCol="0">
            <a:spAutoFit/>
          </a:bodyPr>
          <a:lstStyle/>
          <a:p>
            <a:pPr algn="ctr"/>
            <a:r>
              <a:rPr lang="it-IT" dirty="0"/>
              <a:t>Responsabili scientifici:</a:t>
            </a:r>
          </a:p>
          <a:p>
            <a:pPr algn="ctr"/>
            <a:r>
              <a:rPr lang="it-IT" dirty="0"/>
              <a:t>Prof. Andrea </a:t>
            </a:r>
            <a:r>
              <a:rPr lang="it-IT" dirty="0" err="1"/>
              <a:t>Bellincontro</a:t>
            </a:r>
            <a:endParaRPr lang="it-IT" dirty="0"/>
          </a:p>
          <a:p>
            <a:pPr algn="ctr"/>
            <a:r>
              <a:rPr lang="it-IT" dirty="0"/>
              <a:t>Prof. Fabio Mencarelli</a:t>
            </a:r>
          </a:p>
        </p:txBody>
      </p:sp>
      <p:sp>
        <p:nvSpPr>
          <p:cNvPr id="5" name="CasellaDiTesto 4">
            <a:extLst>
              <a:ext uri="{FF2B5EF4-FFF2-40B4-BE49-F238E27FC236}">
                <a16:creationId xmlns:a16="http://schemas.microsoft.com/office/drawing/2014/main" id="{95C4F1CD-DB57-4C14-B599-603B13690289}"/>
              </a:ext>
            </a:extLst>
          </p:cNvPr>
          <p:cNvSpPr txBox="1"/>
          <p:nvPr/>
        </p:nvSpPr>
        <p:spPr>
          <a:xfrm>
            <a:off x="7993587" y="4839000"/>
            <a:ext cx="3041381" cy="923330"/>
          </a:xfrm>
          <a:prstGeom prst="rect">
            <a:avLst/>
          </a:prstGeom>
          <a:noFill/>
        </p:spPr>
        <p:txBody>
          <a:bodyPr wrap="square" rtlCol="0">
            <a:spAutoFit/>
          </a:bodyPr>
          <a:lstStyle/>
          <a:p>
            <a:pPr algn="ctr"/>
            <a:r>
              <a:rPr lang="it-IT" dirty="0"/>
              <a:t>Relatore:</a:t>
            </a:r>
          </a:p>
          <a:p>
            <a:pPr algn="ctr"/>
            <a:r>
              <a:rPr lang="it-IT" dirty="0"/>
              <a:t>Dott. Raffaele Cerreta</a:t>
            </a:r>
          </a:p>
          <a:p>
            <a:pPr algn="ctr"/>
            <a:r>
              <a:rPr lang="it-IT" dirty="0"/>
              <a:t>raffaele.cerreta@unitus.it</a:t>
            </a:r>
          </a:p>
        </p:txBody>
      </p:sp>
      <p:sp>
        <p:nvSpPr>
          <p:cNvPr id="8" name="CasellaDiTesto 7">
            <a:extLst>
              <a:ext uri="{FF2B5EF4-FFF2-40B4-BE49-F238E27FC236}">
                <a16:creationId xmlns:a16="http://schemas.microsoft.com/office/drawing/2014/main" id="{83A1BB8A-35FB-3F49-86B0-E9E88B282C90}"/>
              </a:ext>
            </a:extLst>
          </p:cNvPr>
          <p:cNvSpPr txBox="1"/>
          <p:nvPr/>
        </p:nvSpPr>
        <p:spPr>
          <a:xfrm>
            <a:off x="3598834" y="6245249"/>
            <a:ext cx="4756943" cy="369332"/>
          </a:xfrm>
          <a:prstGeom prst="rect">
            <a:avLst/>
          </a:prstGeom>
          <a:noFill/>
        </p:spPr>
        <p:txBody>
          <a:bodyPr wrap="none" rtlCol="0">
            <a:spAutoFit/>
          </a:bodyPr>
          <a:lstStyle/>
          <a:p>
            <a:r>
              <a:rPr lang="it-IT" dirty="0">
                <a:solidFill>
                  <a:srgbClr val="FF0000"/>
                </a:solidFill>
              </a:rPr>
              <a:t>Convegno finale - Pistoia (PT) 19 Settembre 2022</a:t>
            </a:r>
          </a:p>
        </p:txBody>
      </p:sp>
    </p:spTree>
    <p:extLst>
      <p:ext uri="{BB962C8B-B14F-4D97-AF65-F5344CB8AC3E}">
        <p14:creationId xmlns:p14="http://schemas.microsoft.com/office/powerpoint/2010/main" val="2206074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2D7B3AB-30C7-598E-DB4D-52C37D377367}"/>
              </a:ext>
            </a:extLst>
          </p:cNvPr>
          <p:cNvPicPr>
            <a:picLocks noChangeAspect="1"/>
          </p:cNvPicPr>
          <p:nvPr/>
        </p:nvPicPr>
        <p:blipFill>
          <a:blip r:embed="rId2"/>
          <a:stretch>
            <a:fillRect/>
          </a:stretch>
        </p:blipFill>
        <p:spPr>
          <a:xfrm>
            <a:off x="0" y="-705318"/>
            <a:ext cx="12192000" cy="8510375"/>
          </a:xfrm>
          <a:prstGeom prst="rect">
            <a:avLst/>
          </a:prstGeom>
        </p:spPr>
      </p:pic>
    </p:spTree>
    <p:extLst>
      <p:ext uri="{BB962C8B-B14F-4D97-AF65-F5344CB8AC3E}">
        <p14:creationId xmlns:p14="http://schemas.microsoft.com/office/powerpoint/2010/main" val="851055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Wind Sensor Rev P">
            <a:extLst>
              <a:ext uri="{FF2B5EF4-FFF2-40B4-BE49-F238E27FC236}">
                <a16:creationId xmlns:a16="http://schemas.microsoft.com/office/drawing/2014/main" id="{E1F2BCC6-338A-546D-A39B-F3E9CF260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676" y="1781112"/>
            <a:ext cx="2469013" cy="2469013"/>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9C06BB0-8924-3C47-B10B-E9A0C609BCC9}"/>
              </a:ext>
            </a:extLst>
          </p:cNvPr>
          <p:cNvPicPr>
            <a:picLocks noChangeAspect="1"/>
          </p:cNvPicPr>
          <p:nvPr/>
        </p:nvPicPr>
        <p:blipFill>
          <a:blip r:embed="rId3"/>
          <a:stretch>
            <a:fillRect/>
          </a:stretch>
        </p:blipFill>
        <p:spPr>
          <a:xfrm>
            <a:off x="10070408" y="109737"/>
            <a:ext cx="2121592" cy="944962"/>
          </a:xfrm>
          <a:prstGeom prst="rect">
            <a:avLst/>
          </a:prstGeom>
        </p:spPr>
      </p:pic>
      <p:pic>
        <p:nvPicPr>
          <p:cNvPr id="3" name="Immagine 2">
            <a:extLst>
              <a:ext uri="{FF2B5EF4-FFF2-40B4-BE49-F238E27FC236}">
                <a16:creationId xmlns:a16="http://schemas.microsoft.com/office/drawing/2014/main" id="{DEBD0BA5-E7D0-5E45-AFC9-C75141FFB4CC}"/>
              </a:ext>
            </a:extLst>
          </p:cNvPr>
          <p:cNvPicPr>
            <a:picLocks noChangeAspect="1"/>
          </p:cNvPicPr>
          <p:nvPr/>
        </p:nvPicPr>
        <p:blipFill>
          <a:blip r:embed="rId4"/>
          <a:stretch>
            <a:fillRect/>
          </a:stretch>
        </p:blipFill>
        <p:spPr>
          <a:xfrm>
            <a:off x="0" y="11359"/>
            <a:ext cx="2133600" cy="933603"/>
          </a:xfrm>
          <a:prstGeom prst="rect">
            <a:avLst/>
          </a:prstGeom>
        </p:spPr>
      </p:pic>
      <p:cxnSp>
        <p:nvCxnSpPr>
          <p:cNvPr id="4" name="Connettore diritto 16">
            <a:extLst>
              <a:ext uri="{FF2B5EF4-FFF2-40B4-BE49-F238E27FC236}">
                <a16:creationId xmlns:a16="http://schemas.microsoft.com/office/drawing/2014/main" id="{8CC7A57D-07A5-E349-82F0-2095F5E93DF6}"/>
              </a:ext>
            </a:extLst>
          </p:cNvPr>
          <p:cNvCxnSpPr>
            <a:cxnSpLocks/>
          </p:cNvCxnSpPr>
          <p:nvPr/>
        </p:nvCxnSpPr>
        <p:spPr>
          <a:xfrm>
            <a:off x="356382" y="6185994"/>
            <a:ext cx="11479236"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 name="Connettore diritto 18">
            <a:extLst>
              <a:ext uri="{FF2B5EF4-FFF2-40B4-BE49-F238E27FC236}">
                <a16:creationId xmlns:a16="http://schemas.microsoft.com/office/drawing/2014/main" id="{F369618B-9197-394B-9663-C2F098D0A89E}"/>
              </a:ext>
            </a:extLst>
          </p:cNvPr>
          <p:cNvCxnSpPr>
            <a:cxnSpLocks/>
          </p:cNvCxnSpPr>
          <p:nvPr/>
        </p:nvCxnSpPr>
        <p:spPr>
          <a:xfrm>
            <a:off x="356382" y="6324325"/>
            <a:ext cx="1147923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CasellaDiTesto 5">
            <a:extLst>
              <a:ext uri="{FF2B5EF4-FFF2-40B4-BE49-F238E27FC236}">
                <a16:creationId xmlns:a16="http://schemas.microsoft.com/office/drawing/2014/main" id="{41AC0EE8-22DC-C745-90F1-C2712B22B3E3}"/>
              </a:ext>
            </a:extLst>
          </p:cNvPr>
          <p:cNvSpPr txBox="1"/>
          <p:nvPr/>
        </p:nvSpPr>
        <p:spPr>
          <a:xfrm>
            <a:off x="3541540" y="6420790"/>
            <a:ext cx="8894299" cy="400110"/>
          </a:xfrm>
          <a:prstGeom prst="rect">
            <a:avLst/>
          </a:prstGeom>
          <a:noFill/>
        </p:spPr>
        <p:txBody>
          <a:bodyPr wrap="square">
            <a:spAutoFit/>
          </a:bodyPr>
          <a:lstStyle/>
          <a:p>
            <a:pPr algn="just"/>
            <a:r>
              <a:rPr lang="it-IT" sz="2000" b="1" dirty="0" err="1"/>
              <a:t>In.Tra.Viva</a:t>
            </a:r>
            <a:r>
              <a:rPr lang="it-IT" sz="2000" b="1" dirty="0"/>
              <a:t>. Aggiungiamo valore alle piante ornamentali  </a:t>
            </a:r>
          </a:p>
        </p:txBody>
      </p:sp>
      <p:sp>
        <p:nvSpPr>
          <p:cNvPr id="8" name="CasellaDiTesto 7">
            <a:extLst>
              <a:ext uri="{FF2B5EF4-FFF2-40B4-BE49-F238E27FC236}">
                <a16:creationId xmlns:a16="http://schemas.microsoft.com/office/drawing/2014/main" id="{05FD1781-A4F4-1449-BF9A-409E22C10F53}"/>
              </a:ext>
            </a:extLst>
          </p:cNvPr>
          <p:cNvSpPr txBox="1"/>
          <p:nvPr/>
        </p:nvSpPr>
        <p:spPr>
          <a:xfrm>
            <a:off x="2464241" y="194951"/>
            <a:ext cx="7052603" cy="954107"/>
          </a:xfrm>
          <a:prstGeom prst="rect">
            <a:avLst/>
          </a:prstGeom>
          <a:noFill/>
        </p:spPr>
        <p:txBody>
          <a:bodyPr wrap="square" rtlCol="0">
            <a:spAutoFit/>
          </a:bodyPr>
          <a:lstStyle/>
          <a:p>
            <a:pPr algn="ctr"/>
            <a:r>
              <a:rPr lang="it-IT" b="1" dirty="0"/>
              <a:t>‘Individuazione dei composti chimici delle pareti verdi utili per rilevare le condizioni fisiologiche della pianta, per mezzo di sensori NIR e </a:t>
            </a:r>
            <a:r>
              <a:rPr lang="it-IT" b="1" dirty="0" err="1"/>
              <a:t>Microsensoristica</a:t>
            </a:r>
            <a:r>
              <a:rPr lang="it-IT" b="1" dirty="0"/>
              <a:t>  durante il trasporto simulato‘</a:t>
            </a:r>
          </a:p>
        </p:txBody>
      </p:sp>
      <p:sp>
        <p:nvSpPr>
          <p:cNvPr id="10" name="Rectangle 2">
            <a:extLst>
              <a:ext uri="{FF2B5EF4-FFF2-40B4-BE49-F238E27FC236}">
                <a16:creationId xmlns:a16="http://schemas.microsoft.com/office/drawing/2014/main" id="{54C330A6-B050-B04F-962C-017555A2AE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5" name="Rectangle 2">
            <a:extLst>
              <a:ext uri="{FF2B5EF4-FFF2-40B4-BE49-F238E27FC236}">
                <a16:creationId xmlns:a16="http://schemas.microsoft.com/office/drawing/2014/main" id="{773AA5E9-54EF-2E4A-9032-D221DF00A5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6" name="Picture 2">
            <a:extLst>
              <a:ext uri="{FF2B5EF4-FFF2-40B4-BE49-F238E27FC236}">
                <a16:creationId xmlns:a16="http://schemas.microsoft.com/office/drawing/2014/main" id="{8096091A-CE45-5A70-5326-F66FEE88A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22" y="1659633"/>
            <a:ext cx="2902435" cy="2177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8B191EE-80B7-4993-C0CD-EAA3348644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0289" y="3569554"/>
            <a:ext cx="3055711" cy="229337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C319079A-A7A2-AE32-BA9C-2E1E9ADE1103}"/>
              </a:ext>
            </a:extLst>
          </p:cNvPr>
          <p:cNvSpPr txBox="1"/>
          <p:nvPr/>
        </p:nvSpPr>
        <p:spPr>
          <a:xfrm>
            <a:off x="9144000" y="1861457"/>
            <a:ext cx="2691618" cy="2308324"/>
          </a:xfrm>
          <a:prstGeom prst="rect">
            <a:avLst/>
          </a:prstGeom>
          <a:noFill/>
        </p:spPr>
        <p:txBody>
          <a:bodyPr wrap="square" rtlCol="0">
            <a:spAutoFit/>
          </a:bodyPr>
          <a:lstStyle/>
          <a:p>
            <a:r>
              <a:rPr lang="it-IT" dirty="0"/>
              <a:t>Sensori a basso costo per il monitoraggio dei parametri ambientali all’interno del container.</a:t>
            </a:r>
          </a:p>
          <a:p>
            <a:r>
              <a:rPr lang="it-IT" dirty="0"/>
              <a:t>Con un costo finale di ca 280,00 €, permettono di monitorare T, UR e velocità e flusso dell’aria.</a:t>
            </a:r>
          </a:p>
        </p:txBody>
      </p:sp>
    </p:spTree>
    <p:extLst>
      <p:ext uri="{BB962C8B-B14F-4D97-AF65-F5344CB8AC3E}">
        <p14:creationId xmlns:p14="http://schemas.microsoft.com/office/powerpoint/2010/main" val="3001157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9C06BB0-8924-3C47-B10B-E9A0C609BCC9}"/>
              </a:ext>
            </a:extLst>
          </p:cNvPr>
          <p:cNvPicPr>
            <a:picLocks noChangeAspect="1"/>
          </p:cNvPicPr>
          <p:nvPr/>
        </p:nvPicPr>
        <p:blipFill>
          <a:blip r:embed="rId2"/>
          <a:stretch>
            <a:fillRect/>
          </a:stretch>
        </p:blipFill>
        <p:spPr>
          <a:xfrm>
            <a:off x="10070408" y="109737"/>
            <a:ext cx="2121592" cy="944962"/>
          </a:xfrm>
          <a:prstGeom prst="rect">
            <a:avLst/>
          </a:prstGeom>
        </p:spPr>
      </p:pic>
      <p:pic>
        <p:nvPicPr>
          <p:cNvPr id="3" name="Immagine 2">
            <a:extLst>
              <a:ext uri="{FF2B5EF4-FFF2-40B4-BE49-F238E27FC236}">
                <a16:creationId xmlns:a16="http://schemas.microsoft.com/office/drawing/2014/main" id="{DEBD0BA5-E7D0-5E45-AFC9-C75141FFB4CC}"/>
              </a:ext>
            </a:extLst>
          </p:cNvPr>
          <p:cNvPicPr>
            <a:picLocks noChangeAspect="1"/>
          </p:cNvPicPr>
          <p:nvPr/>
        </p:nvPicPr>
        <p:blipFill>
          <a:blip r:embed="rId3"/>
          <a:stretch>
            <a:fillRect/>
          </a:stretch>
        </p:blipFill>
        <p:spPr>
          <a:xfrm>
            <a:off x="0" y="11359"/>
            <a:ext cx="2133600" cy="933603"/>
          </a:xfrm>
          <a:prstGeom prst="rect">
            <a:avLst/>
          </a:prstGeom>
        </p:spPr>
      </p:pic>
      <p:cxnSp>
        <p:nvCxnSpPr>
          <p:cNvPr id="4" name="Connettore diritto 16">
            <a:extLst>
              <a:ext uri="{FF2B5EF4-FFF2-40B4-BE49-F238E27FC236}">
                <a16:creationId xmlns:a16="http://schemas.microsoft.com/office/drawing/2014/main" id="{8CC7A57D-07A5-E349-82F0-2095F5E93DF6}"/>
              </a:ext>
            </a:extLst>
          </p:cNvPr>
          <p:cNvCxnSpPr>
            <a:cxnSpLocks/>
          </p:cNvCxnSpPr>
          <p:nvPr/>
        </p:nvCxnSpPr>
        <p:spPr>
          <a:xfrm>
            <a:off x="356382" y="6185994"/>
            <a:ext cx="11479236"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 name="Connettore diritto 18">
            <a:extLst>
              <a:ext uri="{FF2B5EF4-FFF2-40B4-BE49-F238E27FC236}">
                <a16:creationId xmlns:a16="http://schemas.microsoft.com/office/drawing/2014/main" id="{F369618B-9197-394B-9663-C2F098D0A89E}"/>
              </a:ext>
            </a:extLst>
          </p:cNvPr>
          <p:cNvCxnSpPr>
            <a:cxnSpLocks/>
          </p:cNvCxnSpPr>
          <p:nvPr/>
        </p:nvCxnSpPr>
        <p:spPr>
          <a:xfrm>
            <a:off x="356382" y="6324325"/>
            <a:ext cx="1147923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CasellaDiTesto 5">
            <a:extLst>
              <a:ext uri="{FF2B5EF4-FFF2-40B4-BE49-F238E27FC236}">
                <a16:creationId xmlns:a16="http://schemas.microsoft.com/office/drawing/2014/main" id="{41AC0EE8-22DC-C745-90F1-C2712B22B3E3}"/>
              </a:ext>
            </a:extLst>
          </p:cNvPr>
          <p:cNvSpPr txBox="1"/>
          <p:nvPr/>
        </p:nvSpPr>
        <p:spPr>
          <a:xfrm>
            <a:off x="3541540" y="6420790"/>
            <a:ext cx="8894299" cy="400110"/>
          </a:xfrm>
          <a:prstGeom prst="rect">
            <a:avLst/>
          </a:prstGeom>
          <a:noFill/>
        </p:spPr>
        <p:txBody>
          <a:bodyPr wrap="square">
            <a:spAutoFit/>
          </a:bodyPr>
          <a:lstStyle/>
          <a:p>
            <a:pPr algn="just"/>
            <a:r>
              <a:rPr lang="it-IT" sz="2000" b="1" dirty="0" err="1"/>
              <a:t>In.Tra.Viva</a:t>
            </a:r>
            <a:r>
              <a:rPr lang="it-IT" sz="2000" b="1" dirty="0"/>
              <a:t>. Aggiungiamo valore alle piante ornamentali  </a:t>
            </a:r>
          </a:p>
        </p:txBody>
      </p:sp>
      <p:sp>
        <p:nvSpPr>
          <p:cNvPr id="8" name="CasellaDiTesto 7">
            <a:extLst>
              <a:ext uri="{FF2B5EF4-FFF2-40B4-BE49-F238E27FC236}">
                <a16:creationId xmlns:a16="http://schemas.microsoft.com/office/drawing/2014/main" id="{05FD1781-A4F4-1449-BF9A-409E22C10F53}"/>
              </a:ext>
            </a:extLst>
          </p:cNvPr>
          <p:cNvSpPr txBox="1"/>
          <p:nvPr/>
        </p:nvSpPr>
        <p:spPr>
          <a:xfrm>
            <a:off x="2464241" y="194951"/>
            <a:ext cx="7052603" cy="954107"/>
          </a:xfrm>
          <a:prstGeom prst="rect">
            <a:avLst/>
          </a:prstGeom>
          <a:noFill/>
        </p:spPr>
        <p:txBody>
          <a:bodyPr wrap="square" rtlCol="0">
            <a:spAutoFit/>
          </a:bodyPr>
          <a:lstStyle/>
          <a:p>
            <a:pPr algn="ctr"/>
            <a:r>
              <a:rPr lang="it-IT" b="1" dirty="0"/>
              <a:t>‘Individuazione dei composti chimici delle pareti verdi utili per rilevare le condizioni fisiologiche della pianta, per mezzo di sensori NIR e </a:t>
            </a:r>
            <a:r>
              <a:rPr lang="it-IT" b="1" dirty="0" err="1"/>
              <a:t>Microsensoristica</a:t>
            </a:r>
            <a:r>
              <a:rPr lang="it-IT" b="1" dirty="0"/>
              <a:t>  durante il trasporto simulato‘</a:t>
            </a:r>
          </a:p>
        </p:txBody>
      </p:sp>
      <p:sp>
        <p:nvSpPr>
          <p:cNvPr id="10" name="Rectangle 2">
            <a:extLst>
              <a:ext uri="{FF2B5EF4-FFF2-40B4-BE49-F238E27FC236}">
                <a16:creationId xmlns:a16="http://schemas.microsoft.com/office/drawing/2014/main" id="{54C330A6-B050-B04F-962C-017555A2AE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5" name="Rectangle 2">
            <a:extLst>
              <a:ext uri="{FF2B5EF4-FFF2-40B4-BE49-F238E27FC236}">
                <a16:creationId xmlns:a16="http://schemas.microsoft.com/office/drawing/2014/main" id="{773AA5E9-54EF-2E4A-9032-D221DF00A5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CasellaDiTesto 6">
            <a:extLst>
              <a:ext uri="{FF2B5EF4-FFF2-40B4-BE49-F238E27FC236}">
                <a16:creationId xmlns:a16="http://schemas.microsoft.com/office/drawing/2014/main" id="{C319079A-A7A2-AE32-BA9C-2E1E9ADE1103}"/>
              </a:ext>
            </a:extLst>
          </p:cNvPr>
          <p:cNvSpPr txBox="1"/>
          <p:nvPr/>
        </p:nvSpPr>
        <p:spPr>
          <a:xfrm>
            <a:off x="538842" y="1593403"/>
            <a:ext cx="11166147" cy="4524315"/>
          </a:xfrm>
          <a:prstGeom prst="rect">
            <a:avLst/>
          </a:prstGeom>
          <a:noFill/>
        </p:spPr>
        <p:txBody>
          <a:bodyPr wrap="square" rtlCol="0">
            <a:spAutoFit/>
          </a:bodyPr>
          <a:lstStyle/>
          <a:p>
            <a:pPr algn="just"/>
            <a:r>
              <a:rPr lang="it-IT" dirty="0"/>
              <a:t>Il fine dell’utilizzo delle centraline illustrate precedentemente è quello di tenere sotto controllo i parametri ambientali: </a:t>
            </a:r>
          </a:p>
          <a:p>
            <a:pPr algn="just"/>
            <a:r>
              <a:rPr lang="it-IT" dirty="0"/>
              <a:t>	- T ed UR ci permettono di controllare che tali parametri rimangano costanti durante tutto il tempo della prova</a:t>
            </a:r>
          </a:p>
          <a:p>
            <a:pPr algn="just"/>
            <a:r>
              <a:rPr lang="it-IT" dirty="0"/>
              <a:t>	- Anemometri: posizionati in più punti, permettono di rilevare il movimento e la consistenza del flusso d’aria 	emesso dal climatizzatore. Utilizzati per verificare anche il corretto caricamento delle piante, al fine di evitare la 	formazione di sacche d’aria stagnante, deleterie per il benessere delle stesse.</a:t>
            </a:r>
          </a:p>
          <a:p>
            <a:pPr algn="just"/>
            <a:endParaRPr lang="it-IT" dirty="0"/>
          </a:p>
          <a:p>
            <a:pPr algn="just"/>
            <a:r>
              <a:rPr lang="it-IT" dirty="0"/>
              <a:t>Sono stati posizionati sensori in più punti, ritenuti più significativi.</a:t>
            </a:r>
          </a:p>
          <a:p>
            <a:pPr algn="just"/>
            <a:endParaRPr lang="it-IT" dirty="0"/>
          </a:p>
          <a:p>
            <a:pPr algn="just"/>
            <a:r>
              <a:rPr lang="it-IT" dirty="0"/>
              <a:t>Tali sensori sono stati utilizzati nel corso delle prove sia in vivaio (container) che nei laboratori dell’Università della Tuscia (celle refrigerate). Nella pratica, durante i viaggi, esistono delle difficoltà oggettive per l’utilizzo di tali centraline: </a:t>
            </a:r>
          </a:p>
          <a:p>
            <a:pPr algn="just"/>
            <a:r>
              <a:rPr lang="it-IT" dirty="0"/>
              <a:t>	- La difficoltà dell’approvvigionamento energetico, essendo i container sigillati e caricati sulle navi in modo 	casuale, non potendo utilizzare pannelli solari o altra forma di alimentazione esterna.</a:t>
            </a:r>
          </a:p>
          <a:p>
            <a:pPr algn="just"/>
            <a:r>
              <a:rPr lang="it-IT" dirty="0"/>
              <a:t>	- Il problema dello scaricamento e dell’invio dei dati raccolti.</a:t>
            </a:r>
          </a:p>
          <a:p>
            <a:pPr algn="just"/>
            <a:endParaRPr lang="it-IT" dirty="0"/>
          </a:p>
        </p:txBody>
      </p:sp>
    </p:spTree>
    <p:extLst>
      <p:ext uri="{BB962C8B-B14F-4D97-AF65-F5344CB8AC3E}">
        <p14:creationId xmlns:p14="http://schemas.microsoft.com/office/powerpoint/2010/main" val="1179201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18C45B8-00E0-6A50-BD67-C286C96C3EDE}"/>
              </a:ext>
            </a:extLst>
          </p:cNvPr>
          <p:cNvPicPr>
            <a:picLocks noChangeAspect="1"/>
          </p:cNvPicPr>
          <p:nvPr/>
        </p:nvPicPr>
        <p:blipFill>
          <a:blip r:embed="rId3"/>
          <a:stretch>
            <a:fillRect/>
          </a:stretch>
        </p:blipFill>
        <p:spPr>
          <a:xfrm>
            <a:off x="0" y="-721085"/>
            <a:ext cx="12192000" cy="8493485"/>
          </a:xfrm>
          <a:prstGeom prst="rect">
            <a:avLst/>
          </a:prstGeom>
        </p:spPr>
      </p:pic>
    </p:spTree>
    <p:extLst>
      <p:ext uri="{BB962C8B-B14F-4D97-AF65-F5344CB8AC3E}">
        <p14:creationId xmlns:p14="http://schemas.microsoft.com/office/powerpoint/2010/main" val="2524415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959F8D6-0819-46BF-2F84-61A85D788057}"/>
              </a:ext>
            </a:extLst>
          </p:cNvPr>
          <p:cNvPicPr>
            <a:picLocks noChangeAspect="1"/>
          </p:cNvPicPr>
          <p:nvPr/>
        </p:nvPicPr>
        <p:blipFill>
          <a:blip r:embed="rId2"/>
          <a:stretch>
            <a:fillRect/>
          </a:stretch>
        </p:blipFill>
        <p:spPr>
          <a:xfrm>
            <a:off x="0" y="-677918"/>
            <a:ext cx="12192000" cy="8499304"/>
          </a:xfrm>
          <a:prstGeom prst="rect">
            <a:avLst/>
          </a:prstGeom>
        </p:spPr>
      </p:pic>
    </p:spTree>
    <p:extLst>
      <p:ext uri="{BB962C8B-B14F-4D97-AF65-F5344CB8AC3E}">
        <p14:creationId xmlns:p14="http://schemas.microsoft.com/office/powerpoint/2010/main" val="675869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A0DF098-D251-4417-01C0-3207BDEBEBC9}"/>
              </a:ext>
            </a:extLst>
          </p:cNvPr>
          <p:cNvPicPr>
            <a:picLocks noChangeAspect="1"/>
          </p:cNvPicPr>
          <p:nvPr/>
        </p:nvPicPr>
        <p:blipFill>
          <a:blip r:embed="rId2"/>
          <a:stretch>
            <a:fillRect/>
          </a:stretch>
        </p:blipFill>
        <p:spPr>
          <a:xfrm>
            <a:off x="0" y="-705323"/>
            <a:ext cx="12192000" cy="8477723"/>
          </a:xfrm>
          <a:prstGeom prst="rect">
            <a:avLst/>
          </a:prstGeom>
        </p:spPr>
      </p:pic>
    </p:spTree>
    <p:extLst>
      <p:ext uri="{BB962C8B-B14F-4D97-AF65-F5344CB8AC3E}">
        <p14:creationId xmlns:p14="http://schemas.microsoft.com/office/powerpoint/2010/main" val="313134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772985-138B-C112-0C19-8189214AC7D9}"/>
              </a:ext>
            </a:extLst>
          </p:cNvPr>
          <p:cNvPicPr>
            <a:picLocks noChangeAspect="1"/>
          </p:cNvPicPr>
          <p:nvPr/>
        </p:nvPicPr>
        <p:blipFill>
          <a:blip r:embed="rId2"/>
          <a:stretch>
            <a:fillRect/>
          </a:stretch>
        </p:blipFill>
        <p:spPr>
          <a:xfrm>
            <a:off x="0" y="-702130"/>
            <a:ext cx="12192000" cy="8507187"/>
          </a:xfrm>
          <a:prstGeom prst="rect">
            <a:avLst/>
          </a:prstGeom>
        </p:spPr>
      </p:pic>
    </p:spTree>
    <p:extLst>
      <p:ext uri="{BB962C8B-B14F-4D97-AF65-F5344CB8AC3E}">
        <p14:creationId xmlns:p14="http://schemas.microsoft.com/office/powerpoint/2010/main" val="54020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7C59F20-36B3-8112-F3B1-679C4DF62163}"/>
              </a:ext>
            </a:extLst>
          </p:cNvPr>
          <p:cNvPicPr>
            <a:picLocks noChangeAspect="1"/>
          </p:cNvPicPr>
          <p:nvPr/>
        </p:nvPicPr>
        <p:blipFill>
          <a:blip r:embed="rId2"/>
          <a:stretch>
            <a:fillRect/>
          </a:stretch>
        </p:blipFill>
        <p:spPr>
          <a:xfrm>
            <a:off x="0" y="-654720"/>
            <a:ext cx="12192000" cy="8443449"/>
          </a:xfrm>
          <a:prstGeom prst="rect">
            <a:avLst/>
          </a:prstGeom>
        </p:spPr>
      </p:pic>
    </p:spTree>
    <p:extLst>
      <p:ext uri="{BB962C8B-B14F-4D97-AF65-F5344CB8AC3E}">
        <p14:creationId xmlns:p14="http://schemas.microsoft.com/office/powerpoint/2010/main" val="93896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A5219A1-20B1-CDB7-8B3F-5D3C3D985814}"/>
              </a:ext>
            </a:extLst>
          </p:cNvPr>
          <p:cNvPicPr>
            <a:picLocks noChangeAspect="1"/>
          </p:cNvPicPr>
          <p:nvPr/>
        </p:nvPicPr>
        <p:blipFill>
          <a:blip r:embed="rId2"/>
          <a:stretch>
            <a:fillRect/>
          </a:stretch>
        </p:blipFill>
        <p:spPr>
          <a:xfrm>
            <a:off x="0" y="-677797"/>
            <a:ext cx="12192000" cy="8482854"/>
          </a:xfrm>
          <a:prstGeom prst="rect">
            <a:avLst/>
          </a:prstGeom>
        </p:spPr>
      </p:pic>
    </p:spTree>
    <p:extLst>
      <p:ext uri="{BB962C8B-B14F-4D97-AF65-F5344CB8AC3E}">
        <p14:creationId xmlns:p14="http://schemas.microsoft.com/office/powerpoint/2010/main" val="2183386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1334381-B936-4E6A-D933-7EE5BB33F458}"/>
              </a:ext>
            </a:extLst>
          </p:cNvPr>
          <p:cNvPicPr>
            <a:picLocks noChangeAspect="1"/>
          </p:cNvPicPr>
          <p:nvPr/>
        </p:nvPicPr>
        <p:blipFill>
          <a:blip r:embed="rId2"/>
          <a:stretch>
            <a:fillRect/>
          </a:stretch>
        </p:blipFill>
        <p:spPr>
          <a:xfrm>
            <a:off x="0" y="-694126"/>
            <a:ext cx="12192000" cy="8482855"/>
          </a:xfrm>
          <a:prstGeom prst="rect">
            <a:avLst/>
          </a:prstGeom>
        </p:spPr>
      </p:pic>
    </p:spTree>
    <p:extLst>
      <p:ext uri="{BB962C8B-B14F-4D97-AF65-F5344CB8AC3E}">
        <p14:creationId xmlns:p14="http://schemas.microsoft.com/office/powerpoint/2010/main" val="1689431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0B5ABB-4ECB-18FD-0645-4A239F0CF9AF}"/>
              </a:ext>
            </a:extLst>
          </p:cNvPr>
          <p:cNvPicPr>
            <a:picLocks noChangeAspect="1"/>
          </p:cNvPicPr>
          <p:nvPr/>
        </p:nvPicPr>
        <p:blipFill>
          <a:blip r:embed="rId2"/>
          <a:stretch>
            <a:fillRect/>
          </a:stretch>
        </p:blipFill>
        <p:spPr>
          <a:xfrm>
            <a:off x="0" y="-867907"/>
            <a:ext cx="12192000" cy="8663553"/>
          </a:xfrm>
          <a:prstGeom prst="rect">
            <a:avLst/>
          </a:prstGeom>
        </p:spPr>
      </p:pic>
    </p:spTree>
    <p:extLst>
      <p:ext uri="{BB962C8B-B14F-4D97-AF65-F5344CB8AC3E}">
        <p14:creationId xmlns:p14="http://schemas.microsoft.com/office/powerpoint/2010/main" val="4288554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F83A2E5-0307-14D0-F000-2B226A20795F}"/>
              </a:ext>
            </a:extLst>
          </p:cNvPr>
          <p:cNvPicPr>
            <a:picLocks noChangeAspect="1"/>
          </p:cNvPicPr>
          <p:nvPr/>
        </p:nvPicPr>
        <p:blipFill>
          <a:blip r:embed="rId2"/>
          <a:stretch>
            <a:fillRect/>
          </a:stretch>
        </p:blipFill>
        <p:spPr>
          <a:xfrm>
            <a:off x="32652" y="-694125"/>
            <a:ext cx="12159348" cy="8515512"/>
          </a:xfrm>
          <a:prstGeom prst="rect">
            <a:avLst/>
          </a:prstGeom>
        </p:spPr>
      </p:pic>
    </p:spTree>
    <p:extLst>
      <p:ext uri="{BB962C8B-B14F-4D97-AF65-F5344CB8AC3E}">
        <p14:creationId xmlns:p14="http://schemas.microsoft.com/office/powerpoint/2010/main" val="706179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DE034B4-EB8D-7311-285B-397E6C350D20}"/>
              </a:ext>
            </a:extLst>
          </p:cNvPr>
          <p:cNvPicPr>
            <a:picLocks noChangeAspect="1"/>
          </p:cNvPicPr>
          <p:nvPr/>
        </p:nvPicPr>
        <p:blipFill>
          <a:blip r:embed="rId2"/>
          <a:stretch>
            <a:fillRect/>
          </a:stretch>
        </p:blipFill>
        <p:spPr>
          <a:xfrm>
            <a:off x="0" y="-669472"/>
            <a:ext cx="12192000" cy="8490858"/>
          </a:xfrm>
          <a:prstGeom prst="rect">
            <a:avLst/>
          </a:prstGeom>
        </p:spPr>
      </p:pic>
    </p:spTree>
    <p:extLst>
      <p:ext uri="{BB962C8B-B14F-4D97-AF65-F5344CB8AC3E}">
        <p14:creationId xmlns:p14="http://schemas.microsoft.com/office/powerpoint/2010/main" val="3612305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064E2A4-5D74-DA65-21B9-FD5A0351C9B9}"/>
              </a:ext>
            </a:extLst>
          </p:cNvPr>
          <p:cNvPicPr>
            <a:picLocks noChangeAspect="1"/>
          </p:cNvPicPr>
          <p:nvPr/>
        </p:nvPicPr>
        <p:blipFill>
          <a:blip r:embed="rId2"/>
          <a:stretch>
            <a:fillRect/>
          </a:stretch>
        </p:blipFill>
        <p:spPr>
          <a:xfrm>
            <a:off x="0" y="-930730"/>
            <a:ext cx="12192000" cy="8768443"/>
          </a:xfrm>
          <a:prstGeom prst="rect">
            <a:avLst/>
          </a:prstGeom>
        </p:spPr>
      </p:pic>
    </p:spTree>
    <p:extLst>
      <p:ext uri="{BB962C8B-B14F-4D97-AF65-F5344CB8AC3E}">
        <p14:creationId xmlns:p14="http://schemas.microsoft.com/office/powerpoint/2010/main" val="3785393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2A0A966-CE50-8546-7B67-13FCC2ED1C8B}"/>
              </a:ext>
            </a:extLst>
          </p:cNvPr>
          <p:cNvPicPr>
            <a:picLocks noChangeAspect="1"/>
          </p:cNvPicPr>
          <p:nvPr/>
        </p:nvPicPr>
        <p:blipFill>
          <a:blip r:embed="rId2"/>
          <a:stretch>
            <a:fillRect/>
          </a:stretch>
        </p:blipFill>
        <p:spPr>
          <a:xfrm>
            <a:off x="0" y="-685800"/>
            <a:ext cx="12192000" cy="8474529"/>
          </a:xfrm>
          <a:prstGeom prst="rect">
            <a:avLst/>
          </a:prstGeom>
        </p:spPr>
      </p:pic>
    </p:spTree>
    <p:extLst>
      <p:ext uri="{BB962C8B-B14F-4D97-AF65-F5344CB8AC3E}">
        <p14:creationId xmlns:p14="http://schemas.microsoft.com/office/powerpoint/2010/main" val="2122941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BA73469-BD49-2B14-E4E5-054696766D00}"/>
              </a:ext>
            </a:extLst>
          </p:cNvPr>
          <p:cNvPicPr>
            <a:picLocks noChangeAspect="1"/>
          </p:cNvPicPr>
          <p:nvPr/>
        </p:nvPicPr>
        <p:blipFill>
          <a:blip r:embed="rId2"/>
          <a:stretch>
            <a:fillRect/>
          </a:stretch>
        </p:blipFill>
        <p:spPr>
          <a:xfrm>
            <a:off x="0" y="-685800"/>
            <a:ext cx="12192000" cy="8474529"/>
          </a:xfrm>
          <a:prstGeom prst="rect">
            <a:avLst/>
          </a:prstGeom>
        </p:spPr>
      </p:pic>
    </p:spTree>
    <p:extLst>
      <p:ext uri="{BB962C8B-B14F-4D97-AF65-F5344CB8AC3E}">
        <p14:creationId xmlns:p14="http://schemas.microsoft.com/office/powerpoint/2010/main" val="4103733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6F72B9-0CE0-C98F-C535-1154894DEE55}"/>
              </a:ext>
            </a:extLst>
          </p:cNvPr>
          <p:cNvPicPr>
            <a:picLocks noChangeAspect="1"/>
          </p:cNvPicPr>
          <p:nvPr/>
        </p:nvPicPr>
        <p:blipFill>
          <a:blip r:embed="rId2"/>
          <a:stretch>
            <a:fillRect/>
          </a:stretch>
        </p:blipFill>
        <p:spPr>
          <a:xfrm>
            <a:off x="0" y="-685800"/>
            <a:ext cx="12192000" cy="8474529"/>
          </a:xfrm>
          <a:prstGeom prst="rect">
            <a:avLst/>
          </a:prstGeom>
        </p:spPr>
      </p:pic>
    </p:spTree>
    <p:extLst>
      <p:ext uri="{BB962C8B-B14F-4D97-AF65-F5344CB8AC3E}">
        <p14:creationId xmlns:p14="http://schemas.microsoft.com/office/powerpoint/2010/main" val="3987591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8543EE2-3EE0-836D-8C51-CC79ADDD3D15}"/>
              </a:ext>
            </a:extLst>
          </p:cNvPr>
          <p:cNvPicPr>
            <a:picLocks noChangeAspect="1"/>
          </p:cNvPicPr>
          <p:nvPr/>
        </p:nvPicPr>
        <p:blipFill>
          <a:blip r:embed="rId3"/>
          <a:stretch>
            <a:fillRect/>
          </a:stretch>
        </p:blipFill>
        <p:spPr>
          <a:xfrm>
            <a:off x="0" y="-702129"/>
            <a:ext cx="12192000" cy="8376656"/>
          </a:xfrm>
          <a:prstGeom prst="rect">
            <a:avLst/>
          </a:prstGeom>
        </p:spPr>
      </p:pic>
    </p:spTree>
    <p:extLst>
      <p:ext uri="{BB962C8B-B14F-4D97-AF65-F5344CB8AC3E}">
        <p14:creationId xmlns:p14="http://schemas.microsoft.com/office/powerpoint/2010/main" val="4130611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3BC88C9-E39B-2CBA-D14B-3A489841DFAB}"/>
              </a:ext>
            </a:extLst>
          </p:cNvPr>
          <p:cNvPicPr>
            <a:picLocks noChangeAspect="1"/>
          </p:cNvPicPr>
          <p:nvPr/>
        </p:nvPicPr>
        <p:blipFill>
          <a:blip r:embed="rId2"/>
          <a:stretch>
            <a:fillRect/>
          </a:stretch>
        </p:blipFill>
        <p:spPr>
          <a:xfrm>
            <a:off x="-1" y="-821410"/>
            <a:ext cx="12192001" cy="8642796"/>
          </a:xfrm>
          <a:prstGeom prst="rect">
            <a:avLst/>
          </a:prstGeom>
        </p:spPr>
      </p:pic>
    </p:spTree>
    <p:extLst>
      <p:ext uri="{BB962C8B-B14F-4D97-AF65-F5344CB8AC3E}">
        <p14:creationId xmlns:p14="http://schemas.microsoft.com/office/powerpoint/2010/main" val="682027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9F00540-4887-DE68-290F-D31E48A1C187}"/>
              </a:ext>
            </a:extLst>
          </p:cNvPr>
          <p:cNvPicPr>
            <a:picLocks noChangeAspect="1"/>
          </p:cNvPicPr>
          <p:nvPr/>
        </p:nvPicPr>
        <p:blipFill>
          <a:blip r:embed="rId2"/>
          <a:stretch>
            <a:fillRect/>
          </a:stretch>
        </p:blipFill>
        <p:spPr>
          <a:xfrm>
            <a:off x="-1" y="-743919"/>
            <a:ext cx="12192001" cy="8581633"/>
          </a:xfrm>
          <a:prstGeom prst="rect">
            <a:avLst/>
          </a:prstGeom>
        </p:spPr>
      </p:pic>
    </p:spTree>
    <p:extLst>
      <p:ext uri="{BB962C8B-B14F-4D97-AF65-F5344CB8AC3E}">
        <p14:creationId xmlns:p14="http://schemas.microsoft.com/office/powerpoint/2010/main" val="3658393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7C08D2E-BAE3-49AD-16F4-BFB96FDE9361}"/>
              </a:ext>
            </a:extLst>
          </p:cNvPr>
          <p:cNvPicPr>
            <a:picLocks noChangeAspect="1"/>
          </p:cNvPicPr>
          <p:nvPr/>
        </p:nvPicPr>
        <p:blipFill>
          <a:blip r:embed="rId2"/>
          <a:stretch>
            <a:fillRect/>
          </a:stretch>
        </p:blipFill>
        <p:spPr>
          <a:xfrm>
            <a:off x="0" y="-851377"/>
            <a:ext cx="12192000" cy="8672763"/>
          </a:xfrm>
          <a:prstGeom prst="rect">
            <a:avLst/>
          </a:prstGeom>
        </p:spPr>
      </p:pic>
    </p:spTree>
    <p:extLst>
      <p:ext uri="{BB962C8B-B14F-4D97-AF65-F5344CB8AC3E}">
        <p14:creationId xmlns:p14="http://schemas.microsoft.com/office/powerpoint/2010/main" val="1983560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6356712-FCEF-48FB-D7F1-81218074D7B3}"/>
              </a:ext>
            </a:extLst>
          </p:cNvPr>
          <p:cNvPicPr>
            <a:picLocks noChangeAspect="1"/>
          </p:cNvPicPr>
          <p:nvPr/>
        </p:nvPicPr>
        <p:blipFill>
          <a:blip r:embed="rId2"/>
          <a:stretch>
            <a:fillRect/>
          </a:stretch>
        </p:blipFill>
        <p:spPr>
          <a:xfrm>
            <a:off x="30996" y="-743919"/>
            <a:ext cx="12161004" cy="8581633"/>
          </a:xfrm>
          <a:prstGeom prst="rect">
            <a:avLst/>
          </a:prstGeom>
        </p:spPr>
      </p:pic>
    </p:spTree>
    <p:extLst>
      <p:ext uri="{BB962C8B-B14F-4D97-AF65-F5344CB8AC3E}">
        <p14:creationId xmlns:p14="http://schemas.microsoft.com/office/powerpoint/2010/main" val="3847482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DCC772B-F024-3643-B7D5-1216C5F68E03}"/>
              </a:ext>
            </a:extLst>
          </p:cNvPr>
          <p:cNvPicPr>
            <a:picLocks noChangeAspect="1"/>
          </p:cNvPicPr>
          <p:nvPr/>
        </p:nvPicPr>
        <p:blipFill>
          <a:blip r:embed="rId2"/>
          <a:stretch>
            <a:fillRect/>
          </a:stretch>
        </p:blipFill>
        <p:spPr>
          <a:xfrm>
            <a:off x="-1" y="-772509"/>
            <a:ext cx="12344401" cy="8593895"/>
          </a:xfrm>
          <a:prstGeom prst="rect">
            <a:avLst/>
          </a:prstGeom>
        </p:spPr>
      </p:pic>
    </p:spTree>
    <p:extLst>
      <p:ext uri="{BB962C8B-B14F-4D97-AF65-F5344CB8AC3E}">
        <p14:creationId xmlns:p14="http://schemas.microsoft.com/office/powerpoint/2010/main" val="3727118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232364C-1465-2CA3-8877-090C0E2FE921}"/>
              </a:ext>
            </a:extLst>
          </p:cNvPr>
          <p:cNvPicPr>
            <a:picLocks noChangeAspect="1"/>
          </p:cNvPicPr>
          <p:nvPr/>
        </p:nvPicPr>
        <p:blipFill>
          <a:blip r:embed="rId2"/>
          <a:stretch>
            <a:fillRect/>
          </a:stretch>
        </p:blipFill>
        <p:spPr>
          <a:xfrm>
            <a:off x="0" y="-754683"/>
            <a:ext cx="12192000" cy="8559739"/>
          </a:xfrm>
          <a:prstGeom prst="rect">
            <a:avLst/>
          </a:prstGeom>
        </p:spPr>
      </p:pic>
    </p:spTree>
    <p:extLst>
      <p:ext uri="{BB962C8B-B14F-4D97-AF65-F5344CB8AC3E}">
        <p14:creationId xmlns:p14="http://schemas.microsoft.com/office/powerpoint/2010/main" val="3517051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0640FAA-8ADB-C341-0189-09755DE7E3A1}"/>
              </a:ext>
            </a:extLst>
          </p:cNvPr>
          <p:cNvPicPr>
            <a:picLocks noChangeAspect="1"/>
          </p:cNvPicPr>
          <p:nvPr/>
        </p:nvPicPr>
        <p:blipFill>
          <a:blip r:embed="rId2"/>
          <a:stretch>
            <a:fillRect/>
          </a:stretch>
        </p:blipFill>
        <p:spPr>
          <a:xfrm>
            <a:off x="10510" y="-770767"/>
            <a:ext cx="12192002" cy="8592153"/>
          </a:xfrm>
          <a:prstGeom prst="rect">
            <a:avLst/>
          </a:prstGeom>
        </p:spPr>
      </p:pic>
    </p:spTree>
    <p:extLst>
      <p:ext uri="{BB962C8B-B14F-4D97-AF65-F5344CB8AC3E}">
        <p14:creationId xmlns:p14="http://schemas.microsoft.com/office/powerpoint/2010/main" val="280556539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TotalTime>
  <Words>396</Words>
  <Application>Microsoft Macintosh PowerPoint</Application>
  <PresentationFormat>Widescreen</PresentationFormat>
  <Paragraphs>28</Paragraphs>
  <Slides>26</Slides>
  <Notes>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26</vt:i4>
      </vt:variant>
    </vt:vector>
  </HeadingPairs>
  <TitlesOfParts>
    <vt:vector size="30"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Raffaele Cerreta</dc:creator>
  <cp:lastModifiedBy>Raffaele Cerreta</cp:lastModifiedBy>
  <cp:revision>6</cp:revision>
  <dcterms:created xsi:type="dcterms:W3CDTF">2022-09-12T15:06:17Z</dcterms:created>
  <dcterms:modified xsi:type="dcterms:W3CDTF">2022-09-19T08:38:10Z</dcterms:modified>
</cp:coreProperties>
</file>