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Lst>
  <p:notesMasterIdLst>
    <p:notesMasterId r:id="rId78"/>
  </p:notesMasterIdLst>
  <p:sldIdLst>
    <p:sldId id="2015" r:id="rId3"/>
    <p:sldId id="277" r:id="rId4"/>
    <p:sldId id="256" r:id="rId5"/>
    <p:sldId id="259" r:id="rId6"/>
    <p:sldId id="305" r:id="rId7"/>
    <p:sldId id="856" r:id="rId8"/>
    <p:sldId id="357" r:id="rId9"/>
    <p:sldId id="278" r:id="rId10"/>
    <p:sldId id="263" r:id="rId11"/>
    <p:sldId id="280" r:id="rId12"/>
    <p:sldId id="281" r:id="rId13"/>
    <p:sldId id="261" r:id="rId14"/>
    <p:sldId id="262" r:id="rId15"/>
    <p:sldId id="857" r:id="rId16"/>
    <p:sldId id="1966" r:id="rId17"/>
    <p:sldId id="1961" r:id="rId18"/>
    <p:sldId id="1968" r:id="rId19"/>
    <p:sldId id="1962" r:id="rId20"/>
    <p:sldId id="1970" r:id="rId21"/>
    <p:sldId id="1973" r:id="rId22"/>
    <p:sldId id="1976" r:id="rId23"/>
    <p:sldId id="264" r:id="rId24"/>
    <p:sldId id="265" r:id="rId25"/>
    <p:sldId id="266" r:id="rId26"/>
    <p:sldId id="267" r:id="rId27"/>
    <p:sldId id="269" r:id="rId28"/>
    <p:sldId id="270" r:id="rId29"/>
    <p:sldId id="271" r:id="rId30"/>
    <p:sldId id="2032" r:id="rId31"/>
    <p:sldId id="2033" r:id="rId32"/>
    <p:sldId id="2034" r:id="rId33"/>
    <p:sldId id="2035" r:id="rId34"/>
    <p:sldId id="2036" r:id="rId35"/>
    <p:sldId id="275" r:id="rId36"/>
    <p:sldId id="272" r:id="rId37"/>
    <p:sldId id="273" r:id="rId38"/>
    <p:sldId id="274" r:id="rId39"/>
    <p:sldId id="2014" r:id="rId40"/>
    <p:sldId id="2016" r:id="rId41"/>
    <p:sldId id="2017" r:id="rId42"/>
    <p:sldId id="2018" r:id="rId43"/>
    <p:sldId id="2020" r:id="rId44"/>
    <p:sldId id="2021" r:id="rId45"/>
    <p:sldId id="315" r:id="rId46"/>
    <p:sldId id="306" r:id="rId47"/>
    <p:sldId id="276" r:id="rId48"/>
    <p:sldId id="2022" r:id="rId49"/>
    <p:sldId id="2024" r:id="rId50"/>
    <p:sldId id="2023" r:id="rId51"/>
    <p:sldId id="2031" r:id="rId52"/>
    <p:sldId id="2028" r:id="rId53"/>
    <p:sldId id="2029" r:id="rId54"/>
    <p:sldId id="2030" r:id="rId55"/>
    <p:sldId id="279" r:id="rId56"/>
    <p:sldId id="282" r:id="rId57"/>
    <p:sldId id="257" r:id="rId58"/>
    <p:sldId id="258" r:id="rId59"/>
    <p:sldId id="283" r:id="rId60"/>
    <p:sldId id="268" r:id="rId61"/>
    <p:sldId id="1977" r:id="rId62"/>
    <p:sldId id="1974" r:id="rId63"/>
    <p:sldId id="1975" r:id="rId64"/>
    <p:sldId id="2012" r:id="rId65"/>
    <p:sldId id="379" r:id="rId66"/>
    <p:sldId id="377" r:id="rId67"/>
    <p:sldId id="434" r:id="rId68"/>
    <p:sldId id="1985" r:id="rId69"/>
    <p:sldId id="363" r:id="rId70"/>
    <p:sldId id="1986" r:id="rId71"/>
    <p:sldId id="2013" r:id="rId72"/>
    <p:sldId id="1988" r:id="rId73"/>
    <p:sldId id="1989" r:id="rId74"/>
    <p:sldId id="2005" r:id="rId75"/>
    <p:sldId id="2006" r:id="rId76"/>
    <p:sldId id="2025" r:id="rId7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gP8V0WLt9s/aG9NVTV2yDgCl828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3228"/>
    <p:restoredTop sz="92173"/>
  </p:normalViewPr>
  <p:slideViewPr>
    <p:cSldViewPr snapToGrid="0" snapToObjects="1">
      <p:cViewPr>
        <p:scale>
          <a:sx n="144" d="100"/>
          <a:sy n="144" d="100"/>
        </p:scale>
        <p:origin x="1208" y="184"/>
      </p:cViewPr>
      <p:guideLst/>
    </p:cSldViewPr>
  </p:slideViewPr>
  <p:outlineViewPr>
    <p:cViewPr>
      <p:scale>
        <a:sx n="33" d="100"/>
        <a:sy n="33" d="100"/>
      </p:scale>
      <p:origin x="0" y="-6872"/>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customschemas.google.com/relationships/presentationmetadata" Target="meta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orsotto\Documents\FIORI\EDAGRICOLE\Tablle_lib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Foglio1!$A$2</c:f>
              <c:strCache>
                <c:ptCount val="1"/>
                <c:pt idx="0">
                  <c:v>Fiori e piante ornamentali</c:v>
                </c:pt>
              </c:strCache>
            </c:strRef>
          </c:tx>
          <c:spPr>
            <a:solidFill>
              <a:schemeClr val="accent1"/>
            </a:solidFill>
            <a:ln>
              <a:noFill/>
            </a:ln>
            <a:effectLst/>
          </c:spPr>
          <c:invertIfNegative val="0"/>
          <c:cat>
            <c:numRef>
              <c:f>Foglio1!$B$1:$K$1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Foglio1!$B$2:$K$2</c:f>
              <c:numCache>
                <c:formatCode>_(* #,##0.00_);_(* \(#,##0.00\);_(* "-"??_);_(@_)</c:formatCode>
                <c:ptCount val="10"/>
                <c:pt idx="0">
                  <c:v>1.4557145777740301</c:v>
                </c:pt>
                <c:pt idx="1">
                  <c:v>1.38614841254564</c:v>
                </c:pt>
                <c:pt idx="2">
                  <c:v>1.3302449999999999</c:v>
                </c:pt>
                <c:pt idx="3">
                  <c:v>1.22418</c:v>
                </c:pt>
                <c:pt idx="4">
                  <c:v>1.202444756262002</c:v>
                </c:pt>
                <c:pt idx="5">
                  <c:v>1.1457356752908778</c:v>
                </c:pt>
                <c:pt idx="6">
                  <c:v>1.1245860861001651</c:v>
                </c:pt>
                <c:pt idx="7">
                  <c:v>1.162555042864073</c:v>
                </c:pt>
                <c:pt idx="8">
                  <c:v>1.1656287628062885</c:v>
                </c:pt>
                <c:pt idx="9">
                  <c:v>1.2693962983298683</c:v>
                </c:pt>
              </c:numCache>
            </c:numRef>
          </c:val>
          <c:extLst>
            <c:ext xmlns:c16="http://schemas.microsoft.com/office/drawing/2014/chart" uri="{C3380CC4-5D6E-409C-BE32-E72D297353CC}">
              <c16:uniqueId val="{00000000-3E8E-B04A-9CCD-F5A7FC4F1F41}"/>
            </c:ext>
          </c:extLst>
        </c:ser>
        <c:ser>
          <c:idx val="1"/>
          <c:order val="1"/>
          <c:tx>
            <c:strRef>
              <c:f>Foglio1!$A$3</c:f>
              <c:strCache>
                <c:ptCount val="1"/>
                <c:pt idx="0">
                  <c:v>Vivai</c:v>
                </c:pt>
              </c:strCache>
            </c:strRef>
          </c:tx>
          <c:spPr>
            <a:solidFill>
              <a:schemeClr val="accent2"/>
            </a:solidFill>
            <a:ln>
              <a:noFill/>
            </a:ln>
            <a:effectLst/>
          </c:spPr>
          <c:invertIfNegative val="0"/>
          <c:cat>
            <c:numRef>
              <c:f>Foglio1!$B$1:$K$1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Foglio1!$B$3:$K$3</c:f>
              <c:numCache>
                <c:formatCode>_(* #,##0.00_);_(* \(#,##0.00\);_(* "-"??_);_(@_)</c:formatCode>
                <c:ptCount val="10"/>
                <c:pt idx="0">
                  <c:v>1.3191083999999991</c:v>
                </c:pt>
                <c:pt idx="1">
                  <c:v>1.300053427782754</c:v>
                </c:pt>
                <c:pt idx="2">
                  <c:v>1.2762389999999999</c:v>
                </c:pt>
                <c:pt idx="3">
                  <c:v>1.2654399999999999</c:v>
                </c:pt>
                <c:pt idx="4">
                  <c:v>1.3834327100000001</c:v>
                </c:pt>
                <c:pt idx="5">
                  <c:v>1.34174328</c:v>
                </c:pt>
                <c:pt idx="6">
                  <c:v>1.32530108</c:v>
                </c:pt>
                <c:pt idx="7">
                  <c:v>1.37560624</c:v>
                </c:pt>
                <c:pt idx="8">
                  <c:v>1.39883479</c:v>
                </c:pt>
                <c:pt idx="9">
                  <c:v>1.4450705699999999</c:v>
                </c:pt>
              </c:numCache>
            </c:numRef>
          </c:val>
          <c:extLst>
            <c:ext xmlns:c16="http://schemas.microsoft.com/office/drawing/2014/chart" uri="{C3380CC4-5D6E-409C-BE32-E72D297353CC}">
              <c16:uniqueId val="{00000001-3E8E-B04A-9CCD-F5A7FC4F1F41}"/>
            </c:ext>
          </c:extLst>
        </c:ser>
        <c:ser>
          <c:idx val="2"/>
          <c:order val="2"/>
          <c:tx>
            <c:strRef>
              <c:f>Foglio1!$A$4</c:f>
              <c:strCache>
                <c:ptCount val="1"/>
                <c:pt idx="0">
                  <c:v>Canne e vimini</c:v>
                </c:pt>
              </c:strCache>
            </c:strRef>
          </c:tx>
          <c:spPr>
            <a:solidFill>
              <a:schemeClr val="accent3"/>
            </a:solidFill>
            <a:ln>
              <a:noFill/>
            </a:ln>
            <a:effectLst/>
          </c:spPr>
          <c:invertIfNegative val="0"/>
          <c:cat>
            <c:numRef>
              <c:f>Foglio1!$B$1:$K$1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Foglio1!$B$4:$K$4</c:f>
              <c:numCache>
                <c:formatCode>_(* #,##0.00_);_(* \(#,##0.00\);_(* "-"??_);_(@_)</c:formatCode>
                <c:ptCount val="10"/>
                <c:pt idx="0">
                  <c:v>2.5595999999999982E-3</c:v>
                </c:pt>
                <c:pt idx="1">
                  <c:v>2.2985777827547195E-3</c:v>
                </c:pt>
                <c:pt idx="2">
                  <c:v>2.5596000000000004E-3</c:v>
                </c:pt>
                <c:pt idx="3">
                  <c:v>2.7156017279361413E-3</c:v>
                </c:pt>
                <c:pt idx="4">
                  <c:v>2.5595999999999982E-3</c:v>
                </c:pt>
                <c:pt idx="5">
                  <c:v>2.5595999999999982E-3</c:v>
                </c:pt>
                <c:pt idx="6">
                  <c:v>2.4139596188765917E-3</c:v>
                </c:pt>
                <c:pt idx="7">
                  <c:v>2.2594500039154926E-3</c:v>
                </c:pt>
                <c:pt idx="8">
                  <c:v>2.1500235164559518E-3</c:v>
                </c:pt>
                <c:pt idx="9">
                  <c:v>2.0932193509265152E-3</c:v>
                </c:pt>
              </c:numCache>
            </c:numRef>
          </c:val>
          <c:extLst>
            <c:ext xmlns:c16="http://schemas.microsoft.com/office/drawing/2014/chart" uri="{C3380CC4-5D6E-409C-BE32-E72D297353CC}">
              <c16:uniqueId val="{00000002-3E8E-B04A-9CCD-F5A7FC4F1F41}"/>
            </c:ext>
          </c:extLst>
        </c:ser>
        <c:ser>
          <c:idx val="3"/>
          <c:order val="3"/>
          <c:tx>
            <c:strRef>
              <c:f>Foglio1!$A$5</c:f>
              <c:strCache>
                <c:ptCount val="1"/>
                <c:pt idx="0">
                  <c:v>Totale</c:v>
                </c:pt>
              </c:strCache>
            </c:strRef>
          </c:tx>
          <c:spPr>
            <a:solidFill>
              <a:schemeClr val="accent4"/>
            </a:solidFill>
            <a:ln>
              <a:noFill/>
            </a:ln>
            <a:effectLst/>
          </c:spPr>
          <c:invertIfNegative val="0"/>
          <c:cat>
            <c:numRef>
              <c:f>Foglio1!$B$1:$K$1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Foglio1!$B$5:$K$5</c:f>
              <c:numCache>
                <c:formatCode>_(* #,##0.00_);_(* \(#,##0.00\);_(* "-"??_);_(@_)</c:formatCode>
                <c:ptCount val="10"/>
                <c:pt idx="0">
                  <c:v>2.7773825777740293</c:v>
                </c:pt>
                <c:pt idx="1">
                  <c:v>2.6885004181111487</c:v>
                </c:pt>
                <c:pt idx="2">
                  <c:v>2.6090436000000001</c:v>
                </c:pt>
                <c:pt idx="3">
                  <c:v>2.4923356017279361</c:v>
                </c:pt>
                <c:pt idx="4">
                  <c:v>2.5884370662620024</c:v>
                </c:pt>
                <c:pt idx="5">
                  <c:v>2.4900385552908784</c:v>
                </c:pt>
                <c:pt idx="6">
                  <c:v>2.4523011257190417</c:v>
                </c:pt>
                <c:pt idx="7">
                  <c:v>2.5404207328679886</c:v>
                </c:pt>
                <c:pt idx="8">
                  <c:v>2.5666135763227444</c:v>
                </c:pt>
                <c:pt idx="9">
                  <c:v>2.7165600876807949</c:v>
                </c:pt>
              </c:numCache>
            </c:numRef>
          </c:val>
          <c:extLst>
            <c:ext xmlns:c16="http://schemas.microsoft.com/office/drawing/2014/chart" uri="{C3380CC4-5D6E-409C-BE32-E72D297353CC}">
              <c16:uniqueId val="{00000003-3E8E-B04A-9CCD-F5A7FC4F1F41}"/>
            </c:ext>
          </c:extLst>
        </c:ser>
        <c:dLbls>
          <c:showLegendKey val="0"/>
          <c:showVal val="0"/>
          <c:showCatName val="0"/>
          <c:showSerName val="0"/>
          <c:showPercent val="0"/>
          <c:showBubbleSize val="0"/>
        </c:dLbls>
        <c:gapWidth val="150"/>
        <c:axId val="200949120"/>
        <c:axId val="200963200"/>
      </c:barChart>
      <c:catAx>
        <c:axId val="20094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00963200"/>
        <c:crosses val="autoZero"/>
        <c:auto val="1"/>
        <c:lblAlgn val="ctr"/>
        <c:lblOffset val="100"/>
        <c:noMultiLvlLbl val="0"/>
      </c:catAx>
      <c:valAx>
        <c:axId val="20096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.000.000 euro</a:t>
                </a:r>
              </a:p>
            </c:rich>
          </c:tx>
          <c:overlay val="0"/>
          <c:spPr>
            <a:noFill/>
            <a:ln>
              <a:noFill/>
            </a:ln>
            <a:effectLst/>
          </c:sp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0094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05372-6707-9548-9BFE-356BFF8DCBA0}" type="doc">
      <dgm:prSet loTypeId="urn:microsoft.com/office/officeart/2008/layout/PictureStrips" loCatId="hierarchy" qsTypeId="urn:microsoft.com/office/officeart/2005/8/quickstyle/3d3" qsCatId="3D" csTypeId="urn:microsoft.com/office/officeart/2005/8/colors/accent1_2" csCatId="accent1" phldr="1"/>
      <dgm:spPr/>
      <dgm:t>
        <a:bodyPr/>
        <a:lstStyle/>
        <a:p>
          <a:endParaRPr lang="it-IT"/>
        </a:p>
      </dgm:t>
    </dgm:pt>
    <dgm:pt modelId="{38E601AD-DA38-DE4A-80BA-7197E9C44BF8}">
      <dgm:prSet/>
      <dgm:spPr/>
      <dgm:t>
        <a:bodyPr/>
        <a:lstStyle/>
        <a:p>
          <a:pPr>
            <a:buNone/>
          </a:pPr>
          <a:endParaRPr lang="it-IT" dirty="0"/>
        </a:p>
      </dgm:t>
    </dgm:pt>
    <dgm:pt modelId="{07C7F6AF-665B-BB4A-A4AC-382B8C9C2FC9}" type="parTrans" cxnId="{2F5C99F2-879D-0D49-A77B-79AEB95EE9A1}">
      <dgm:prSet/>
      <dgm:spPr/>
      <dgm:t>
        <a:bodyPr/>
        <a:lstStyle/>
        <a:p>
          <a:endParaRPr lang="it-IT"/>
        </a:p>
      </dgm:t>
    </dgm:pt>
    <dgm:pt modelId="{6F298B2E-BA72-4A4C-9282-6B7D83072C9F}" type="sibTrans" cxnId="{2F5C99F2-879D-0D49-A77B-79AEB95EE9A1}">
      <dgm:prSet/>
      <dgm:spPr/>
      <dgm:t>
        <a:bodyPr/>
        <a:lstStyle/>
        <a:p>
          <a:endParaRPr lang="it-IT"/>
        </a:p>
      </dgm:t>
    </dgm:pt>
    <dgm:pt modelId="{CE4F326A-9221-C345-9B2E-38E9580E22AE}">
      <dgm:prSet/>
      <dgm:spPr/>
      <dgm:t>
        <a:bodyPr/>
        <a:lstStyle/>
        <a:p>
          <a:pPr>
            <a:buFont typeface="Wingdings" pitchFamily="2" charset="2"/>
            <a:buChar char="Ø"/>
          </a:pPr>
          <a:r>
            <a:rPr lang="it-IT" b="0" i="0" dirty="0"/>
            <a:t>Riduzione dei tempi delle operazioni di trasporto (+30%)</a:t>
          </a:r>
          <a:endParaRPr lang="it-IT" dirty="0"/>
        </a:p>
      </dgm:t>
    </dgm:pt>
    <dgm:pt modelId="{5A5D7E37-40F5-1A4A-8947-0142AED98CAC}" type="parTrans" cxnId="{6DA75DF1-DE57-7D4B-BD9B-650C22E40A99}">
      <dgm:prSet/>
      <dgm:spPr/>
      <dgm:t>
        <a:bodyPr/>
        <a:lstStyle/>
        <a:p>
          <a:endParaRPr lang="it-IT"/>
        </a:p>
      </dgm:t>
    </dgm:pt>
    <dgm:pt modelId="{36A428FA-65BB-2E49-8A7B-BE14709E17AA}" type="sibTrans" cxnId="{6DA75DF1-DE57-7D4B-BD9B-650C22E40A99}">
      <dgm:prSet/>
      <dgm:spPr/>
      <dgm:t>
        <a:bodyPr/>
        <a:lstStyle/>
        <a:p>
          <a:endParaRPr lang="it-IT"/>
        </a:p>
      </dgm:t>
    </dgm:pt>
    <dgm:pt modelId="{976B272B-C15A-2945-870E-52A16029E41C}">
      <dgm:prSet/>
      <dgm:spPr/>
      <dgm:t>
        <a:bodyPr/>
        <a:lstStyle/>
        <a:p>
          <a:r>
            <a:rPr lang="it-IT" b="0" i="0" dirty="0"/>
            <a:t>Carico e scarico</a:t>
          </a:r>
          <a:endParaRPr lang="it-IT" dirty="0"/>
        </a:p>
      </dgm:t>
    </dgm:pt>
    <dgm:pt modelId="{00B059E1-5706-B847-92BE-21D00FDE6FD2}" type="parTrans" cxnId="{78060051-3490-D24E-A157-CFFFA0B3864E}">
      <dgm:prSet/>
      <dgm:spPr/>
      <dgm:t>
        <a:bodyPr/>
        <a:lstStyle/>
        <a:p>
          <a:endParaRPr lang="it-IT"/>
        </a:p>
      </dgm:t>
    </dgm:pt>
    <dgm:pt modelId="{7CA21CE7-E774-274F-872B-EC61EE1100E2}" type="sibTrans" cxnId="{78060051-3490-D24E-A157-CFFFA0B3864E}">
      <dgm:prSet/>
      <dgm:spPr/>
      <dgm:t>
        <a:bodyPr/>
        <a:lstStyle/>
        <a:p>
          <a:endParaRPr lang="it-IT"/>
        </a:p>
      </dgm:t>
    </dgm:pt>
    <dgm:pt modelId="{DC0937BB-BAD4-AE45-B333-F8A723C4A859}">
      <dgm:prSet/>
      <dgm:spPr/>
      <dgm:t>
        <a:bodyPr/>
        <a:lstStyle/>
        <a:p>
          <a:r>
            <a:rPr lang="it-IT" b="0" i="0" dirty="0"/>
            <a:t>Riduzione tempi di immobilità dei bilici </a:t>
          </a:r>
          <a:endParaRPr lang="it-IT" dirty="0"/>
        </a:p>
      </dgm:t>
    </dgm:pt>
    <dgm:pt modelId="{A27C6E6F-F814-EE49-83BA-97CC4F070B23}" type="parTrans" cxnId="{8E200B7B-FE35-9F46-96F5-1022779E76D6}">
      <dgm:prSet/>
      <dgm:spPr/>
      <dgm:t>
        <a:bodyPr/>
        <a:lstStyle/>
        <a:p>
          <a:endParaRPr lang="it-IT"/>
        </a:p>
      </dgm:t>
    </dgm:pt>
    <dgm:pt modelId="{94FB779E-6527-8B4E-B876-C38340201D2F}" type="sibTrans" cxnId="{8E200B7B-FE35-9F46-96F5-1022779E76D6}">
      <dgm:prSet/>
      <dgm:spPr/>
      <dgm:t>
        <a:bodyPr/>
        <a:lstStyle/>
        <a:p>
          <a:endParaRPr lang="it-IT"/>
        </a:p>
      </dgm:t>
    </dgm:pt>
    <dgm:pt modelId="{82E8BFB6-D72D-8F46-B3F0-2E8F3DFA1273}">
      <dgm:prSet/>
      <dgm:spPr/>
      <dgm:t>
        <a:bodyPr/>
        <a:lstStyle/>
        <a:p>
          <a:pPr>
            <a:buFont typeface="Wingdings" pitchFamily="2" charset="2"/>
            <a:buChar char="Ø"/>
          </a:pPr>
          <a:r>
            <a:rPr lang="it-IT" b="0" i="0" dirty="0"/>
            <a:t>Incremento della flessibilità delle operazioni</a:t>
          </a:r>
          <a:endParaRPr lang="it-IT" dirty="0"/>
        </a:p>
      </dgm:t>
    </dgm:pt>
    <dgm:pt modelId="{864D88EA-5379-5141-B7A8-DE1BE2B3ED3E}" type="parTrans" cxnId="{2C3CED33-2E10-524F-8BD1-89659920AEB3}">
      <dgm:prSet/>
      <dgm:spPr/>
      <dgm:t>
        <a:bodyPr/>
        <a:lstStyle/>
        <a:p>
          <a:endParaRPr lang="it-IT"/>
        </a:p>
      </dgm:t>
    </dgm:pt>
    <dgm:pt modelId="{5CEE7ED6-568F-4740-B56A-812D1989201D}" type="sibTrans" cxnId="{2C3CED33-2E10-524F-8BD1-89659920AEB3}">
      <dgm:prSet/>
      <dgm:spPr/>
      <dgm:t>
        <a:bodyPr/>
        <a:lstStyle/>
        <a:p>
          <a:endParaRPr lang="it-IT"/>
        </a:p>
      </dgm:t>
    </dgm:pt>
    <dgm:pt modelId="{A0FAB9F6-4442-A74B-9A34-6936A7742FA1}">
      <dgm:prSet/>
      <dgm:spPr/>
      <dgm:t>
        <a:bodyPr/>
        <a:lstStyle/>
        <a:p>
          <a:pPr>
            <a:buFont typeface="Wingdings" pitchFamily="2" charset="2"/>
            <a:buChar char="Ø"/>
          </a:pPr>
          <a:r>
            <a:rPr lang="it-IT" b="0" i="0" dirty="0"/>
            <a:t>Opportunità per logistica piante più vulnerabili; clienti ad alta marginalità </a:t>
          </a:r>
          <a:r>
            <a:rPr lang="it-IT" b="0" i="0" dirty="0">
              <a:sym typeface="Wingdings" pitchFamily="2" charset="2"/>
            </a:rPr>
            <a:t></a:t>
          </a:r>
          <a:r>
            <a:rPr lang="it-IT" b="0" i="0" dirty="0"/>
            <a:t>Qualità dei processi</a:t>
          </a:r>
          <a:endParaRPr lang="it-IT" dirty="0"/>
        </a:p>
      </dgm:t>
    </dgm:pt>
    <dgm:pt modelId="{90901266-DFCD-CB48-9012-64ACFB02239C}" type="parTrans" cxnId="{5B307725-EA12-CA4A-AFDC-0151158F6DB8}">
      <dgm:prSet/>
      <dgm:spPr/>
      <dgm:t>
        <a:bodyPr/>
        <a:lstStyle/>
        <a:p>
          <a:endParaRPr lang="it-IT"/>
        </a:p>
      </dgm:t>
    </dgm:pt>
    <dgm:pt modelId="{F4BE88EC-4C2C-564E-B500-4E0373B485B9}" type="sibTrans" cxnId="{5B307725-EA12-CA4A-AFDC-0151158F6DB8}">
      <dgm:prSet/>
      <dgm:spPr/>
      <dgm:t>
        <a:bodyPr/>
        <a:lstStyle/>
        <a:p>
          <a:endParaRPr lang="it-IT"/>
        </a:p>
      </dgm:t>
    </dgm:pt>
    <dgm:pt modelId="{5DCF8C57-1F2C-454B-8A3D-C17AA33D361B}">
      <dgm:prSet/>
      <dgm:spPr/>
      <dgm:t>
        <a:bodyPr/>
        <a:lstStyle/>
        <a:p>
          <a:r>
            <a:rPr lang="it-IT" sz="1200" b="0" i="0" kern="1200" dirty="0"/>
            <a:t>Minore quantità di piante caricate rispetto al pieno "carico alla rinfusa"</a:t>
          </a:r>
          <a:endParaRPr lang="it-IT" sz="1200" kern="1200" dirty="0"/>
        </a:p>
      </dgm:t>
    </dgm:pt>
    <dgm:pt modelId="{92CA2A53-2ACB-8F4D-9BAA-56977F0543EE}" type="parTrans" cxnId="{4E6DD86C-62F1-E94F-8469-2A3F50D98653}">
      <dgm:prSet/>
      <dgm:spPr/>
      <dgm:t>
        <a:bodyPr/>
        <a:lstStyle/>
        <a:p>
          <a:endParaRPr lang="it-IT"/>
        </a:p>
      </dgm:t>
    </dgm:pt>
    <dgm:pt modelId="{CC416B42-D796-EF46-A6EF-AF1D736934D4}" type="sibTrans" cxnId="{4E6DD86C-62F1-E94F-8469-2A3F50D98653}">
      <dgm:prSet/>
      <dgm:spPr/>
      <dgm:t>
        <a:bodyPr/>
        <a:lstStyle/>
        <a:p>
          <a:endParaRPr lang="it-IT"/>
        </a:p>
      </dgm:t>
    </dgm:pt>
    <dgm:pt modelId="{F87EC116-10A7-BC42-BAA5-04665BEC4B46}">
      <dgm:prSet custT="1"/>
      <dgm:spPr/>
      <dgm:t>
        <a:bodyPr/>
        <a:lstStyle/>
        <a:p>
          <a:pPr>
            <a:buNone/>
          </a:pPr>
          <a:r>
            <a:rPr lang="it-IT" sz="1400" b="0" i="0" kern="1200" dirty="0">
              <a:solidFill>
                <a:srgbClr val="54A021">
                  <a:lumMod val="50000"/>
                </a:srgbClr>
              </a:solidFill>
              <a:latin typeface="Arial"/>
              <a:ea typeface="+mn-ea"/>
              <a:cs typeface="+mn-cs"/>
            </a:rPr>
            <a:t>Tecnologici:</a:t>
          </a:r>
        </a:p>
      </dgm:t>
    </dgm:pt>
    <dgm:pt modelId="{A9D0A0EA-BD98-024B-AB46-56F5AFD7AC6F}" type="parTrans" cxnId="{AF00B2CB-1CEF-BC43-A500-8642240DD308}">
      <dgm:prSet/>
      <dgm:spPr/>
      <dgm:t>
        <a:bodyPr/>
        <a:lstStyle/>
        <a:p>
          <a:endParaRPr lang="it-IT"/>
        </a:p>
      </dgm:t>
    </dgm:pt>
    <dgm:pt modelId="{2FDC4ECE-13BD-0049-B719-E00A308BAE05}" type="sibTrans" cxnId="{AF00B2CB-1CEF-BC43-A500-8642240DD308}">
      <dgm:prSet/>
      <dgm:spPr/>
      <dgm:t>
        <a:bodyPr/>
        <a:lstStyle/>
        <a:p>
          <a:endParaRPr lang="it-IT"/>
        </a:p>
      </dgm:t>
    </dgm:pt>
    <dgm:pt modelId="{40CC2C01-AA8C-F643-8A5B-F5631345A1D4}">
      <dgm:prSet/>
      <dgm:spPr/>
      <dgm:t>
        <a:bodyPr/>
        <a:lstStyle/>
        <a:p>
          <a:r>
            <a:rPr lang="it-IT" b="0" i="0" dirty="0"/>
            <a:t> Opportunità  per carichi </a:t>
          </a:r>
          <a:r>
            <a:rPr lang="it-IT" b="0" i="0" dirty="0" err="1"/>
            <a:t>multicliente</a:t>
          </a:r>
          <a:r>
            <a:rPr lang="it-IT" b="0" i="0" dirty="0"/>
            <a:t>/multicanale</a:t>
          </a:r>
          <a:endParaRPr lang="it-IT" dirty="0"/>
        </a:p>
      </dgm:t>
    </dgm:pt>
    <dgm:pt modelId="{C0324C01-C8F7-B641-8685-B935E4DAFC3D}" type="parTrans" cxnId="{FE130D4E-CFD4-954B-ACB0-C7C1A34257DE}">
      <dgm:prSet/>
      <dgm:spPr/>
      <dgm:t>
        <a:bodyPr/>
        <a:lstStyle/>
        <a:p>
          <a:endParaRPr lang="it-IT"/>
        </a:p>
      </dgm:t>
    </dgm:pt>
    <dgm:pt modelId="{A33359BD-C3B4-9E4E-824E-0F85DCAABD76}" type="sibTrans" cxnId="{FE130D4E-CFD4-954B-ACB0-C7C1A34257DE}">
      <dgm:prSet/>
      <dgm:spPr/>
      <dgm:t>
        <a:bodyPr/>
        <a:lstStyle/>
        <a:p>
          <a:endParaRPr lang="it-IT"/>
        </a:p>
      </dgm:t>
    </dgm:pt>
    <dgm:pt modelId="{D1D74FF0-328D-0D47-AAAF-53D6A762D699}">
      <dgm:prSet/>
      <dgm:spPr/>
      <dgm:t>
        <a:bodyPr/>
        <a:lstStyle/>
        <a:p>
          <a:r>
            <a:rPr lang="it-IT" sz="1200" kern="1200" dirty="0" err="1"/>
            <a:t>Fitostand</a:t>
          </a:r>
          <a:r>
            <a:rPr lang="it-IT" sz="1200" kern="1200" dirty="0"/>
            <a:t> (numero per bilico)</a:t>
          </a:r>
        </a:p>
      </dgm:t>
    </dgm:pt>
    <dgm:pt modelId="{0A25ACD9-B1B7-ED4B-803A-5FF40BC55F62}" type="parTrans" cxnId="{95058FF0-0205-F04D-9ED0-47C744272E9D}">
      <dgm:prSet/>
      <dgm:spPr/>
      <dgm:t>
        <a:bodyPr/>
        <a:lstStyle/>
        <a:p>
          <a:endParaRPr lang="it-IT"/>
        </a:p>
      </dgm:t>
    </dgm:pt>
    <dgm:pt modelId="{42708442-9B37-EB4C-84D2-72702184FF9F}" type="sibTrans" cxnId="{95058FF0-0205-F04D-9ED0-47C744272E9D}">
      <dgm:prSet/>
      <dgm:spPr/>
      <dgm:t>
        <a:bodyPr/>
        <a:lstStyle/>
        <a:p>
          <a:endParaRPr lang="it-IT"/>
        </a:p>
      </dgm:t>
    </dgm:pt>
    <dgm:pt modelId="{6A36363F-98E0-934C-8C79-1F1007CFF099}">
      <dgm:prSet/>
      <dgm:spPr/>
      <dgm:t>
        <a:bodyPr/>
        <a:lstStyle/>
        <a:p>
          <a:r>
            <a:rPr lang="it-IT" sz="1200" kern="1200" dirty="0"/>
            <a:t>Formazione</a:t>
          </a:r>
        </a:p>
      </dgm:t>
    </dgm:pt>
    <dgm:pt modelId="{2E6160C9-FD18-5842-AA84-68B1F591416B}" type="parTrans" cxnId="{C4E97EF8-8315-9F41-B29C-E6D5143005CB}">
      <dgm:prSet/>
      <dgm:spPr/>
      <dgm:t>
        <a:bodyPr/>
        <a:lstStyle/>
        <a:p>
          <a:endParaRPr lang="it-IT"/>
        </a:p>
      </dgm:t>
    </dgm:pt>
    <dgm:pt modelId="{3D33D6E8-9E83-0F49-9AA0-8B1C8E73AF19}" type="sibTrans" cxnId="{C4E97EF8-8315-9F41-B29C-E6D5143005CB}">
      <dgm:prSet/>
      <dgm:spPr/>
      <dgm:t>
        <a:bodyPr/>
        <a:lstStyle/>
        <a:p>
          <a:endParaRPr lang="it-IT"/>
        </a:p>
      </dgm:t>
    </dgm:pt>
    <dgm:pt modelId="{F5B67A2D-62B5-084A-AFAC-50233CE00BB7}">
      <dgm:prSet custT="1"/>
      <dgm:spPr/>
      <dgm:t>
        <a:bodyPr/>
        <a:lstStyle/>
        <a:p>
          <a:pPr>
            <a:buNone/>
          </a:pPr>
          <a:r>
            <a:rPr lang="it-IT" sz="1400" kern="1200" dirty="0">
              <a:solidFill>
                <a:schemeClr val="accent2">
                  <a:lumMod val="50000"/>
                </a:schemeClr>
              </a:solidFill>
              <a:latin typeface="Arial"/>
              <a:ea typeface="+mn-ea"/>
              <a:cs typeface="+mn-cs"/>
            </a:rPr>
            <a:t>Organizzativi</a:t>
          </a:r>
          <a:endParaRPr lang="it-IT" sz="1600" kern="1200" dirty="0">
            <a:solidFill>
              <a:schemeClr val="accent2">
                <a:lumMod val="50000"/>
              </a:schemeClr>
            </a:solidFill>
            <a:latin typeface="Arial"/>
            <a:ea typeface="+mn-ea"/>
            <a:cs typeface="+mn-cs"/>
          </a:endParaRPr>
        </a:p>
      </dgm:t>
    </dgm:pt>
    <dgm:pt modelId="{A7ECD51E-34AD-9E47-9CEC-E765A39F0008}" type="parTrans" cxnId="{76A364C3-1538-C148-88B8-38BB25806DF0}">
      <dgm:prSet/>
      <dgm:spPr/>
      <dgm:t>
        <a:bodyPr/>
        <a:lstStyle/>
        <a:p>
          <a:endParaRPr lang="it-IT"/>
        </a:p>
      </dgm:t>
    </dgm:pt>
    <dgm:pt modelId="{5375EB53-DA17-4148-9B92-A306497BB690}" type="sibTrans" cxnId="{76A364C3-1538-C148-88B8-38BB25806DF0}">
      <dgm:prSet/>
      <dgm:spPr/>
      <dgm:t>
        <a:bodyPr/>
        <a:lstStyle/>
        <a:p>
          <a:endParaRPr lang="it-IT"/>
        </a:p>
      </dgm:t>
    </dgm:pt>
    <dgm:pt modelId="{6928A306-0D73-5749-8682-9DBCC2443137}">
      <dgm:prSet/>
      <dgm:spPr/>
      <dgm:t>
        <a:bodyPr/>
        <a:lstStyle/>
        <a:p>
          <a:r>
            <a:rPr lang="it-IT" sz="1200" kern="1200" dirty="0"/>
            <a:t>Organizzazione della logistica</a:t>
          </a:r>
        </a:p>
      </dgm:t>
    </dgm:pt>
    <dgm:pt modelId="{331EE9E7-7AAD-934C-9B7F-38BBC5604FA2}" type="parTrans" cxnId="{5C66CB58-A0CF-C94F-B092-21E57C558872}">
      <dgm:prSet/>
      <dgm:spPr/>
      <dgm:t>
        <a:bodyPr/>
        <a:lstStyle/>
        <a:p>
          <a:endParaRPr lang="it-IT"/>
        </a:p>
      </dgm:t>
    </dgm:pt>
    <dgm:pt modelId="{701AC985-0E04-2F49-8713-49C50113D811}" type="sibTrans" cxnId="{5C66CB58-A0CF-C94F-B092-21E57C558872}">
      <dgm:prSet/>
      <dgm:spPr/>
      <dgm:t>
        <a:bodyPr/>
        <a:lstStyle/>
        <a:p>
          <a:endParaRPr lang="it-IT"/>
        </a:p>
      </dgm:t>
    </dgm:pt>
    <dgm:pt modelId="{FE50E04D-BD41-1045-9D6A-4786D335DA5A}">
      <dgm:prSet/>
      <dgm:spPr/>
      <dgm:t>
        <a:bodyPr/>
        <a:lstStyle/>
        <a:p>
          <a:r>
            <a:rPr lang="it-IT" sz="1200" kern="1200" dirty="0"/>
            <a:t>Carrelli elevatori (se necessari)</a:t>
          </a:r>
        </a:p>
      </dgm:t>
    </dgm:pt>
    <dgm:pt modelId="{8AFF3793-3E85-524F-9FE2-4137B07CC339}" type="parTrans" cxnId="{07FB2684-B434-B64A-BACF-D18F15C5A4AA}">
      <dgm:prSet/>
      <dgm:spPr/>
      <dgm:t>
        <a:bodyPr/>
        <a:lstStyle/>
        <a:p>
          <a:endParaRPr lang="it-IT"/>
        </a:p>
      </dgm:t>
    </dgm:pt>
    <dgm:pt modelId="{48441D2D-C7F1-2A40-AA9A-E806E064B185}" type="sibTrans" cxnId="{07FB2684-B434-B64A-BACF-D18F15C5A4AA}">
      <dgm:prSet/>
      <dgm:spPr/>
      <dgm:t>
        <a:bodyPr/>
        <a:lstStyle/>
        <a:p>
          <a:endParaRPr lang="it-IT"/>
        </a:p>
      </dgm:t>
    </dgm:pt>
    <dgm:pt modelId="{B7EFBFB3-530A-B746-9AB8-8C0A528323DA}">
      <dgm:prSet/>
      <dgm:spPr/>
      <dgm:t>
        <a:bodyPr/>
        <a:lstStyle/>
        <a:p>
          <a:endParaRPr lang="it-IT" dirty="0"/>
        </a:p>
      </dgm:t>
    </dgm:pt>
    <dgm:pt modelId="{493169B5-1F8E-F64F-87A9-C7A76D9B9E6D}" type="parTrans" cxnId="{6F7EDE1E-75B0-4C47-8B4F-028DD6E5240C}">
      <dgm:prSet/>
      <dgm:spPr/>
      <dgm:t>
        <a:bodyPr/>
        <a:lstStyle/>
        <a:p>
          <a:endParaRPr lang="it-IT"/>
        </a:p>
      </dgm:t>
    </dgm:pt>
    <dgm:pt modelId="{A36581BC-29DC-FD4C-B0AC-C7745CE9AF5D}" type="sibTrans" cxnId="{6F7EDE1E-75B0-4C47-8B4F-028DD6E5240C}">
      <dgm:prSet/>
      <dgm:spPr/>
      <dgm:t>
        <a:bodyPr/>
        <a:lstStyle/>
        <a:p>
          <a:endParaRPr lang="it-IT"/>
        </a:p>
      </dgm:t>
    </dgm:pt>
    <dgm:pt modelId="{CC8C00EF-9F7D-2A46-B149-03C4B7E491BF}">
      <dgm:prSet/>
      <dgm:spPr/>
      <dgm:t>
        <a:bodyPr/>
        <a:lstStyle/>
        <a:p>
          <a:pPr>
            <a:buFont typeface="Wingdings" pitchFamily="2" charset="2"/>
            <a:buChar char="q"/>
          </a:pPr>
          <a:r>
            <a:rPr lang="it-IT" b="0" i="0" dirty="0">
              <a:solidFill>
                <a:schemeClr val="accent2">
                  <a:lumMod val="50000"/>
                </a:schemeClr>
              </a:solidFill>
            </a:rPr>
            <a:t>Immagine</a:t>
          </a:r>
          <a:endParaRPr lang="it-IT" dirty="0">
            <a:solidFill>
              <a:schemeClr val="accent2">
                <a:lumMod val="50000"/>
              </a:schemeClr>
            </a:solidFill>
          </a:endParaRPr>
        </a:p>
      </dgm:t>
    </dgm:pt>
    <dgm:pt modelId="{C37C72A7-53C1-CE40-AF84-80DE950F4474}" type="parTrans" cxnId="{657F1367-2699-E64A-8532-98AA95219616}">
      <dgm:prSet/>
      <dgm:spPr/>
      <dgm:t>
        <a:bodyPr/>
        <a:lstStyle/>
        <a:p>
          <a:endParaRPr lang="it-IT"/>
        </a:p>
      </dgm:t>
    </dgm:pt>
    <dgm:pt modelId="{46EA0633-FC18-FA4D-BB43-C31BBFC330E5}" type="sibTrans" cxnId="{657F1367-2699-E64A-8532-98AA95219616}">
      <dgm:prSet/>
      <dgm:spPr/>
      <dgm:t>
        <a:bodyPr/>
        <a:lstStyle/>
        <a:p>
          <a:endParaRPr lang="it-IT"/>
        </a:p>
      </dgm:t>
    </dgm:pt>
    <dgm:pt modelId="{8122D081-7E27-3E42-A60E-B091FEA6FF68}">
      <dgm:prSet/>
      <dgm:spPr/>
      <dgm:t>
        <a:bodyPr/>
        <a:lstStyle/>
        <a:p>
          <a:pPr>
            <a:buFont typeface="Wingdings" pitchFamily="2" charset="2"/>
            <a:buChar char="Ø"/>
          </a:pPr>
          <a:r>
            <a:rPr lang="it-IT" b="0" i="0" dirty="0"/>
            <a:t>Sicurezza</a:t>
          </a:r>
          <a:endParaRPr lang="it-IT" dirty="0"/>
        </a:p>
      </dgm:t>
    </dgm:pt>
    <dgm:pt modelId="{DCFBDDF6-32C9-4F4F-88D1-A815D1C74B00}" type="parTrans" cxnId="{4D732E59-249C-054D-BE63-E7DF6F915608}">
      <dgm:prSet/>
      <dgm:spPr/>
    </dgm:pt>
    <dgm:pt modelId="{688D1759-52BA-494E-BB57-2AF7249D41CA}" type="sibTrans" cxnId="{4D732E59-249C-054D-BE63-E7DF6F915608}">
      <dgm:prSet/>
      <dgm:spPr/>
    </dgm:pt>
    <dgm:pt modelId="{9FA028DC-7770-1B49-B3DA-88E09E7E65DE}">
      <dgm:prSet/>
      <dgm:spPr/>
      <dgm:t>
        <a:bodyPr/>
        <a:lstStyle/>
        <a:p>
          <a:pPr>
            <a:buFont typeface="Wingdings" pitchFamily="2" charset="2"/>
            <a:buChar char="q"/>
          </a:pPr>
          <a:r>
            <a:rPr lang="it-IT" dirty="0">
              <a:solidFill>
                <a:schemeClr val="accent2">
                  <a:lumMod val="50000"/>
                </a:schemeClr>
              </a:solidFill>
            </a:rPr>
            <a:t>Efficienza dei processi</a:t>
          </a:r>
        </a:p>
      </dgm:t>
    </dgm:pt>
    <dgm:pt modelId="{FDC8AE55-9B22-2D49-A535-5786AA0D7329}" type="parTrans" cxnId="{D7604AD4-986F-3E43-8A77-6A5A344C468D}">
      <dgm:prSet/>
      <dgm:spPr/>
    </dgm:pt>
    <dgm:pt modelId="{26DD8562-D85F-904B-A524-474C5422EA12}" type="sibTrans" cxnId="{D7604AD4-986F-3E43-8A77-6A5A344C468D}">
      <dgm:prSet/>
      <dgm:spPr/>
    </dgm:pt>
    <dgm:pt modelId="{34D2BE1F-49C1-E049-A959-08A2D2B4D53D}">
      <dgm:prSet/>
      <dgm:spPr/>
      <dgm:t>
        <a:bodyPr/>
        <a:lstStyle/>
        <a:p>
          <a:pPr>
            <a:buFont typeface="Wingdings" pitchFamily="2" charset="2"/>
            <a:buChar char="q"/>
          </a:pPr>
          <a:r>
            <a:rPr lang="it-IT" b="0" i="0" dirty="0">
              <a:solidFill>
                <a:schemeClr val="accent2">
                  <a:lumMod val="50000"/>
                </a:schemeClr>
              </a:solidFill>
              <a:sym typeface="Wingdings" pitchFamily="2" charset="2"/>
            </a:rPr>
            <a:t>Qualità dei processi</a:t>
          </a:r>
          <a:endParaRPr lang="it-IT" dirty="0">
            <a:solidFill>
              <a:schemeClr val="accent2">
                <a:lumMod val="50000"/>
              </a:schemeClr>
            </a:solidFill>
          </a:endParaRPr>
        </a:p>
      </dgm:t>
    </dgm:pt>
    <dgm:pt modelId="{374F1678-F647-6F40-8242-72701431B20E}" type="parTrans" cxnId="{DE12826B-9DA1-E54D-8A4A-6CE3655CEA8E}">
      <dgm:prSet/>
      <dgm:spPr/>
    </dgm:pt>
    <dgm:pt modelId="{D283825E-D175-0244-839A-B97880C02B8F}" type="sibTrans" cxnId="{DE12826B-9DA1-E54D-8A4A-6CE3655CEA8E}">
      <dgm:prSet/>
      <dgm:spPr/>
    </dgm:pt>
    <dgm:pt modelId="{98C6CBB1-F5DA-3C40-A2B5-26DE6786322B}" type="pres">
      <dgm:prSet presAssocID="{89D05372-6707-9548-9BFE-356BFF8DCBA0}" presName="Name0" presStyleCnt="0">
        <dgm:presLayoutVars>
          <dgm:dir/>
          <dgm:resizeHandles val="exact"/>
        </dgm:presLayoutVars>
      </dgm:prSet>
      <dgm:spPr/>
    </dgm:pt>
    <dgm:pt modelId="{45356BC8-4DF9-1F43-80DD-B77590F5110B}" type="pres">
      <dgm:prSet presAssocID="{38E601AD-DA38-DE4A-80BA-7197E9C44BF8}" presName="composite" presStyleCnt="0"/>
      <dgm:spPr/>
    </dgm:pt>
    <dgm:pt modelId="{1826A0D7-A000-F446-BE9A-B8DF0A35D82C}" type="pres">
      <dgm:prSet presAssocID="{38E601AD-DA38-DE4A-80BA-7197E9C44BF8}" presName="rect1" presStyleLbl="trAlignAcc1" presStyleIdx="0" presStyleCnt="2">
        <dgm:presLayoutVars>
          <dgm:bulletEnabled val="1"/>
        </dgm:presLayoutVars>
      </dgm:prSet>
      <dgm:spPr/>
    </dgm:pt>
    <dgm:pt modelId="{CB1F2366-DD4D-8041-B69B-62B7D86BBAA7}" type="pres">
      <dgm:prSet presAssocID="{38E601AD-DA38-DE4A-80BA-7197E9C44BF8}" presName="rect2" presStyleLbl="fgImgPlace1" presStyleIdx="0" presStyleCnt="2" custScaleX="121432"/>
      <dgm:spPr/>
    </dgm:pt>
    <dgm:pt modelId="{568F5F0D-F1B4-1C47-B0DC-E80732A152B6}" type="pres">
      <dgm:prSet presAssocID="{6F298B2E-BA72-4A4C-9282-6B7D83072C9F}" presName="sibTrans" presStyleCnt="0"/>
      <dgm:spPr/>
    </dgm:pt>
    <dgm:pt modelId="{51AD06EA-DA0D-1741-A641-EE2CCD168273}" type="pres">
      <dgm:prSet presAssocID="{F87EC116-10A7-BC42-BAA5-04665BEC4B46}" presName="composite" presStyleCnt="0"/>
      <dgm:spPr/>
    </dgm:pt>
    <dgm:pt modelId="{73AD6B37-F4E2-E74C-948F-5C2A19A92B91}" type="pres">
      <dgm:prSet presAssocID="{F87EC116-10A7-BC42-BAA5-04665BEC4B46}" presName="rect1" presStyleLbl="trAlignAcc1" presStyleIdx="1" presStyleCnt="2" custScaleX="88264" custLinFactNeighborX="4501" custLinFactNeighborY="997">
        <dgm:presLayoutVars>
          <dgm:bulletEnabled val="1"/>
        </dgm:presLayoutVars>
      </dgm:prSet>
      <dgm:spPr/>
    </dgm:pt>
    <dgm:pt modelId="{E1880352-DC4C-E941-9CF8-411BE29E8572}" type="pres">
      <dgm:prSet presAssocID="{F87EC116-10A7-BC42-BAA5-04665BEC4B46}" presName="rect2" presStyleLbl="fgImgPlace1" presStyleIdx="1" presStyleCnt="2" custScaleX="128059" custLinFactNeighborX="-6259" custLinFactNeighborY="376"/>
      <dgm:spPr/>
    </dgm:pt>
  </dgm:ptLst>
  <dgm:cxnLst>
    <dgm:cxn modelId="{7AF1E201-4405-C04D-B425-A521939EAEB5}" type="presOf" srcId="{DC0937BB-BAD4-AE45-B333-F8A723C4A859}" destId="{1826A0D7-A000-F446-BE9A-B8DF0A35D82C}" srcOrd="0" destOrd="4" presId="urn:microsoft.com/office/officeart/2008/layout/PictureStrips"/>
    <dgm:cxn modelId="{6F7EDE1E-75B0-4C47-8B4F-028DD6E5240C}" srcId="{CC8C00EF-9F7D-2A46-B149-03C4B7E491BF}" destId="{B7EFBFB3-530A-B746-9AB8-8C0A528323DA}" srcOrd="0" destOrd="0" parTransId="{493169B5-1F8E-F64F-87A9-C7A76D9B9E6D}" sibTransId="{A36581BC-29DC-FD4C-B0AC-C7745CE9AF5D}"/>
    <dgm:cxn modelId="{DEAA6A23-EA2F-3842-BEBE-267B80905EDE}" type="presOf" srcId="{FE50E04D-BD41-1045-9D6A-4786D335DA5A}" destId="{73AD6B37-F4E2-E74C-948F-5C2A19A92B91}" srcOrd="0" destOrd="2" presId="urn:microsoft.com/office/officeart/2008/layout/PictureStrips"/>
    <dgm:cxn modelId="{5B307725-EA12-CA4A-AFDC-0151158F6DB8}" srcId="{82E8BFB6-D72D-8F46-B3F0-2E8F3DFA1273}" destId="{A0FAB9F6-4442-A74B-9A34-6936A7742FA1}" srcOrd="3" destOrd="0" parTransId="{90901266-DFCD-CB48-9012-64ACFB02239C}" sibTransId="{F4BE88EC-4C2C-564E-B500-4E0373B485B9}"/>
    <dgm:cxn modelId="{C34D1827-11CD-EB45-89BA-685A266BF0E1}" type="presOf" srcId="{F5B67A2D-62B5-084A-AFAC-50233CE00BB7}" destId="{73AD6B37-F4E2-E74C-948F-5C2A19A92B91}" srcOrd="0" destOrd="4" presId="urn:microsoft.com/office/officeart/2008/layout/PictureStrips"/>
    <dgm:cxn modelId="{2C3CED33-2E10-524F-8BD1-89659920AEB3}" srcId="{38E601AD-DA38-DE4A-80BA-7197E9C44BF8}" destId="{82E8BFB6-D72D-8F46-B3F0-2E8F3DFA1273}" srcOrd="1" destOrd="0" parTransId="{864D88EA-5379-5141-B7A8-DE1BE2B3ED3E}" sibTransId="{5CEE7ED6-568F-4740-B56A-812D1989201D}"/>
    <dgm:cxn modelId="{82A69035-C40A-C648-9876-AE0C1160DAA2}" type="presOf" srcId="{38E601AD-DA38-DE4A-80BA-7197E9C44BF8}" destId="{1826A0D7-A000-F446-BE9A-B8DF0A35D82C}" srcOrd="0" destOrd="0" presId="urn:microsoft.com/office/officeart/2008/layout/PictureStrips"/>
    <dgm:cxn modelId="{335CE239-22BC-5449-A055-58D20F12E7F5}" type="presOf" srcId="{9FA028DC-7770-1B49-B3DA-88E09E7E65DE}" destId="{1826A0D7-A000-F446-BE9A-B8DF0A35D82C}" srcOrd="0" destOrd="1" presId="urn:microsoft.com/office/officeart/2008/layout/PictureStrips"/>
    <dgm:cxn modelId="{FE130D4E-CFD4-954B-ACB0-C7C1A34257DE}" srcId="{82E8BFB6-D72D-8F46-B3F0-2E8F3DFA1273}" destId="{40CC2C01-AA8C-F643-8A5B-F5631345A1D4}" srcOrd="0" destOrd="0" parTransId="{C0324C01-C8F7-B641-8685-B935E4DAFC3D}" sibTransId="{A33359BD-C3B4-9E4E-824E-0F85DCAABD76}"/>
    <dgm:cxn modelId="{78060051-3490-D24E-A157-CFFFA0B3864E}" srcId="{CE4F326A-9221-C345-9B2E-38E9580E22AE}" destId="{976B272B-C15A-2945-870E-52A16029E41C}" srcOrd="0" destOrd="0" parTransId="{00B059E1-5706-B847-92BE-21D00FDE6FD2}" sibTransId="{7CA21CE7-E774-274F-872B-EC61EE1100E2}"/>
    <dgm:cxn modelId="{5C66CB58-A0CF-C94F-B092-21E57C558872}" srcId="{F87EC116-10A7-BC42-BAA5-04665BEC4B46}" destId="{6928A306-0D73-5749-8682-9DBCC2443137}" srcOrd="5" destOrd="0" parTransId="{331EE9E7-7AAD-934C-9B7F-38BBC5604FA2}" sibTransId="{701AC985-0E04-2F49-8713-49C50113D811}"/>
    <dgm:cxn modelId="{4D732E59-249C-054D-BE63-E7DF6F915608}" srcId="{82E8BFB6-D72D-8F46-B3F0-2E8F3DFA1273}" destId="{8122D081-7E27-3E42-A60E-B091FEA6FF68}" srcOrd="2" destOrd="0" parTransId="{DCFBDDF6-32C9-4F4F-88D1-A815D1C74B00}" sibTransId="{688D1759-52BA-494E-BB57-2AF7249D41CA}"/>
    <dgm:cxn modelId="{F7E27E5A-0112-F448-BD79-138B7CCF8DAD}" type="presOf" srcId="{8122D081-7E27-3E42-A60E-B091FEA6FF68}" destId="{1826A0D7-A000-F446-BE9A-B8DF0A35D82C}" srcOrd="0" destOrd="8" presId="urn:microsoft.com/office/officeart/2008/layout/PictureStrips"/>
    <dgm:cxn modelId="{657F1367-2699-E64A-8532-98AA95219616}" srcId="{38E601AD-DA38-DE4A-80BA-7197E9C44BF8}" destId="{CC8C00EF-9F7D-2A46-B149-03C4B7E491BF}" srcOrd="2" destOrd="0" parTransId="{C37C72A7-53C1-CE40-AF84-80DE950F4474}" sibTransId="{46EA0633-FC18-FA4D-BB43-C31BBFC330E5}"/>
    <dgm:cxn modelId="{240E5E69-C156-D44F-833C-293E727C8F52}" type="presOf" srcId="{89D05372-6707-9548-9BFE-356BFF8DCBA0}" destId="{98C6CBB1-F5DA-3C40-A2B5-26DE6786322B}" srcOrd="0" destOrd="0" presId="urn:microsoft.com/office/officeart/2008/layout/PictureStrips"/>
    <dgm:cxn modelId="{DE12826B-9DA1-E54D-8A4A-6CE3655CEA8E}" srcId="{82E8BFB6-D72D-8F46-B3F0-2E8F3DFA1273}" destId="{34D2BE1F-49C1-E049-A959-08A2D2B4D53D}" srcOrd="1" destOrd="0" parTransId="{374F1678-F647-6F40-8242-72701431B20E}" sibTransId="{D283825E-D175-0244-839A-B97880C02B8F}"/>
    <dgm:cxn modelId="{4E6DD86C-62F1-E94F-8469-2A3F50D98653}" srcId="{F87EC116-10A7-BC42-BAA5-04665BEC4B46}" destId="{5DCF8C57-1F2C-454B-8A3D-C17AA33D361B}" srcOrd="2" destOrd="0" parTransId="{92CA2A53-2ACB-8F4D-9BAA-56977F0543EE}" sibTransId="{CC416B42-D796-EF46-A6EF-AF1D736934D4}"/>
    <dgm:cxn modelId="{665E4873-A4DB-7540-B0AB-80D4D2E377F9}" type="presOf" srcId="{B7EFBFB3-530A-B746-9AB8-8C0A528323DA}" destId="{1826A0D7-A000-F446-BE9A-B8DF0A35D82C}" srcOrd="0" destOrd="11" presId="urn:microsoft.com/office/officeart/2008/layout/PictureStrips"/>
    <dgm:cxn modelId="{EDB55374-9003-E045-A709-02EC4C82749D}" type="presOf" srcId="{CC8C00EF-9F7D-2A46-B149-03C4B7E491BF}" destId="{1826A0D7-A000-F446-BE9A-B8DF0A35D82C}" srcOrd="0" destOrd="10" presId="urn:microsoft.com/office/officeart/2008/layout/PictureStrips"/>
    <dgm:cxn modelId="{8E200B7B-FE35-9F46-96F5-1022779E76D6}" srcId="{CE4F326A-9221-C345-9B2E-38E9580E22AE}" destId="{DC0937BB-BAD4-AE45-B333-F8A723C4A859}" srcOrd="1" destOrd="0" parTransId="{A27C6E6F-F814-EE49-83BA-97CC4F070B23}" sibTransId="{94FB779E-6527-8B4E-B876-C38340201D2F}"/>
    <dgm:cxn modelId="{07FB2684-B434-B64A-BACF-D18F15C5A4AA}" srcId="{F87EC116-10A7-BC42-BAA5-04665BEC4B46}" destId="{FE50E04D-BD41-1045-9D6A-4786D335DA5A}" srcOrd="1" destOrd="0" parTransId="{8AFF3793-3E85-524F-9FE2-4137B07CC339}" sibTransId="{48441D2D-C7F1-2A40-AA9A-E806E064B185}"/>
    <dgm:cxn modelId="{94BB5592-BA7A-4F4C-A8EC-3D1741C3FE0F}" type="presOf" srcId="{A0FAB9F6-4442-A74B-9A34-6936A7742FA1}" destId="{1826A0D7-A000-F446-BE9A-B8DF0A35D82C}" srcOrd="0" destOrd="9" presId="urn:microsoft.com/office/officeart/2008/layout/PictureStrips"/>
    <dgm:cxn modelId="{99AC6A97-EE50-094C-9FDF-52363E3C1827}" type="presOf" srcId="{F87EC116-10A7-BC42-BAA5-04665BEC4B46}" destId="{73AD6B37-F4E2-E74C-948F-5C2A19A92B91}" srcOrd="0" destOrd="0" presId="urn:microsoft.com/office/officeart/2008/layout/PictureStrips"/>
    <dgm:cxn modelId="{E0F2F29C-8EFF-074C-8A72-D42E7ECD1285}" type="presOf" srcId="{CE4F326A-9221-C345-9B2E-38E9580E22AE}" destId="{1826A0D7-A000-F446-BE9A-B8DF0A35D82C}" srcOrd="0" destOrd="2" presId="urn:microsoft.com/office/officeart/2008/layout/PictureStrips"/>
    <dgm:cxn modelId="{2EABE7A4-8D12-7944-8FBC-DC6A3159DA28}" type="presOf" srcId="{6928A306-0D73-5749-8682-9DBCC2443137}" destId="{73AD6B37-F4E2-E74C-948F-5C2A19A92B91}" srcOrd="0" destOrd="6" presId="urn:microsoft.com/office/officeart/2008/layout/PictureStrips"/>
    <dgm:cxn modelId="{79DB16B1-E743-9642-BB08-24C6878E3868}" type="presOf" srcId="{34D2BE1F-49C1-E049-A959-08A2D2B4D53D}" destId="{1826A0D7-A000-F446-BE9A-B8DF0A35D82C}" srcOrd="0" destOrd="7" presId="urn:microsoft.com/office/officeart/2008/layout/PictureStrips"/>
    <dgm:cxn modelId="{5C3135B6-20D7-3746-ADB5-74C4ED5265DB}" type="presOf" srcId="{6A36363F-98E0-934C-8C79-1F1007CFF099}" destId="{73AD6B37-F4E2-E74C-948F-5C2A19A92B91}" srcOrd="0" destOrd="5" presId="urn:microsoft.com/office/officeart/2008/layout/PictureStrips"/>
    <dgm:cxn modelId="{58A056BC-4CDD-184E-84FA-0D84DF69F1FD}" type="presOf" srcId="{82E8BFB6-D72D-8F46-B3F0-2E8F3DFA1273}" destId="{1826A0D7-A000-F446-BE9A-B8DF0A35D82C}" srcOrd="0" destOrd="5" presId="urn:microsoft.com/office/officeart/2008/layout/PictureStrips"/>
    <dgm:cxn modelId="{76A364C3-1538-C148-88B8-38BB25806DF0}" srcId="{F87EC116-10A7-BC42-BAA5-04665BEC4B46}" destId="{F5B67A2D-62B5-084A-AFAC-50233CE00BB7}" srcOrd="3" destOrd="0" parTransId="{A7ECD51E-34AD-9E47-9CEC-E765A39F0008}" sibTransId="{5375EB53-DA17-4148-9B92-A306497BB690}"/>
    <dgm:cxn modelId="{AF00B2CB-1CEF-BC43-A500-8642240DD308}" srcId="{89D05372-6707-9548-9BFE-356BFF8DCBA0}" destId="{F87EC116-10A7-BC42-BAA5-04665BEC4B46}" srcOrd="1" destOrd="0" parTransId="{A9D0A0EA-BD98-024B-AB46-56F5AFD7AC6F}" sibTransId="{2FDC4ECE-13BD-0049-B719-E00A308BAE05}"/>
    <dgm:cxn modelId="{D7604AD4-986F-3E43-8A77-6A5A344C468D}" srcId="{38E601AD-DA38-DE4A-80BA-7197E9C44BF8}" destId="{9FA028DC-7770-1B49-B3DA-88E09E7E65DE}" srcOrd="0" destOrd="0" parTransId="{FDC8AE55-9B22-2D49-A535-5786AA0D7329}" sibTransId="{26DD8562-D85F-904B-A524-474C5422EA12}"/>
    <dgm:cxn modelId="{AC57EAE4-000F-4B4F-9AB0-C2004886BC04}" type="presOf" srcId="{976B272B-C15A-2945-870E-52A16029E41C}" destId="{1826A0D7-A000-F446-BE9A-B8DF0A35D82C}" srcOrd="0" destOrd="3" presId="urn:microsoft.com/office/officeart/2008/layout/PictureStrips"/>
    <dgm:cxn modelId="{06834EEA-A279-024E-A737-2C9DCF291287}" type="presOf" srcId="{40CC2C01-AA8C-F643-8A5B-F5631345A1D4}" destId="{1826A0D7-A000-F446-BE9A-B8DF0A35D82C}" srcOrd="0" destOrd="6" presId="urn:microsoft.com/office/officeart/2008/layout/PictureStrips"/>
    <dgm:cxn modelId="{7F077EEA-90C4-2E45-AB3F-B2D081EF8BEC}" type="presOf" srcId="{5DCF8C57-1F2C-454B-8A3D-C17AA33D361B}" destId="{73AD6B37-F4E2-E74C-948F-5C2A19A92B91}" srcOrd="0" destOrd="3" presId="urn:microsoft.com/office/officeart/2008/layout/PictureStrips"/>
    <dgm:cxn modelId="{A2E9C5ED-246C-FE43-B112-CFBFC0A5AB02}" type="presOf" srcId="{D1D74FF0-328D-0D47-AAAF-53D6A762D699}" destId="{73AD6B37-F4E2-E74C-948F-5C2A19A92B91}" srcOrd="0" destOrd="1" presId="urn:microsoft.com/office/officeart/2008/layout/PictureStrips"/>
    <dgm:cxn modelId="{95058FF0-0205-F04D-9ED0-47C744272E9D}" srcId="{F87EC116-10A7-BC42-BAA5-04665BEC4B46}" destId="{D1D74FF0-328D-0D47-AAAF-53D6A762D699}" srcOrd="0" destOrd="0" parTransId="{0A25ACD9-B1B7-ED4B-803A-5FF40BC55F62}" sibTransId="{42708442-9B37-EB4C-84D2-72702184FF9F}"/>
    <dgm:cxn modelId="{6DA75DF1-DE57-7D4B-BD9B-650C22E40A99}" srcId="{9FA028DC-7770-1B49-B3DA-88E09E7E65DE}" destId="{CE4F326A-9221-C345-9B2E-38E9580E22AE}" srcOrd="0" destOrd="0" parTransId="{5A5D7E37-40F5-1A4A-8947-0142AED98CAC}" sibTransId="{36A428FA-65BB-2E49-8A7B-BE14709E17AA}"/>
    <dgm:cxn modelId="{2F5C99F2-879D-0D49-A77B-79AEB95EE9A1}" srcId="{89D05372-6707-9548-9BFE-356BFF8DCBA0}" destId="{38E601AD-DA38-DE4A-80BA-7197E9C44BF8}" srcOrd="0" destOrd="0" parTransId="{07C7F6AF-665B-BB4A-A4AC-382B8C9C2FC9}" sibTransId="{6F298B2E-BA72-4A4C-9282-6B7D83072C9F}"/>
    <dgm:cxn modelId="{C4E97EF8-8315-9F41-B29C-E6D5143005CB}" srcId="{F87EC116-10A7-BC42-BAA5-04665BEC4B46}" destId="{6A36363F-98E0-934C-8C79-1F1007CFF099}" srcOrd="4" destOrd="0" parTransId="{2E6160C9-FD18-5842-AA84-68B1F591416B}" sibTransId="{3D33D6E8-9E83-0F49-9AA0-8B1C8E73AF19}"/>
    <dgm:cxn modelId="{5C2F56BB-F825-0F40-BA85-191A7A754ED4}" type="presParOf" srcId="{98C6CBB1-F5DA-3C40-A2B5-26DE6786322B}" destId="{45356BC8-4DF9-1F43-80DD-B77590F5110B}" srcOrd="0" destOrd="0" presId="urn:microsoft.com/office/officeart/2008/layout/PictureStrips"/>
    <dgm:cxn modelId="{D101C0F1-EC1B-4B4F-8A0B-48E6E64BA17F}" type="presParOf" srcId="{45356BC8-4DF9-1F43-80DD-B77590F5110B}" destId="{1826A0D7-A000-F446-BE9A-B8DF0A35D82C}" srcOrd="0" destOrd="0" presId="urn:microsoft.com/office/officeart/2008/layout/PictureStrips"/>
    <dgm:cxn modelId="{1E7EACBC-EC0C-7E4D-A593-E8F3E7E1BFDA}" type="presParOf" srcId="{45356BC8-4DF9-1F43-80DD-B77590F5110B}" destId="{CB1F2366-DD4D-8041-B69B-62B7D86BBAA7}" srcOrd="1" destOrd="0" presId="urn:microsoft.com/office/officeart/2008/layout/PictureStrips"/>
    <dgm:cxn modelId="{A3ECE923-8962-C440-9951-350F9113FF5A}" type="presParOf" srcId="{98C6CBB1-F5DA-3C40-A2B5-26DE6786322B}" destId="{568F5F0D-F1B4-1C47-B0DC-E80732A152B6}" srcOrd="1" destOrd="0" presId="urn:microsoft.com/office/officeart/2008/layout/PictureStrips"/>
    <dgm:cxn modelId="{C3DDB461-6D67-0244-A8A4-A7ADEC4B0BF5}" type="presParOf" srcId="{98C6CBB1-F5DA-3C40-A2B5-26DE6786322B}" destId="{51AD06EA-DA0D-1741-A641-EE2CCD168273}" srcOrd="2" destOrd="0" presId="urn:microsoft.com/office/officeart/2008/layout/PictureStrips"/>
    <dgm:cxn modelId="{F9E304D8-7967-6944-9EF4-94F9F7CBC80C}" type="presParOf" srcId="{51AD06EA-DA0D-1741-A641-EE2CCD168273}" destId="{73AD6B37-F4E2-E74C-948F-5C2A19A92B91}" srcOrd="0" destOrd="0" presId="urn:microsoft.com/office/officeart/2008/layout/PictureStrips"/>
    <dgm:cxn modelId="{94D59E9F-62DD-5A4E-AB89-4A905F7076C8}" type="presParOf" srcId="{51AD06EA-DA0D-1741-A641-EE2CCD168273}" destId="{E1880352-DC4C-E941-9CF8-411BE29E857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D05372-6707-9548-9BFE-356BFF8DCBA0}" type="doc">
      <dgm:prSet loTypeId="urn:microsoft.com/office/officeart/2008/layout/PictureStrips" loCatId="hierarchy" qsTypeId="urn:microsoft.com/office/officeart/2005/8/quickstyle/3d3" qsCatId="3D" csTypeId="urn:microsoft.com/office/officeart/2005/8/colors/accent1_2" csCatId="accent1" phldr="1"/>
      <dgm:spPr/>
      <dgm:t>
        <a:bodyPr/>
        <a:lstStyle/>
        <a:p>
          <a:endParaRPr lang="it-IT"/>
        </a:p>
      </dgm:t>
    </dgm:pt>
    <dgm:pt modelId="{38E601AD-DA38-DE4A-80BA-7197E9C44BF8}">
      <dgm:prSet/>
      <dgm:spPr/>
      <dgm:t>
        <a:bodyPr/>
        <a:lstStyle/>
        <a:p>
          <a:pPr>
            <a:buNone/>
          </a:pPr>
          <a:endParaRPr lang="it-IT" dirty="0"/>
        </a:p>
      </dgm:t>
    </dgm:pt>
    <dgm:pt modelId="{07C7F6AF-665B-BB4A-A4AC-382B8C9C2FC9}" type="parTrans" cxnId="{2F5C99F2-879D-0D49-A77B-79AEB95EE9A1}">
      <dgm:prSet/>
      <dgm:spPr/>
      <dgm:t>
        <a:bodyPr/>
        <a:lstStyle/>
        <a:p>
          <a:endParaRPr lang="it-IT"/>
        </a:p>
      </dgm:t>
    </dgm:pt>
    <dgm:pt modelId="{6F298B2E-BA72-4A4C-9282-6B7D83072C9F}" type="sibTrans" cxnId="{2F5C99F2-879D-0D49-A77B-79AEB95EE9A1}">
      <dgm:prSet/>
      <dgm:spPr/>
      <dgm:t>
        <a:bodyPr/>
        <a:lstStyle/>
        <a:p>
          <a:endParaRPr lang="it-IT"/>
        </a:p>
      </dgm:t>
    </dgm:pt>
    <dgm:pt modelId="{CE4F326A-9221-C345-9B2E-38E9580E22AE}">
      <dgm:prSet/>
      <dgm:spPr/>
      <dgm:t>
        <a:bodyPr/>
        <a:lstStyle/>
        <a:p>
          <a:pPr>
            <a:buFont typeface="Wingdings" pitchFamily="2" charset="2"/>
            <a:buChar char="Ø"/>
          </a:pPr>
          <a:r>
            <a:rPr lang="it-IT" b="0" i="0" dirty="0"/>
            <a:t>Riduzione dei tempi delle operazioni di trasporto (+30%)</a:t>
          </a:r>
          <a:endParaRPr lang="it-IT" dirty="0"/>
        </a:p>
      </dgm:t>
    </dgm:pt>
    <dgm:pt modelId="{5A5D7E37-40F5-1A4A-8947-0142AED98CAC}" type="parTrans" cxnId="{6DA75DF1-DE57-7D4B-BD9B-650C22E40A99}">
      <dgm:prSet/>
      <dgm:spPr/>
      <dgm:t>
        <a:bodyPr/>
        <a:lstStyle/>
        <a:p>
          <a:endParaRPr lang="it-IT"/>
        </a:p>
      </dgm:t>
    </dgm:pt>
    <dgm:pt modelId="{36A428FA-65BB-2E49-8A7B-BE14709E17AA}" type="sibTrans" cxnId="{6DA75DF1-DE57-7D4B-BD9B-650C22E40A99}">
      <dgm:prSet/>
      <dgm:spPr/>
      <dgm:t>
        <a:bodyPr/>
        <a:lstStyle/>
        <a:p>
          <a:endParaRPr lang="it-IT"/>
        </a:p>
      </dgm:t>
    </dgm:pt>
    <dgm:pt modelId="{976B272B-C15A-2945-870E-52A16029E41C}">
      <dgm:prSet/>
      <dgm:spPr/>
      <dgm:t>
        <a:bodyPr/>
        <a:lstStyle/>
        <a:p>
          <a:r>
            <a:rPr lang="it-IT" b="0" i="0" dirty="0"/>
            <a:t>Carico e scarico</a:t>
          </a:r>
          <a:endParaRPr lang="it-IT" dirty="0"/>
        </a:p>
      </dgm:t>
    </dgm:pt>
    <dgm:pt modelId="{00B059E1-5706-B847-92BE-21D00FDE6FD2}" type="parTrans" cxnId="{78060051-3490-D24E-A157-CFFFA0B3864E}">
      <dgm:prSet/>
      <dgm:spPr/>
      <dgm:t>
        <a:bodyPr/>
        <a:lstStyle/>
        <a:p>
          <a:endParaRPr lang="it-IT"/>
        </a:p>
      </dgm:t>
    </dgm:pt>
    <dgm:pt modelId="{7CA21CE7-E774-274F-872B-EC61EE1100E2}" type="sibTrans" cxnId="{78060051-3490-D24E-A157-CFFFA0B3864E}">
      <dgm:prSet/>
      <dgm:spPr/>
      <dgm:t>
        <a:bodyPr/>
        <a:lstStyle/>
        <a:p>
          <a:endParaRPr lang="it-IT"/>
        </a:p>
      </dgm:t>
    </dgm:pt>
    <dgm:pt modelId="{DC0937BB-BAD4-AE45-B333-F8A723C4A859}">
      <dgm:prSet/>
      <dgm:spPr/>
      <dgm:t>
        <a:bodyPr/>
        <a:lstStyle/>
        <a:p>
          <a:r>
            <a:rPr lang="it-IT" b="0" i="0" dirty="0"/>
            <a:t>Riduzione tempi di immobilità dei bilici </a:t>
          </a:r>
          <a:endParaRPr lang="it-IT" dirty="0"/>
        </a:p>
      </dgm:t>
    </dgm:pt>
    <dgm:pt modelId="{A27C6E6F-F814-EE49-83BA-97CC4F070B23}" type="parTrans" cxnId="{8E200B7B-FE35-9F46-96F5-1022779E76D6}">
      <dgm:prSet/>
      <dgm:spPr/>
      <dgm:t>
        <a:bodyPr/>
        <a:lstStyle/>
        <a:p>
          <a:endParaRPr lang="it-IT"/>
        </a:p>
      </dgm:t>
    </dgm:pt>
    <dgm:pt modelId="{94FB779E-6527-8B4E-B876-C38340201D2F}" type="sibTrans" cxnId="{8E200B7B-FE35-9F46-96F5-1022779E76D6}">
      <dgm:prSet/>
      <dgm:spPr/>
      <dgm:t>
        <a:bodyPr/>
        <a:lstStyle/>
        <a:p>
          <a:endParaRPr lang="it-IT"/>
        </a:p>
      </dgm:t>
    </dgm:pt>
    <dgm:pt modelId="{82E8BFB6-D72D-8F46-B3F0-2E8F3DFA1273}">
      <dgm:prSet/>
      <dgm:spPr/>
      <dgm:t>
        <a:bodyPr/>
        <a:lstStyle/>
        <a:p>
          <a:pPr>
            <a:buFont typeface="Wingdings" pitchFamily="2" charset="2"/>
            <a:buChar char="Ø"/>
          </a:pPr>
          <a:r>
            <a:rPr lang="it-IT" b="0" i="0" dirty="0"/>
            <a:t>Incremento della flessibilità delle operazioni</a:t>
          </a:r>
          <a:endParaRPr lang="it-IT" dirty="0"/>
        </a:p>
      </dgm:t>
    </dgm:pt>
    <dgm:pt modelId="{864D88EA-5379-5141-B7A8-DE1BE2B3ED3E}" type="parTrans" cxnId="{2C3CED33-2E10-524F-8BD1-89659920AEB3}">
      <dgm:prSet/>
      <dgm:spPr/>
      <dgm:t>
        <a:bodyPr/>
        <a:lstStyle/>
        <a:p>
          <a:endParaRPr lang="it-IT"/>
        </a:p>
      </dgm:t>
    </dgm:pt>
    <dgm:pt modelId="{5CEE7ED6-568F-4740-B56A-812D1989201D}" type="sibTrans" cxnId="{2C3CED33-2E10-524F-8BD1-89659920AEB3}">
      <dgm:prSet/>
      <dgm:spPr/>
      <dgm:t>
        <a:bodyPr/>
        <a:lstStyle/>
        <a:p>
          <a:endParaRPr lang="it-IT"/>
        </a:p>
      </dgm:t>
    </dgm:pt>
    <dgm:pt modelId="{A0FAB9F6-4442-A74B-9A34-6936A7742FA1}">
      <dgm:prSet/>
      <dgm:spPr/>
      <dgm:t>
        <a:bodyPr/>
        <a:lstStyle/>
        <a:p>
          <a:pPr>
            <a:buFont typeface="Wingdings" pitchFamily="2" charset="2"/>
            <a:buChar char="Ø"/>
          </a:pPr>
          <a:r>
            <a:rPr lang="it-IT" b="0" i="0" dirty="0"/>
            <a:t>Opportunità per logistica piante più vulnerabili; clienti ad alta marginalità </a:t>
          </a:r>
          <a:r>
            <a:rPr lang="it-IT" b="0" i="0" dirty="0">
              <a:sym typeface="Wingdings" pitchFamily="2" charset="2"/>
            </a:rPr>
            <a:t></a:t>
          </a:r>
          <a:r>
            <a:rPr lang="it-IT" b="0" i="0" dirty="0"/>
            <a:t>Qualità dei processi</a:t>
          </a:r>
          <a:endParaRPr lang="it-IT" dirty="0"/>
        </a:p>
      </dgm:t>
    </dgm:pt>
    <dgm:pt modelId="{90901266-DFCD-CB48-9012-64ACFB02239C}" type="parTrans" cxnId="{5B307725-EA12-CA4A-AFDC-0151158F6DB8}">
      <dgm:prSet/>
      <dgm:spPr/>
      <dgm:t>
        <a:bodyPr/>
        <a:lstStyle/>
        <a:p>
          <a:endParaRPr lang="it-IT"/>
        </a:p>
      </dgm:t>
    </dgm:pt>
    <dgm:pt modelId="{F4BE88EC-4C2C-564E-B500-4E0373B485B9}" type="sibTrans" cxnId="{5B307725-EA12-CA4A-AFDC-0151158F6DB8}">
      <dgm:prSet/>
      <dgm:spPr/>
      <dgm:t>
        <a:bodyPr/>
        <a:lstStyle/>
        <a:p>
          <a:endParaRPr lang="it-IT"/>
        </a:p>
      </dgm:t>
    </dgm:pt>
    <dgm:pt modelId="{5DCF8C57-1F2C-454B-8A3D-C17AA33D361B}">
      <dgm:prSet/>
      <dgm:spPr/>
      <dgm:t>
        <a:bodyPr/>
        <a:lstStyle/>
        <a:p>
          <a:r>
            <a:rPr lang="it-IT" sz="1200" b="0" i="0" kern="1200" dirty="0"/>
            <a:t>Minore quantità di piante caricate rispetto al pieno "carico alla rinfusa"</a:t>
          </a:r>
          <a:endParaRPr lang="it-IT" sz="1200" kern="1200" dirty="0"/>
        </a:p>
      </dgm:t>
    </dgm:pt>
    <dgm:pt modelId="{92CA2A53-2ACB-8F4D-9BAA-56977F0543EE}" type="parTrans" cxnId="{4E6DD86C-62F1-E94F-8469-2A3F50D98653}">
      <dgm:prSet/>
      <dgm:spPr/>
      <dgm:t>
        <a:bodyPr/>
        <a:lstStyle/>
        <a:p>
          <a:endParaRPr lang="it-IT"/>
        </a:p>
      </dgm:t>
    </dgm:pt>
    <dgm:pt modelId="{CC416B42-D796-EF46-A6EF-AF1D736934D4}" type="sibTrans" cxnId="{4E6DD86C-62F1-E94F-8469-2A3F50D98653}">
      <dgm:prSet/>
      <dgm:spPr/>
      <dgm:t>
        <a:bodyPr/>
        <a:lstStyle/>
        <a:p>
          <a:endParaRPr lang="it-IT"/>
        </a:p>
      </dgm:t>
    </dgm:pt>
    <dgm:pt modelId="{F87EC116-10A7-BC42-BAA5-04665BEC4B46}">
      <dgm:prSet custT="1"/>
      <dgm:spPr/>
      <dgm:t>
        <a:bodyPr/>
        <a:lstStyle/>
        <a:p>
          <a:pPr>
            <a:buNone/>
          </a:pPr>
          <a:r>
            <a:rPr lang="it-IT" sz="1400" b="0" i="0" kern="1200" dirty="0">
              <a:solidFill>
                <a:srgbClr val="54A021">
                  <a:lumMod val="50000"/>
                </a:srgbClr>
              </a:solidFill>
              <a:latin typeface="Arial"/>
              <a:ea typeface="+mn-ea"/>
              <a:cs typeface="+mn-cs"/>
            </a:rPr>
            <a:t>Tecnologici:</a:t>
          </a:r>
        </a:p>
      </dgm:t>
    </dgm:pt>
    <dgm:pt modelId="{A9D0A0EA-BD98-024B-AB46-56F5AFD7AC6F}" type="parTrans" cxnId="{AF00B2CB-1CEF-BC43-A500-8642240DD308}">
      <dgm:prSet/>
      <dgm:spPr/>
      <dgm:t>
        <a:bodyPr/>
        <a:lstStyle/>
        <a:p>
          <a:endParaRPr lang="it-IT"/>
        </a:p>
      </dgm:t>
    </dgm:pt>
    <dgm:pt modelId="{2FDC4ECE-13BD-0049-B719-E00A308BAE05}" type="sibTrans" cxnId="{AF00B2CB-1CEF-BC43-A500-8642240DD308}">
      <dgm:prSet/>
      <dgm:spPr/>
      <dgm:t>
        <a:bodyPr/>
        <a:lstStyle/>
        <a:p>
          <a:endParaRPr lang="it-IT"/>
        </a:p>
      </dgm:t>
    </dgm:pt>
    <dgm:pt modelId="{40CC2C01-AA8C-F643-8A5B-F5631345A1D4}">
      <dgm:prSet/>
      <dgm:spPr/>
      <dgm:t>
        <a:bodyPr/>
        <a:lstStyle/>
        <a:p>
          <a:r>
            <a:rPr lang="it-IT" b="0" i="0" dirty="0"/>
            <a:t> Opportunità  per carichi </a:t>
          </a:r>
          <a:r>
            <a:rPr lang="it-IT" b="0" i="0" dirty="0" err="1"/>
            <a:t>multicliente</a:t>
          </a:r>
          <a:r>
            <a:rPr lang="it-IT" b="0" i="0" dirty="0"/>
            <a:t>/multicanale</a:t>
          </a:r>
          <a:endParaRPr lang="it-IT" dirty="0"/>
        </a:p>
      </dgm:t>
    </dgm:pt>
    <dgm:pt modelId="{C0324C01-C8F7-B641-8685-B935E4DAFC3D}" type="parTrans" cxnId="{FE130D4E-CFD4-954B-ACB0-C7C1A34257DE}">
      <dgm:prSet/>
      <dgm:spPr/>
      <dgm:t>
        <a:bodyPr/>
        <a:lstStyle/>
        <a:p>
          <a:endParaRPr lang="it-IT"/>
        </a:p>
      </dgm:t>
    </dgm:pt>
    <dgm:pt modelId="{A33359BD-C3B4-9E4E-824E-0F85DCAABD76}" type="sibTrans" cxnId="{FE130D4E-CFD4-954B-ACB0-C7C1A34257DE}">
      <dgm:prSet/>
      <dgm:spPr/>
      <dgm:t>
        <a:bodyPr/>
        <a:lstStyle/>
        <a:p>
          <a:endParaRPr lang="it-IT"/>
        </a:p>
      </dgm:t>
    </dgm:pt>
    <dgm:pt modelId="{D1D74FF0-328D-0D47-AAAF-53D6A762D699}">
      <dgm:prSet/>
      <dgm:spPr/>
      <dgm:t>
        <a:bodyPr/>
        <a:lstStyle/>
        <a:p>
          <a:r>
            <a:rPr lang="it-IT" sz="1200" kern="1200" dirty="0" err="1"/>
            <a:t>Fitostand</a:t>
          </a:r>
          <a:r>
            <a:rPr lang="it-IT" sz="1200" kern="1200" dirty="0"/>
            <a:t> (numero per bilico)</a:t>
          </a:r>
        </a:p>
      </dgm:t>
    </dgm:pt>
    <dgm:pt modelId="{0A25ACD9-B1B7-ED4B-803A-5FF40BC55F62}" type="parTrans" cxnId="{95058FF0-0205-F04D-9ED0-47C744272E9D}">
      <dgm:prSet/>
      <dgm:spPr/>
      <dgm:t>
        <a:bodyPr/>
        <a:lstStyle/>
        <a:p>
          <a:endParaRPr lang="it-IT"/>
        </a:p>
      </dgm:t>
    </dgm:pt>
    <dgm:pt modelId="{42708442-9B37-EB4C-84D2-72702184FF9F}" type="sibTrans" cxnId="{95058FF0-0205-F04D-9ED0-47C744272E9D}">
      <dgm:prSet/>
      <dgm:spPr/>
      <dgm:t>
        <a:bodyPr/>
        <a:lstStyle/>
        <a:p>
          <a:endParaRPr lang="it-IT"/>
        </a:p>
      </dgm:t>
    </dgm:pt>
    <dgm:pt modelId="{6A36363F-98E0-934C-8C79-1F1007CFF099}">
      <dgm:prSet/>
      <dgm:spPr/>
      <dgm:t>
        <a:bodyPr/>
        <a:lstStyle/>
        <a:p>
          <a:r>
            <a:rPr lang="it-IT" sz="1200" kern="1200" dirty="0"/>
            <a:t>Formazione</a:t>
          </a:r>
        </a:p>
      </dgm:t>
    </dgm:pt>
    <dgm:pt modelId="{2E6160C9-FD18-5842-AA84-68B1F591416B}" type="parTrans" cxnId="{C4E97EF8-8315-9F41-B29C-E6D5143005CB}">
      <dgm:prSet/>
      <dgm:spPr/>
      <dgm:t>
        <a:bodyPr/>
        <a:lstStyle/>
        <a:p>
          <a:endParaRPr lang="it-IT"/>
        </a:p>
      </dgm:t>
    </dgm:pt>
    <dgm:pt modelId="{3D33D6E8-9E83-0F49-9AA0-8B1C8E73AF19}" type="sibTrans" cxnId="{C4E97EF8-8315-9F41-B29C-E6D5143005CB}">
      <dgm:prSet/>
      <dgm:spPr/>
      <dgm:t>
        <a:bodyPr/>
        <a:lstStyle/>
        <a:p>
          <a:endParaRPr lang="it-IT"/>
        </a:p>
      </dgm:t>
    </dgm:pt>
    <dgm:pt modelId="{F5B67A2D-62B5-084A-AFAC-50233CE00BB7}">
      <dgm:prSet custT="1"/>
      <dgm:spPr/>
      <dgm:t>
        <a:bodyPr/>
        <a:lstStyle/>
        <a:p>
          <a:pPr>
            <a:buNone/>
          </a:pPr>
          <a:r>
            <a:rPr lang="it-IT" sz="1400" kern="1200" dirty="0">
              <a:solidFill>
                <a:schemeClr val="accent2">
                  <a:lumMod val="50000"/>
                </a:schemeClr>
              </a:solidFill>
              <a:latin typeface="Arial"/>
              <a:ea typeface="+mn-ea"/>
              <a:cs typeface="+mn-cs"/>
            </a:rPr>
            <a:t>Organizzativi</a:t>
          </a:r>
          <a:endParaRPr lang="it-IT" sz="1600" kern="1200" dirty="0">
            <a:solidFill>
              <a:schemeClr val="accent2">
                <a:lumMod val="50000"/>
              </a:schemeClr>
            </a:solidFill>
            <a:latin typeface="Arial"/>
            <a:ea typeface="+mn-ea"/>
            <a:cs typeface="+mn-cs"/>
          </a:endParaRPr>
        </a:p>
      </dgm:t>
    </dgm:pt>
    <dgm:pt modelId="{A7ECD51E-34AD-9E47-9CEC-E765A39F0008}" type="parTrans" cxnId="{76A364C3-1538-C148-88B8-38BB25806DF0}">
      <dgm:prSet/>
      <dgm:spPr/>
      <dgm:t>
        <a:bodyPr/>
        <a:lstStyle/>
        <a:p>
          <a:endParaRPr lang="it-IT"/>
        </a:p>
      </dgm:t>
    </dgm:pt>
    <dgm:pt modelId="{5375EB53-DA17-4148-9B92-A306497BB690}" type="sibTrans" cxnId="{76A364C3-1538-C148-88B8-38BB25806DF0}">
      <dgm:prSet/>
      <dgm:spPr/>
      <dgm:t>
        <a:bodyPr/>
        <a:lstStyle/>
        <a:p>
          <a:endParaRPr lang="it-IT"/>
        </a:p>
      </dgm:t>
    </dgm:pt>
    <dgm:pt modelId="{6928A306-0D73-5749-8682-9DBCC2443137}">
      <dgm:prSet/>
      <dgm:spPr/>
      <dgm:t>
        <a:bodyPr/>
        <a:lstStyle/>
        <a:p>
          <a:r>
            <a:rPr lang="it-IT" sz="1200" kern="1200" dirty="0"/>
            <a:t>Organizzazione della logistica</a:t>
          </a:r>
        </a:p>
      </dgm:t>
    </dgm:pt>
    <dgm:pt modelId="{331EE9E7-7AAD-934C-9B7F-38BBC5604FA2}" type="parTrans" cxnId="{5C66CB58-A0CF-C94F-B092-21E57C558872}">
      <dgm:prSet/>
      <dgm:spPr/>
      <dgm:t>
        <a:bodyPr/>
        <a:lstStyle/>
        <a:p>
          <a:endParaRPr lang="it-IT"/>
        </a:p>
      </dgm:t>
    </dgm:pt>
    <dgm:pt modelId="{701AC985-0E04-2F49-8713-49C50113D811}" type="sibTrans" cxnId="{5C66CB58-A0CF-C94F-B092-21E57C558872}">
      <dgm:prSet/>
      <dgm:spPr/>
      <dgm:t>
        <a:bodyPr/>
        <a:lstStyle/>
        <a:p>
          <a:endParaRPr lang="it-IT"/>
        </a:p>
      </dgm:t>
    </dgm:pt>
    <dgm:pt modelId="{FE50E04D-BD41-1045-9D6A-4786D335DA5A}">
      <dgm:prSet/>
      <dgm:spPr/>
      <dgm:t>
        <a:bodyPr/>
        <a:lstStyle/>
        <a:p>
          <a:r>
            <a:rPr lang="it-IT" sz="1200" kern="1200" dirty="0"/>
            <a:t>Carrelli elevatori (se necessari)</a:t>
          </a:r>
        </a:p>
      </dgm:t>
    </dgm:pt>
    <dgm:pt modelId="{8AFF3793-3E85-524F-9FE2-4137B07CC339}" type="parTrans" cxnId="{07FB2684-B434-B64A-BACF-D18F15C5A4AA}">
      <dgm:prSet/>
      <dgm:spPr/>
      <dgm:t>
        <a:bodyPr/>
        <a:lstStyle/>
        <a:p>
          <a:endParaRPr lang="it-IT"/>
        </a:p>
      </dgm:t>
    </dgm:pt>
    <dgm:pt modelId="{48441D2D-C7F1-2A40-AA9A-E806E064B185}" type="sibTrans" cxnId="{07FB2684-B434-B64A-BACF-D18F15C5A4AA}">
      <dgm:prSet/>
      <dgm:spPr/>
      <dgm:t>
        <a:bodyPr/>
        <a:lstStyle/>
        <a:p>
          <a:endParaRPr lang="it-IT"/>
        </a:p>
      </dgm:t>
    </dgm:pt>
    <dgm:pt modelId="{B7EFBFB3-530A-B746-9AB8-8C0A528323DA}">
      <dgm:prSet/>
      <dgm:spPr/>
      <dgm:t>
        <a:bodyPr/>
        <a:lstStyle/>
        <a:p>
          <a:endParaRPr lang="it-IT" dirty="0"/>
        </a:p>
      </dgm:t>
    </dgm:pt>
    <dgm:pt modelId="{493169B5-1F8E-F64F-87A9-C7A76D9B9E6D}" type="parTrans" cxnId="{6F7EDE1E-75B0-4C47-8B4F-028DD6E5240C}">
      <dgm:prSet/>
      <dgm:spPr/>
      <dgm:t>
        <a:bodyPr/>
        <a:lstStyle/>
        <a:p>
          <a:endParaRPr lang="it-IT"/>
        </a:p>
      </dgm:t>
    </dgm:pt>
    <dgm:pt modelId="{A36581BC-29DC-FD4C-B0AC-C7745CE9AF5D}" type="sibTrans" cxnId="{6F7EDE1E-75B0-4C47-8B4F-028DD6E5240C}">
      <dgm:prSet/>
      <dgm:spPr/>
      <dgm:t>
        <a:bodyPr/>
        <a:lstStyle/>
        <a:p>
          <a:endParaRPr lang="it-IT"/>
        </a:p>
      </dgm:t>
    </dgm:pt>
    <dgm:pt modelId="{CC8C00EF-9F7D-2A46-B149-03C4B7E491BF}">
      <dgm:prSet/>
      <dgm:spPr/>
      <dgm:t>
        <a:bodyPr/>
        <a:lstStyle/>
        <a:p>
          <a:pPr>
            <a:buFont typeface="Wingdings" pitchFamily="2" charset="2"/>
            <a:buChar char="q"/>
          </a:pPr>
          <a:r>
            <a:rPr lang="it-IT" b="0" i="0" dirty="0">
              <a:solidFill>
                <a:schemeClr val="accent2">
                  <a:lumMod val="50000"/>
                </a:schemeClr>
              </a:solidFill>
            </a:rPr>
            <a:t>Immagine</a:t>
          </a:r>
          <a:endParaRPr lang="it-IT" dirty="0">
            <a:solidFill>
              <a:schemeClr val="accent2">
                <a:lumMod val="50000"/>
              </a:schemeClr>
            </a:solidFill>
          </a:endParaRPr>
        </a:p>
      </dgm:t>
    </dgm:pt>
    <dgm:pt modelId="{C37C72A7-53C1-CE40-AF84-80DE950F4474}" type="parTrans" cxnId="{657F1367-2699-E64A-8532-98AA95219616}">
      <dgm:prSet/>
      <dgm:spPr/>
      <dgm:t>
        <a:bodyPr/>
        <a:lstStyle/>
        <a:p>
          <a:endParaRPr lang="it-IT"/>
        </a:p>
      </dgm:t>
    </dgm:pt>
    <dgm:pt modelId="{46EA0633-FC18-FA4D-BB43-C31BBFC330E5}" type="sibTrans" cxnId="{657F1367-2699-E64A-8532-98AA95219616}">
      <dgm:prSet/>
      <dgm:spPr/>
      <dgm:t>
        <a:bodyPr/>
        <a:lstStyle/>
        <a:p>
          <a:endParaRPr lang="it-IT"/>
        </a:p>
      </dgm:t>
    </dgm:pt>
    <dgm:pt modelId="{8122D081-7E27-3E42-A60E-B091FEA6FF68}">
      <dgm:prSet/>
      <dgm:spPr/>
      <dgm:t>
        <a:bodyPr/>
        <a:lstStyle/>
        <a:p>
          <a:pPr>
            <a:buFont typeface="Wingdings" pitchFamily="2" charset="2"/>
            <a:buChar char="Ø"/>
          </a:pPr>
          <a:r>
            <a:rPr lang="it-IT" b="0" i="0" dirty="0"/>
            <a:t>Sicurezza</a:t>
          </a:r>
          <a:endParaRPr lang="it-IT" dirty="0"/>
        </a:p>
      </dgm:t>
    </dgm:pt>
    <dgm:pt modelId="{DCFBDDF6-32C9-4F4F-88D1-A815D1C74B00}" type="parTrans" cxnId="{4D732E59-249C-054D-BE63-E7DF6F915608}">
      <dgm:prSet/>
      <dgm:spPr/>
    </dgm:pt>
    <dgm:pt modelId="{688D1759-52BA-494E-BB57-2AF7249D41CA}" type="sibTrans" cxnId="{4D732E59-249C-054D-BE63-E7DF6F915608}">
      <dgm:prSet/>
      <dgm:spPr/>
    </dgm:pt>
    <dgm:pt modelId="{9FA028DC-7770-1B49-B3DA-88E09E7E65DE}">
      <dgm:prSet/>
      <dgm:spPr/>
      <dgm:t>
        <a:bodyPr/>
        <a:lstStyle/>
        <a:p>
          <a:pPr>
            <a:buFont typeface="Wingdings" pitchFamily="2" charset="2"/>
            <a:buChar char="q"/>
          </a:pPr>
          <a:r>
            <a:rPr lang="it-IT" dirty="0">
              <a:solidFill>
                <a:schemeClr val="accent2">
                  <a:lumMod val="50000"/>
                </a:schemeClr>
              </a:solidFill>
            </a:rPr>
            <a:t>Efficienza dei processi</a:t>
          </a:r>
        </a:p>
      </dgm:t>
    </dgm:pt>
    <dgm:pt modelId="{FDC8AE55-9B22-2D49-A535-5786AA0D7329}" type="parTrans" cxnId="{D7604AD4-986F-3E43-8A77-6A5A344C468D}">
      <dgm:prSet/>
      <dgm:spPr/>
    </dgm:pt>
    <dgm:pt modelId="{26DD8562-D85F-904B-A524-474C5422EA12}" type="sibTrans" cxnId="{D7604AD4-986F-3E43-8A77-6A5A344C468D}">
      <dgm:prSet/>
      <dgm:spPr/>
    </dgm:pt>
    <dgm:pt modelId="{34D2BE1F-49C1-E049-A959-08A2D2B4D53D}">
      <dgm:prSet/>
      <dgm:spPr/>
      <dgm:t>
        <a:bodyPr/>
        <a:lstStyle/>
        <a:p>
          <a:pPr>
            <a:buFont typeface="Wingdings" pitchFamily="2" charset="2"/>
            <a:buChar char="q"/>
          </a:pPr>
          <a:r>
            <a:rPr lang="it-IT" b="0" i="0" dirty="0">
              <a:solidFill>
                <a:schemeClr val="accent2">
                  <a:lumMod val="50000"/>
                </a:schemeClr>
              </a:solidFill>
              <a:sym typeface="Wingdings" pitchFamily="2" charset="2"/>
            </a:rPr>
            <a:t>Qualità dei processi</a:t>
          </a:r>
          <a:endParaRPr lang="it-IT" dirty="0">
            <a:solidFill>
              <a:schemeClr val="accent2">
                <a:lumMod val="50000"/>
              </a:schemeClr>
            </a:solidFill>
          </a:endParaRPr>
        </a:p>
      </dgm:t>
    </dgm:pt>
    <dgm:pt modelId="{374F1678-F647-6F40-8242-72701431B20E}" type="parTrans" cxnId="{DE12826B-9DA1-E54D-8A4A-6CE3655CEA8E}">
      <dgm:prSet/>
      <dgm:spPr/>
    </dgm:pt>
    <dgm:pt modelId="{D283825E-D175-0244-839A-B97880C02B8F}" type="sibTrans" cxnId="{DE12826B-9DA1-E54D-8A4A-6CE3655CEA8E}">
      <dgm:prSet/>
      <dgm:spPr/>
    </dgm:pt>
    <dgm:pt modelId="{98C6CBB1-F5DA-3C40-A2B5-26DE6786322B}" type="pres">
      <dgm:prSet presAssocID="{89D05372-6707-9548-9BFE-356BFF8DCBA0}" presName="Name0" presStyleCnt="0">
        <dgm:presLayoutVars>
          <dgm:dir/>
          <dgm:resizeHandles val="exact"/>
        </dgm:presLayoutVars>
      </dgm:prSet>
      <dgm:spPr/>
    </dgm:pt>
    <dgm:pt modelId="{45356BC8-4DF9-1F43-80DD-B77590F5110B}" type="pres">
      <dgm:prSet presAssocID="{38E601AD-DA38-DE4A-80BA-7197E9C44BF8}" presName="composite" presStyleCnt="0"/>
      <dgm:spPr/>
    </dgm:pt>
    <dgm:pt modelId="{1826A0D7-A000-F446-BE9A-B8DF0A35D82C}" type="pres">
      <dgm:prSet presAssocID="{38E601AD-DA38-DE4A-80BA-7197E9C44BF8}" presName="rect1" presStyleLbl="trAlignAcc1" presStyleIdx="0" presStyleCnt="2">
        <dgm:presLayoutVars>
          <dgm:bulletEnabled val="1"/>
        </dgm:presLayoutVars>
      </dgm:prSet>
      <dgm:spPr/>
    </dgm:pt>
    <dgm:pt modelId="{CB1F2366-DD4D-8041-B69B-62B7D86BBAA7}" type="pres">
      <dgm:prSet presAssocID="{38E601AD-DA38-DE4A-80BA-7197E9C44BF8}" presName="rect2" presStyleLbl="fgImgPlace1" presStyleIdx="0" presStyleCnt="2" custScaleX="121432"/>
      <dgm:spPr/>
    </dgm:pt>
    <dgm:pt modelId="{568F5F0D-F1B4-1C47-B0DC-E80732A152B6}" type="pres">
      <dgm:prSet presAssocID="{6F298B2E-BA72-4A4C-9282-6B7D83072C9F}" presName="sibTrans" presStyleCnt="0"/>
      <dgm:spPr/>
    </dgm:pt>
    <dgm:pt modelId="{51AD06EA-DA0D-1741-A641-EE2CCD168273}" type="pres">
      <dgm:prSet presAssocID="{F87EC116-10A7-BC42-BAA5-04665BEC4B46}" presName="composite" presStyleCnt="0"/>
      <dgm:spPr/>
    </dgm:pt>
    <dgm:pt modelId="{73AD6B37-F4E2-E74C-948F-5C2A19A92B91}" type="pres">
      <dgm:prSet presAssocID="{F87EC116-10A7-BC42-BAA5-04665BEC4B46}" presName="rect1" presStyleLbl="trAlignAcc1" presStyleIdx="1" presStyleCnt="2" custScaleX="88264" custLinFactNeighborX="4501" custLinFactNeighborY="997">
        <dgm:presLayoutVars>
          <dgm:bulletEnabled val="1"/>
        </dgm:presLayoutVars>
      </dgm:prSet>
      <dgm:spPr/>
    </dgm:pt>
    <dgm:pt modelId="{E1880352-DC4C-E941-9CF8-411BE29E8572}" type="pres">
      <dgm:prSet presAssocID="{F87EC116-10A7-BC42-BAA5-04665BEC4B46}" presName="rect2" presStyleLbl="fgImgPlace1" presStyleIdx="1" presStyleCnt="2" custScaleX="128059" custLinFactNeighborX="-6259" custLinFactNeighborY="376"/>
      <dgm:spPr/>
    </dgm:pt>
  </dgm:ptLst>
  <dgm:cxnLst>
    <dgm:cxn modelId="{7AF1E201-4405-C04D-B425-A521939EAEB5}" type="presOf" srcId="{DC0937BB-BAD4-AE45-B333-F8A723C4A859}" destId="{1826A0D7-A000-F446-BE9A-B8DF0A35D82C}" srcOrd="0" destOrd="4" presId="urn:microsoft.com/office/officeart/2008/layout/PictureStrips"/>
    <dgm:cxn modelId="{6F7EDE1E-75B0-4C47-8B4F-028DD6E5240C}" srcId="{CC8C00EF-9F7D-2A46-B149-03C4B7E491BF}" destId="{B7EFBFB3-530A-B746-9AB8-8C0A528323DA}" srcOrd="0" destOrd="0" parTransId="{493169B5-1F8E-F64F-87A9-C7A76D9B9E6D}" sibTransId="{A36581BC-29DC-FD4C-B0AC-C7745CE9AF5D}"/>
    <dgm:cxn modelId="{DEAA6A23-EA2F-3842-BEBE-267B80905EDE}" type="presOf" srcId="{FE50E04D-BD41-1045-9D6A-4786D335DA5A}" destId="{73AD6B37-F4E2-E74C-948F-5C2A19A92B91}" srcOrd="0" destOrd="2" presId="urn:microsoft.com/office/officeart/2008/layout/PictureStrips"/>
    <dgm:cxn modelId="{5B307725-EA12-CA4A-AFDC-0151158F6DB8}" srcId="{82E8BFB6-D72D-8F46-B3F0-2E8F3DFA1273}" destId="{A0FAB9F6-4442-A74B-9A34-6936A7742FA1}" srcOrd="3" destOrd="0" parTransId="{90901266-DFCD-CB48-9012-64ACFB02239C}" sibTransId="{F4BE88EC-4C2C-564E-B500-4E0373B485B9}"/>
    <dgm:cxn modelId="{C34D1827-11CD-EB45-89BA-685A266BF0E1}" type="presOf" srcId="{F5B67A2D-62B5-084A-AFAC-50233CE00BB7}" destId="{73AD6B37-F4E2-E74C-948F-5C2A19A92B91}" srcOrd="0" destOrd="4" presId="urn:microsoft.com/office/officeart/2008/layout/PictureStrips"/>
    <dgm:cxn modelId="{2C3CED33-2E10-524F-8BD1-89659920AEB3}" srcId="{38E601AD-DA38-DE4A-80BA-7197E9C44BF8}" destId="{82E8BFB6-D72D-8F46-B3F0-2E8F3DFA1273}" srcOrd="1" destOrd="0" parTransId="{864D88EA-5379-5141-B7A8-DE1BE2B3ED3E}" sibTransId="{5CEE7ED6-568F-4740-B56A-812D1989201D}"/>
    <dgm:cxn modelId="{82A69035-C40A-C648-9876-AE0C1160DAA2}" type="presOf" srcId="{38E601AD-DA38-DE4A-80BA-7197E9C44BF8}" destId="{1826A0D7-A000-F446-BE9A-B8DF0A35D82C}" srcOrd="0" destOrd="0" presId="urn:microsoft.com/office/officeart/2008/layout/PictureStrips"/>
    <dgm:cxn modelId="{335CE239-22BC-5449-A055-58D20F12E7F5}" type="presOf" srcId="{9FA028DC-7770-1B49-B3DA-88E09E7E65DE}" destId="{1826A0D7-A000-F446-BE9A-B8DF0A35D82C}" srcOrd="0" destOrd="1" presId="urn:microsoft.com/office/officeart/2008/layout/PictureStrips"/>
    <dgm:cxn modelId="{FE130D4E-CFD4-954B-ACB0-C7C1A34257DE}" srcId="{82E8BFB6-D72D-8F46-B3F0-2E8F3DFA1273}" destId="{40CC2C01-AA8C-F643-8A5B-F5631345A1D4}" srcOrd="0" destOrd="0" parTransId="{C0324C01-C8F7-B641-8685-B935E4DAFC3D}" sibTransId="{A33359BD-C3B4-9E4E-824E-0F85DCAABD76}"/>
    <dgm:cxn modelId="{78060051-3490-D24E-A157-CFFFA0B3864E}" srcId="{CE4F326A-9221-C345-9B2E-38E9580E22AE}" destId="{976B272B-C15A-2945-870E-52A16029E41C}" srcOrd="0" destOrd="0" parTransId="{00B059E1-5706-B847-92BE-21D00FDE6FD2}" sibTransId="{7CA21CE7-E774-274F-872B-EC61EE1100E2}"/>
    <dgm:cxn modelId="{5C66CB58-A0CF-C94F-B092-21E57C558872}" srcId="{F87EC116-10A7-BC42-BAA5-04665BEC4B46}" destId="{6928A306-0D73-5749-8682-9DBCC2443137}" srcOrd="5" destOrd="0" parTransId="{331EE9E7-7AAD-934C-9B7F-38BBC5604FA2}" sibTransId="{701AC985-0E04-2F49-8713-49C50113D811}"/>
    <dgm:cxn modelId="{4D732E59-249C-054D-BE63-E7DF6F915608}" srcId="{82E8BFB6-D72D-8F46-B3F0-2E8F3DFA1273}" destId="{8122D081-7E27-3E42-A60E-B091FEA6FF68}" srcOrd="2" destOrd="0" parTransId="{DCFBDDF6-32C9-4F4F-88D1-A815D1C74B00}" sibTransId="{688D1759-52BA-494E-BB57-2AF7249D41CA}"/>
    <dgm:cxn modelId="{F7E27E5A-0112-F448-BD79-138B7CCF8DAD}" type="presOf" srcId="{8122D081-7E27-3E42-A60E-B091FEA6FF68}" destId="{1826A0D7-A000-F446-BE9A-B8DF0A35D82C}" srcOrd="0" destOrd="8" presId="urn:microsoft.com/office/officeart/2008/layout/PictureStrips"/>
    <dgm:cxn modelId="{657F1367-2699-E64A-8532-98AA95219616}" srcId="{38E601AD-DA38-DE4A-80BA-7197E9C44BF8}" destId="{CC8C00EF-9F7D-2A46-B149-03C4B7E491BF}" srcOrd="2" destOrd="0" parTransId="{C37C72A7-53C1-CE40-AF84-80DE950F4474}" sibTransId="{46EA0633-FC18-FA4D-BB43-C31BBFC330E5}"/>
    <dgm:cxn modelId="{240E5E69-C156-D44F-833C-293E727C8F52}" type="presOf" srcId="{89D05372-6707-9548-9BFE-356BFF8DCBA0}" destId="{98C6CBB1-F5DA-3C40-A2B5-26DE6786322B}" srcOrd="0" destOrd="0" presId="urn:microsoft.com/office/officeart/2008/layout/PictureStrips"/>
    <dgm:cxn modelId="{DE12826B-9DA1-E54D-8A4A-6CE3655CEA8E}" srcId="{82E8BFB6-D72D-8F46-B3F0-2E8F3DFA1273}" destId="{34D2BE1F-49C1-E049-A959-08A2D2B4D53D}" srcOrd="1" destOrd="0" parTransId="{374F1678-F647-6F40-8242-72701431B20E}" sibTransId="{D283825E-D175-0244-839A-B97880C02B8F}"/>
    <dgm:cxn modelId="{4E6DD86C-62F1-E94F-8469-2A3F50D98653}" srcId="{F87EC116-10A7-BC42-BAA5-04665BEC4B46}" destId="{5DCF8C57-1F2C-454B-8A3D-C17AA33D361B}" srcOrd="2" destOrd="0" parTransId="{92CA2A53-2ACB-8F4D-9BAA-56977F0543EE}" sibTransId="{CC416B42-D796-EF46-A6EF-AF1D736934D4}"/>
    <dgm:cxn modelId="{665E4873-A4DB-7540-B0AB-80D4D2E377F9}" type="presOf" srcId="{B7EFBFB3-530A-B746-9AB8-8C0A528323DA}" destId="{1826A0D7-A000-F446-BE9A-B8DF0A35D82C}" srcOrd="0" destOrd="11" presId="urn:microsoft.com/office/officeart/2008/layout/PictureStrips"/>
    <dgm:cxn modelId="{EDB55374-9003-E045-A709-02EC4C82749D}" type="presOf" srcId="{CC8C00EF-9F7D-2A46-B149-03C4B7E491BF}" destId="{1826A0D7-A000-F446-BE9A-B8DF0A35D82C}" srcOrd="0" destOrd="10" presId="urn:microsoft.com/office/officeart/2008/layout/PictureStrips"/>
    <dgm:cxn modelId="{8E200B7B-FE35-9F46-96F5-1022779E76D6}" srcId="{CE4F326A-9221-C345-9B2E-38E9580E22AE}" destId="{DC0937BB-BAD4-AE45-B333-F8A723C4A859}" srcOrd="1" destOrd="0" parTransId="{A27C6E6F-F814-EE49-83BA-97CC4F070B23}" sibTransId="{94FB779E-6527-8B4E-B876-C38340201D2F}"/>
    <dgm:cxn modelId="{07FB2684-B434-B64A-BACF-D18F15C5A4AA}" srcId="{F87EC116-10A7-BC42-BAA5-04665BEC4B46}" destId="{FE50E04D-BD41-1045-9D6A-4786D335DA5A}" srcOrd="1" destOrd="0" parTransId="{8AFF3793-3E85-524F-9FE2-4137B07CC339}" sibTransId="{48441D2D-C7F1-2A40-AA9A-E806E064B185}"/>
    <dgm:cxn modelId="{94BB5592-BA7A-4F4C-A8EC-3D1741C3FE0F}" type="presOf" srcId="{A0FAB9F6-4442-A74B-9A34-6936A7742FA1}" destId="{1826A0D7-A000-F446-BE9A-B8DF0A35D82C}" srcOrd="0" destOrd="9" presId="urn:microsoft.com/office/officeart/2008/layout/PictureStrips"/>
    <dgm:cxn modelId="{99AC6A97-EE50-094C-9FDF-52363E3C1827}" type="presOf" srcId="{F87EC116-10A7-BC42-BAA5-04665BEC4B46}" destId="{73AD6B37-F4E2-E74C-948F-5C2A19A92B91}" srcOrd="0" destOrd="0" presId="urn:microsoft.com/office/officeart/2008/layout/PictureStrips"/>
    <dgm:cxn modelId="{E0F2F29C-8EFF-074C-8A72-D42E7ECD1285}" type="presOf" srcId="{CE4F326A-9221-C345-9B2E-38E9580E22AE}" destId="{1826A0D7-A000-F446-BE9A-B8DF0A35D82C}" srcOrd="0" destOrd="2" presId="urn:microsoft.com/office/officeart/2008/layout/PictureStrips"/>
    <dgm:cxn modelId="{2EABE7A4-8D12-7944-8FBC-DC6A3159DA28}" type="presOf" srcId="{6928A306-0D73-5749-8682-9DBCC2443137}" destId="{73AD6B37-F4E2-E74C-948F-5C2A19A92B91}" srcOrd="0" destOrd="6" presId="urn:microsoft.com/office/officeart/2008/layout/PictureStrips"/>
    <dgm:cxn modelId="{79DB16B1-E743-9642-BB08-24C6878E3868}" type="presOf" srcId="{34D2BE1F-49C1-E049-A959-08A2D2B4D53D}" destId="{1826A0D7-A000-F446-BE9A-B8DF0A35D82C}" srcOrd="0" destOrd="7" presId="urn:microsoft.com/office/officeart/2008/layout/PictureStrips"/>
    <dgm:cxn modelId="{5C3135B6-20D7-3746-ADB5-74C4ED5265DB}" type="presOf" srcId="{6A36363F-98E0-934C-8C79-1F1007CFF099}" destId="{73AD6B37-F4E2-E74C-948F-5C2A19A92B91}" srcOrd="0" destOrd="5" presId="urn:microsoft.com/office/officeart/2008/layout/PictureStrips"/>
    <dgm:cxn modelId="{58A056BC-4CDD-184E-84FA-0D84DF69F1FD}" type="presOf" srcId="{82E8BFB6-D72D-8F46-B3F0-2E8F3DFA1273}" destId="{1826A0D7-A000-F446-BE9A-B8DF0A35D82C}" srcOrd="0" destOrd="5" presId="urn:microsoft.com/office/officeart/2008/layout/PictureStrips"/>
    <dgm:cxn modelId="{76A364C3-1538-C148-88B8-38BB25806DF0}" srcId="{F87EC116-10A7-BC42-BAA5-04665BEC4B46}" destId="{F5B67A2D-62B5-084A-AFAC-50233CE00BB7}" srcOrd="3" destOrd="0" parTransId="{A7ECD51E-34AD-9E47-9CEC-E765A39F0008}" sibTransId="{5375EB53-DA17-4148-9B92-A306497BB690}"/>
    <dgm:cxn modelId="{AF00B2CB-1CEF-BC43-A500-8642240DD308}" srcId="{89D05372-6707-9548-9BFE-356BFF8DCBA0}" destId="{F87EC116-10A7-BC42-BAA5-04665BEC4B46}" srcOrd="1" destOrd="0" parTransId="{A9D0A0EA-BD98-024B-AB46-56F5AFD7AC6F}" sibTransId="{2FDC4ECE-13BD-0049-B719-E00A308BAE05}"/>
    <dgm:cxn modelId="{D7604AD4-986F-3E43-8A77-6A5A344C468D}" srcId="{38E601AD-DA38-DE4A-80BA-7197E9C44BF8}" destId="{9FA028DC-7770-1B49-B3DA-88E09E7E65DE}" srcOrd="0" destOrd="0" parTransId="{FDC8AE55-9B22-2D49-A535-5786AA0D7329}" sibTransId="{26DD8562-D85F-904B-A524-474C5422EA12}"/>
    <dgm:cxn modelId="{AC57EAE4-000F-4B4F-9AB0-C2004886BC04}" type="presOf" srcId="{976B272B-C15A-2945-870E-52A16029E41C}" destId="{1826A0D7-A000-F446-BE9A-B8DF0A35D82C}" srcOrd="0" destOrd="3" presId="urn:microsoft.com/office/officeart/2008/layout/PictureStrips"/>
    <dgm:cxn modelId="{06834EEA-A279-024E-A737-2C9DCF291287}" type="presOf" srcId="{40CC2C01-AA8C-F643-8A5B-F5631345A1D4}" destId="{1826A0D7-A000-F446-BE9A-B8DF0A35D82C}" srcOrd="0" destOrd="6" presId="urn:microsoft.com/office/officeart/2008/layout/PictureStrips"/>
    <dgm:cxn modelId="{7F077EEA-90C4-2E45-AB3F-B2D081EF8BEC}" type="presOf" srcId="{5DCF8C57-1F2C-454B-8A3D-C17AA33D361B}" destId="{73AD6B37-F4E2-E74C-948F-5C2A19A92B91}" srcOrd="0" destOrd="3" presId="urn:microsoft.com/office/officeart/2008/layout/PictureStrips"/>
    <dgm:cxn modelId="{A2E9C5ED-246C-FE43-B112-CFBFC0A5AB02}" type="presOf" srcId="{D1D74FF0-328D-0D47-AAAF-53D6A762D699}" destId="{73AD6B37-F4E2-E74C-948F-5C2A19A92B91}" srcOrd="0" destOrd="1" presId="urn:microsoft.com/office/officeart/2008/layout/PictureStrips"/>
    <dgm:cxn modelId="{95058FF0-0205-F04D-9ED0-47C744272E9D}" srcId="{F87EC116-10A7-BC42-BAA5-04665BEC4B46}" destId="{D1D74FF0-328D-0D47-AAAF-53D6A762D699}" srcOrd="0" destOrd="0" parTransId="{0A25ACD9-B1B7-ED4B-803A-5FF40BC55F62}" sibTransId="{42708442-9B37-EB4C-84D2-72702184FF9F}"/>
    <dgm:cxn modelId="{6DA75DF1-DE57-7D4B-BD9B-650C22E40A99}" srcId="{9FA028DC-7770-1B49-B3DA-88E09E7E65DE}" destId="{CE4F326A-9221-C345-9B2E-38E9580E22AE}" srcOrd="0" destOrd="0" parTransId="{5A5D7E37-40F5-1A4A-8947-0142AED98CAC}" sibTransId="{36A428FA-65BB-2E49-8A7B-BE14709E17AA}"/>
    <dgm:cxn modelId="{2F5C99F2-879D-0D49-A77B-79AEB95EE9A1}" srcId="{89D05372-6707-9548-9BFE-356BFF8DCBA0}" destId="{38E601AD-DA38-DE4A-80BA-7197E9C44BF8}" srcOrd="0" destOrd="0" parTransId="{07C7F6AF-665B-BB4A-A4AC-382B8C9C2FC9}" sibTransId="{6F298B2E-BA72-4A4C-9282-6B7D83072C9F}"/>
    <dgm:cxn modelId="{C4E97EF8-8315-9F41-B29C-E6D5143005CB}" srcId="{F87EC116-10A7-BC42-BAA5-04665BEC4B46}" destId="{6A36363F-98E0-934C-8C79-1F1007CFF099}" srcOrd="4" destOrd="0" parTransId="{2E6160C9-FD18-5842-AA84-68B1F591416B}" sibTransId="{3D33D6E8-9E83-0F49-9AA0-8B1C8E73AF19}"/>
    <dgm:cxn modelId="{5C2F56BB-F825-0F40-BA85-191A7A754ED4}" type="presParOf" srcId="{98C6CBB1-F5DA-3C40-A2B5-26DE6786322B}" destId="{45356BC8-4DF9-1F43-80DD-B77590F5110B}" srcOrd="0" destOrd="0" presId="urn:microsoft.com/office/officeart/2008/layout/PictureStrips"/>
    <dgm:cxn modelId="{D101C0F1-EC1B-4B4F-8A0B-48E6E64BA17F}" type="presParOf" srcId="{45356BC8-4DF9-1F43-80DD-B77590F5110B}" destId="{1826A0D7-A000-F446-BE9A-B8DF0A35D82C}" srcOrd="0" destOrd="0" presId="urn:microsoft.com/office/officeart/2008/layout/PictureStrips"/>
    <dgm:cxn modelId="{1E7EACBC-EC0C-7E4D-A593-E8F3E7E1BFDA}" type="presParOf" srcId="{45356BC8-4DF9-1F43-80DD-B77590F5110B}" destId="{CB1F2366-DD4D-8041-B69B-62B7D86BBAA7}" srcOrd="1" destOrd="0" presId="urn:microsoft.com/office/officeart/2008/layout/PictureStrips"/>
    <dgm:cxn modelId="{A3ECE923-8962-C440-9951-350F9113FF5A}" type="presParOf" srcId="{98C6CBB1-F5DA-3C40-A2B5-26DE6786322B}" destId="{568F5F0D-F1B4-1C47-B0DC-E80732A152B6}" srcOrd="1" destOrd="0" presId="urn:microsoft.com/office/officeart/2008/layout/PictureStrips"/>
    <dgm:cxn modelId="{C3DDB461-6D67-0244-A8A4-A7ADEC4B0BF5}" type="presParOf" srcId="{98C6CBB1-F5DA-3C40-A2B5-26DE6786322B}" destId="{51AD06EA-DA0D-1741-A641-EE2CCD168273}" srcOrd="2" destOrd="0" presId="urn:microsoft.com/office/officeart/2008/layout/PictureStrips"/>
    <dgm:cxn modelId="{F9E304D8-7967-6944-9EF4-94F9F7CBC80C}" type="presParOf" srcId="{51AD06EA-DA0D-1741-A641-EE2CCD168273}" destId="{73AD6B37-F4E2-E74C-948F-5C2A19A92B91}" srcOrd="0" destOrd="0" presId="urn:microsoft.com/office/officeart/2008/layout/PictureStrips"/>
    <dgm:cxn modelId="{94D59E9F-62DD-5A4E-AB89-4A905F7076C8}" type="presParOf" srcId="{51AD06EA-DA0D-1741-A641-EE2CCD168273}" destId="{E1880352-DC4C-E941-9CF8-411BE29E857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6A0D7-A000-F446-BE9A-B8DF0A35D82C}">
      <dsp:nvSpPr>
        <dsp:cNvPr id="0" name=""/>
        <dsp:cNvSpPr/>
      </dsp:nvSpPr>
      <dsp:spPr>
        <a:xfrm>
          <a:off x="1529862" y="412696"/>
          <a:ext cx="7188321" cy="2246350"/>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521528" tIns="49530" rIns="49530" bIns="49530" numCol="1" spcCol="1270" anchor="t" anchorCtr="0">
          <a:noAutofit/>
        </a:bodyPr>
        <a:lstStyle/>
        <a:p>
          <a:pPr marL="0" lvl="0" indent="0" algn="l" defTabSz="577850">
            <a:lnSpc>
              <a:spcPct val="90000"/>
            </a:lnSpc>
            <a:spcBef>
              <a:spcPct val="0"/>
            </a:spcBef>
            <a:spcAft>
              <a:spcPct val="35000"/>
            </a:spcAft>
            <a:buNone/>
          </a:pPr>
          <a:endParaRPr lang="it-IT" sz="1300" kern="1200" dirty="0"/>
        </a:p>
        <a:p>
          <a:pPr marL="57150" lvl="1" indent="-57150" algn="l" defTabSz="444500">
            <a:lnSpc>
              <a:spcPct val="90000"/>
            </a:lnSpc>
            <a:spcBef>
              <a:spcPct val="0"/>
            </a:spcBef>
            <a:spcAft>
              <a:spcPct val="15000"/>
            </a:spcAft>
            <a:buFont typeface="Wingdings" pitchFamily="2" charset="2"/>
            <a:buChar char="q"/>
          </a:pPr>
          <a:r>
            <a:rPr lang="it-IT" sz="1000" kern="1200" dirty="0">
              <a:solidFill>
                <a:schemeClr val="accent2">
                  <a:lumMod val="50000"/>
                </a:schemeClr>
              </a:solidFill>
            </a:rPr>
            <a:t>Efficienza dei processi</a:t>
          </a:r>
        </a:p>
        <a:p>
          <a:pPr marL="114300" lvl="2" indent="-57150" algn="l" defTabSz="444500">
            <a:lnSpc>
              <a:spcPct val="90000"/>
            </a:lnSpc>
            <a:spcBef>
              <a:spcPct val="0"/>
            </a:spcBef>
            <a:spcAft>
              <a:spcPct val="15000"/>
            </a:spcAft>
            <a:buFont typeface="Wingdings" pitchFamily="2" charset="2"/>
            <a:buChar char="Ø"/>
          </a:pPr>
          <a:r>
            <a:rPr lang="it-IT" sz="1000" b="0" i="0" kern="1200" dirty="0"/>
            <a:t>Riduzione dei tempi delle operazioni di trasporto (+30%)</a:t>
          </a:r>
          <a:endParaRPr lang="it-IT" sz="1000" kern="1200" dirty="0"/>
        </a:p>
        <a:p>
          <a:pPr marL="171450" lvl="3" indent="-57150" algn="l" defTabSz="444500">
            <a:lnSpc>
              <a:spcPct val="90000"/>
            </a:lnSpc>
            <a:spcBef>
              <a:spcPct val="0"/>
            </a:spcBef>
            <a:spcAft>
              <a:spcPct val="15000"/>
            </a:spcAft>
            <a:buChar char="•"/>
          </a:pPr>
          <a:r>
            <a:rPr lang="it-IT" sz="1000" b="0" i="0" kern="1200" dirty="0"/>
            <a:t>Carico e scarico</a:t>
          </a:r>
          <a:endParaRPr lang="it-IT" sz="1000" kern="1200" dirty="0"/>
        </a:p>
        <a:p>
          <a:pPr marL="171450" lvl="3" indent="-57150" algn="l" defTabSz="444500">
            <a:lnSpc>
              <a:spcPct val="90000"/>
            </a:lnSpc>
            <a:spcBef>
              <a:spcPct val="0"/>
            </a:spcBef>
            <a:spcAft>
              <a:spcPct val="15000"/>
            </a:spcAft>
            <a:buChar char="•"/>
          </a:pPr>
          <a:r>
            <a:rPr lang="it-IT" sz="1000" b="0" i="0" kern="1200" dirty="0"/>
            <a:t>Riduzione tempi di immobilità dei bilici </a:t>
          </a:r>
          <a:endParaRPr lang="it-IT" sz="1000" kern="1200" dirty="0"/>
        </a:p>
        <a:p>
          <a:pPr marL="57150" lvl="1" indent="-57150" algn="l" defTabSz="444500">
            <a:lnSpc>
              <a:spcPct val="90000"/>
            </a:lnSpc>
            <a:spcBef>
              <a:spcPct val="0"/>
            </a:spcBef>
            <a:spcAft>
              <a:spcPct val="15000"/>
            </a:spcAft>
            <a:buFont typeface="Wingdings" pitchFamily="2" charset="2"/>
            <a:buChar char="Ø"/>
          </a:pPr>
          <a:r>
            <a:rPr lang="it-IT" sz="1000" b="0" i="0" kern="1200" dirty="0"/>
            <a:t>Incremento della flessibilità delle operazioni</a:t>
          </a:r>
          <a:endParaRPr lang="it-IT" sz="1000" kern="1200" dirty="0"/>
        </a:p>
        <a:p>
          <a:pPr marL="114300" lvl="2" indent="-57150" algn="l" defTabSz="444500">
            <a:lnSpc>
              <a:spcPct val="90000"/>
            </a:lnSpc>
            <a:spcBef>
              <a:spcPct val="0"/>
            </a:spcBef>
            <a:spcAft>
              <a:spcPct val="15000"/>
            </a:spcAft>
            <a:buChar char="•"/>
          </a:pPr>
          <a:r>
            <a:rPr lang="it-IT" sz="1000" b="0" i="0" kern="1200" dirty="0"/>
            <a:t> Opportunità  per carichi </a:t>
          </a:r>
          <a:r>
            <a:rPr lang="it-IT" sz="1000" b="0" i="0" kern="1200" dirty="0" err="1"/>
            <a:t>multicliente</a:t>
          </a:r>
          <a:r>
            <a:rPr lang="it-IT" sz="1000" b="0" i="0" kern="1200" dirty="0"/>
            <a:t>/multicanale</a:t>
          </a:r>
          <a:endParaRPr lang="it-IT" sz="1000" kern="1200" dirty="0"/>
        </a:p>
        <a:p>
          <a:pPr marL="114300" lvl="2" indent="-57150" algn="l" defTabSz="444500">
            <a:lnSpc>
              <a:spcPct val="90000"/>
            </a:lnSpc>
            <a:spcBef>
              <a:spcPct val="0"/>
            </a:spcBef>
            <a:spcAft>
              <a:spcPct val="15000"/>
            </a:spcAft>
            <a:buFont typeface="Wingdings" pitchFamily="2" charset="2"/>
            <a:buChar char="q"/>
          </a:pPr>
          <a:r>
            <a:rPr lang="it-IT" sz="1000" b="0" i="0" kern="1200" dirty="0">
              <a:solidFill>
                <a:schemeClr val="accent2">
                  <a:lumMod val="50000"/>
                </a:schemeClr>
              </a:solidFill>
              <a:sym typeface="Wingdings" pitchFamily="2" charset="2"/>
            </a:rPr>
            <a:t>Qualità dei processi</a:t>
          </a:r>
          <a:endParaRPr lang="it-IT" sz="1000" kern="1200" dirty="0">
            <a:solidFill>
              <a:schemeClr val="accent2">
                <a:lumMod val="50000"/>
              </a:schemeClr>
            </a:solidFill>
          </a:endParaRPr>
        </a:p>
        <a:p>
          <a:pPr marL="114300" lvl="2" indent="-57150" algn="l" defTabSz="444500">
            <a:lnSpc>
              <a:spcPct val="90000"/>
            </a:lnSpc>
            <a:spcBef>
              <a:spcPct val="0"/>
            </a:spcBef>
            <a:spcAft>
              <a:spcPct val="15000"/>
            </a:spcAft>
            <a:buFont typeface="Wingdings" pitchFamily="2" charset="2"/>
            <a:buChar char="Ø"/>
          </a:pPr>
          <a:r>
            <a:rPr lang="it-IT" sz="1000" b="0" i="0" kern="1200" dirty="0"/>
            <a:t>Sicurezza</a:t>
          </a:r>
          <a:endParaRPr lang="it-IT" sz="1000" kern="1200" dirty="0"/>
        </a:p>
        <a:p>
          <a:pPr marL="114300" lvl="2" indent="-57150" algn="l" defTabSz="444500">
            <a:lnSpc>
              <a:spcPct val="90000"/>
            </a:lnSpc>
            <a:spcBef>
              <a:spcPct val="0"/>
            </a:spcBef>
            <a:spcAft>
              <a:spcPct val="15000"/>
            </a:spcAft>
            <a:buFont typeface="Wingdings" pitchFamily="2" charset="2"/>
            <a:buChar char="Ø"/>
          </a:pPr>
          <a:r>
            <a:rPr lang="it-IT" sz="1000" b="0" i="0" kern="1200" dirty="0"/>
            <a:t>Opportunità per logistica piante più vulnerabili; clienti ad alta marginalità </a:t>
          </a:r>
          <a:r>
            <a:rPr lang="it-IT" sz="1000" b="0" i="0" kern="1200" dirty="0">
              <a:sym typeface="Wingdings" pitchFamily="2" charset="2"/>
            </a:rPr>
            <a:t></a:t>
          </a:r>
          <a:r>
            <a:rPr lang="it-IT" sz="1000" b="0" i="0" kern="1200" dirty="0"/>
            <a:t>Qualità dei processi</a:t>
          </a:r>
          <a:endParaRPr lang="it-IT" sz="1000" kern="1200" dirty="0"/>
        </a:p>
        <a:p>
          <a:pPr marL="57150" lvl="1" indent="-57150" algn="l" defTabSz="444500">
            <a:lnSpc>
              <a:spcPct val="90000"/>
            </a:lnSpc>
            <a:spcBef>
              <a:spcPct val="0"/>
            </a:spcBef>
            <a:spcAft>
              <a:spcPct val="15000"/>
            </a:spcAft>
            <a:buFont typeface="Wingdings" pitchFamily="2" charset="2"/>
            <a:buChar char="q"/>
          </a:pPr>
          <a:r>
            <a:rPr lang="it-IT" sz="1000" b="0" i="0" kern="1200" dirty="0">
              <a:solidFill>
                <a:schemeClr val="accent2">
                  <a:lumMod val="50000"/>
                </a:schemeClr>
              </a:solidFill>
            </a:rPr>
            <a:t>Immagine</a:t>
          </a:r>
          <a:endParaRPr lang="it-IT" sz="1000" kern="1200" dirty="0">
            <a:solidFill>
              <a:schemeClr val="accent2">
                <a:lumMod val="50000"/>
              </a:schemeClr>
            </a:solidFill>
          </a:endParaRPr>
        </a:p>
        <a:p>
          <a:pPr marL="114300" lvl="2" indent="-57150" algn="l" defTabSz="444500">
            <a:lnSpc>
              <a:spcPct val="90000"/>
            </a:lnSpc>
            <a:spcBef>
              <a:spcPct val="0"/>
            </a:spcBef>
            <a:spcAft>
              <a:spcPct val="15000"/>
            </a:spcAft>
            <a:buChar char="•"/>
          </a:pPr>
          <a:endParaRPr lang="it-IT" sz="1000" kern="1200" dirty="0"/>
        </a:p>
      </dsp:txBody>
      <dsp:txXfrm>
        <a:off x="1529862" y="412696"/>
        <a:ext cx="7188321" cy="2246350"/>
      </dsp:txXfrm>
    </dsp:sp>
    <dsp:sp modelId="{CB1F2366-DD4D-8041-B69B-62B7D86BBAA7}">
      <dsp:nvSpPr>
        <dsp:cNvPr id="0" name=""/>
        <dsp:cNvSpPr/>
      </dsp:nvSpPr>
      <dsp:spPr>
        <a:xfrm>
          <a:off x="1061845" y="88223"/>
          <a:ext cx="1909451" cy="2358667"/>
        </a:xfrm>
        <a:prstGeom prst="rect">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3AD6B37-F4E2-E74C-948F-5C2A19A92B91}">
      <dsp:nvSpPr>
        <dsp:cNvPr id="0" name=""/>
        <dsp:cNvSpPr/>
      </dsp:nvSpPr>
      <dsp:spPr>
        <a:xfrm>
          <a:off x="2512176" y="3262998"/>
          <a:ext cx="6344699" cy="2246350"/>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521528" tIns="53340" rIns="53340" bIns="53340" numCol="1" spcCol="1270" anchor="t" anchorCtr="0">
          <a:noAutofit/>
        </a:bodyPr>
        <a:lstStyle/>
        <a:p>
          <a:pPr marL="0" lvl="0" indent="0" algn="l" defTabSz="622300">
            <a:lnSpc>
              <a:spcPct val="90000"/>
            </a:lnSpc>
            <a:spcBef>
              <a:spcPct val="0"/>
            </a:spcBef>
            <a:spcAft>
              <a:spcPct val="35000"/>
            </a:spcAft>
            <a:buNone/>
          </a:pPr>
          <a:r>
            <a:rPr lang="it-IT" sz="1400" b="0" i="0" kern="1200" dirty="0">
              <a:solidFill>
                <a:srgbClr val="54A021">
                  <a:lumMod val="50000"/>
                </a:srgbClr>
              </a:solidFill>
              <a:latin typeface="Arial"/>
              <a:ea typeface="+mn-ea"/>
              <a:cs typeface="+mn-cs"/>
            </a:rPr>
            <a:t>Tecnologici:</a:t>
          </a:r>
        </a:p>
        <a:p>
          <a:pPr marL="114300" lvl="1" indent="-114300" algn="l" defTabSz="533400">
            <a:lnSpc>
              <a:spcPct val="90000"/>
            </a:lnSpc>
            <a:spcBef>
              <a:spcPct val="0"/>
            </a:spcBef>
            <a:spcAft>
              <a:spcPct val="15000"/>
            </a:spcAft>
            <a:buChar char="•"/>
          </a:pPr>
          <a:r>
            <a:rPr lang="it-IT" sz="1200" kern="1200" dirty="0" err="1"/>
            <a:t>Fitostand</a:t>
          </a:r>
          <a:r>
            <a:rPr lang="it-IT" sz="1200" kern="1200" dirty="0"/>
            <a:t> (numero per bilico)</a:t>
          </a:r>
        </a:p>
        <a:p>
          <a:pPr marL="114300" lvl="1" indent="-114300" algn="l" defTabSz="533400">
            <a:lnSpc>
              <a:spcPct val="90000"/>
            </a:lnSpc>
            <a:spcBef>
              <a:spcPct val="0"/>
            </a:spcBef>
            <a:spcAft>
              <a:spcPct val="15000"/>
            </a:spcAft>
            <a:buChar char="•"/>
          </a:pPr>
          <a:r>
            <a:rPr lang="it-IT" sz="1200" kern="1200" dirty="0"/>
            <a:t>Carrelli elevatori (se necessari)</a:t>
          </a:r>
        </a:p>
        <a:p>
          <a:pPr marL="114300" lvl="1" indent="-114300" algn="l" defTabSz="533400">
            <a:lnSpc>
              <a:spcPct val="90000"/>
            </a:lnSpc>
            <a:spcBef>
              <a:spcPct val="0"/>
            </a:spcBef>
            <a:spcAft>
              <a:spcPct val="15000"/>
            </a:spcAft>
            <a:buChar char="•"/>
          </a:pPr>
          <a:r>
            <a:rPr lang="it-IT" sz="1200" b="0" i="0" kern="1200" dirty="0"/>
            <a:t>Minore quantità di piante caricate rispetto al pieno "carico alla rinfusa"</a:t>
          </a:r>
          <a:endParaRPr lang="it-IT" sz="1200" kern="1200" dirty="0"/>
        </a:p>
        <a:p>
          <a:pPr marL="114300" lvl="1" indent="-114300" algn="l" defTabSz="622300">
            <a:lnSpc>
              <a:spcPct val="90000"/>
            </a:lnSpc>
            <a:spcBef>
              <a:spcPct val="0"/>
            </a:spcBef>
            <a:spcAft>
              <a:spcPct val="15000"/>
            </a:spcAft>
            <a:buNone/>
          </a:pPr>
          <a:r>
            <a:rPr lang="it-IT" sz="1400" kern="1200" dirty="0">
              <a:solidFill>
                <a:schemeClr val="accent2">
                  <a:lumMod val="50000"/>
                </a:schemeClr>
              </a:solidFill>
              <a:latin typeface="Arial"/>
              <a:ea typeface="+mn-ea"/>
              <a:cs typeface="+mn-cs"/>
            </a:rPr>
            <a:t>Organizzativi</a:t>
          </a:r>
          <a:endParaRPr lang="it-IT" sz="1600" kern="1200" dirty="0">
            <a:solidFill>
              <a:schemeClr val="accent2">
                <a:lumMod val="50000"/>
              </a:schemeClr>
            </a:solidFill>
            <a:latin typeface="Arial"/>
            <a:ea typeface="+mn-ea"/>
            <a:cs typeface="+mn-cs"/>
          </a:endParaRPr>
        </a:p>
        <a:p>
          <a:pPr marL="114300" lvl="1" indent="-114300" algn="l" defTabSz="533400">
            <a:lnSpc>
              <a:spcPct val="90000"/>
            </a:lnSpc>
            <a:spcBef>
              <a:spcPct val="0"/>
            </a:spcBef>
            <a:spcAft>
              <a:spcPct val="15000"/>
            </a:spcAft>
            <a:buChar char="•"/>
          </a:pPr>
          <a:r>
            <a:rPr lang="it-IT" sz="1200" kern="1200" dirty="0"/>
            <a:t>Formazione</a:t>
          </a:r>
        </a:p>
        <a:p>
          <a:pPr marL="114300" lvl="1" indent="-114300" algn="l" defTabSz="533400">
            <a:lnSpc>
              <a:spcPct val="90000"/>
            </a:lnSpc>
            <a:spcBef>
              <a:spcPct val="0"/>
            </a:spcBef>
            <a:spcAft>
              <a:spcPct val="15000"/>
            </a:spcAft>
            <a:buChar char="•"/>
          </a:pPr>
          <a:r>
            <a:rPr lang="it-IT" sz="1200" kern="1200" dirty="0"/>
            <a:t>Organizzazione della logistica</a:t>
          </a:r>
        </a:p>
      </dsp:txBody>
      <dsp:txXfrm>
        <a:off x="2512176" y="3262998"/>
        <a:ext cx="6344699" cy="2246350"/>
      </dsp:txXfrm>
    </dsp:sp>
    <dsp:sp modelId="{E1880352-DC4C-E941-9CF8-411BE29E8572}">
      <dsp:nvSpPr>
        <dsp:cNvPr id="0" name=""/>
        <dsp:cNvSpPr/>
      </dsp:nvSpPr>
      <dsp:spPr>
        <a:xfrm>
          <a:off x="1148280" y="2924997"/>
          <a:ext cx="2013657" cy="2358667"/>
        </a:xfrm>
        <a:prstGeom prst="rect">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6A0D7-A000-F446-BE9A-B8DF0A35D82C}">
      <dsp:nvSpPr>
        <dsp:cNvPr id="0" name=""/>
        <dsp:cNvSpPr/>
      </dsp:nvSpPr>
      <dsp:spPr>
        <a:xfrm>
          <a:off x="1529862" y="412696"/>
          <a:ext cx="7188321" cy="2246350"/>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521528" tIns="49530" rIns="49530" bIns="49530" numCol="1" spcCol="1270" anchor="t" anchorCtr="0">
          <a:noAutofit/>
        </a:bodyPr>
        <a:lstStyle/>
        <a:p>
          <a:pPr marL="0" lvl="0" indent="0" algn="l" defTabSz="577850">
            <a:lnSpc>
              <a:spcPct val="90000"/>
            </a:lnSpc>
            <a:spcBef>
              <a:spcPct val="0"/>
            </a:spcBef>
            <a:spcAft>
              <a:spcPct val="35000"/>
            </a:spcAft>
            <a:buNone/>
          </a:pPr>
          <a:endParaRPr lang="it-IT" sz="1300" kern="1200" dirty="0"/>
        </a:p>
        <a:p>
          <a:pPr marL="57150" lvl="1" indent="-57150" algn="l" defTabSz="444500">
            <a:lnSpc>
              <a:spcPct val="90000"/>
            </a:lnSpc>
            <a:spcBef>
              <a:spcPct val="0"/>
            </a:spcBef>
            <a:spcAft>
              <a:spcPct val="15000"/>
            </a:spcAft>
            <a:buFont typeface="Wingdings" pitchFamily="2" charset="2"/>
            <a:buChar char="q"/>
          </a:pPr>
          <a:r>
            <a:rPr lang="it-IT" sz="1000" kern="1200" dirty="0">
              <a:solidFill>
                <a:schemeClr val="accent2">
                  <a:lumMod val="50000"/>
                </a:schemeClr>
              </a:solidFill>
            </a:rPr>
            <a:t>Efficienza dei processi</a:t>
          </a:r>
        </a:p>
        <a:p>
          <a:pPr marL="114300" lvl="2" indent="-57150" algn="l" defTabSz="444500">
            <a:lnSpc>
              <a:spcPct val="90000"/>
            </a:lnSpc>
            <a:spcBef>
              <a:spcPct val="0"/>
            </a:spcBef>
            <a:spcAft>
              <a:spcPct val="15000"/>
            </a:spcAft>
            <a:buFont typeface="Wingdings" pitchFamily="2" charset="2"/>
            <a:buChar char="Ø"/>
          </a:pPr>
          <a:r>
            <a:rPr lang="it-IT" sz="1000" b="0" i="0" kern="1200" dirty="0"/>
            <a:t>Riduzione dei tempi delle operazioni di trasporto (+30%)</a:t>
          </a:r>
          <a:endParaRPr lang="it-IT" sz="1000" kern="1200" dirty="0"/>
        </a:p>
        <a:p>
          <a:pPr marL="171450" lvl="3" indent="-57150" algn="l" defTabSz="444500">
            <a:lnSpc>
              <a:spcPct val="90000"/>
            </a:lnSpc>
            <a:spcBef>
              <a:spcPct val="0"/>
            </a:spcBef>
            <a:spcAft>
              <a:spcPct val="15000"/>
            </a:spcAft>
            <a:buChar char="•"/>
          </a:pPr>
          <a:r>
            <a:rPr lang="it-IT" sz="1000" b="0" i="0" kern="1200" dirty="0"/>
            <a:t>Carico e scarico</a:t>
          </a:r>
          <a:endParaRPr lang="it-IT" sz="1000" kern="1200" dirty="0"/>
        </a:p>
        <a:p>
          <a:pPr marL="171450" lvl="3" indent="-57150" algn="l" defTabSz="444500">
            <a:lnSpc>
              <a:spcPct val="90000"/>
            </a:lnSpc>
            <a:spcBef>
              <a:spcPct val="0"/>
            </a:spcBef>
            <a:spcAft>
              <a:spcPct val="15000"/>
            </a:spcAft>
            <a:buChar char="•"/>
          </a:pPr>
          <a:r>
            <a:rPr lang="it-IT" sz="1000" b="0" i="0" kern="1200" dirty="0"/>
            <a:t>Riduzione tempi di immobilità dei bilici </a:t>
          </a:r>
          <a:endParaRPr lang="it-IT" sz="1000" kern="1200" dirty="0"/>
        </a:p>
        <a:p>
          <a:pPr marL="57150" lvl="1" indent="-57150" algn="l" defTabSz="444500">
            <a:lnSpc>
              <a:spcPct val="90000"/>
            </a:lnSpc>
            <a:spcBef>
              <a:spcPct val="0"/>
            </a:spcBef>
            <a:spcAft>
              <a:spcPct val="15000"/>
            </a:spcAft>
            <a:buFont typeface="Wingdings" pitchFamily="2" charset="2"/>
            <a:buChar char="Ø"/>
          </a:pPr>
          <a:r>
            <a:rPr lang="it-IT" sz="1000" b="0" i="0" kern="1200" dirty="0"/>
            <a:t>Incremento della flessibilità delle operazioni</a:t>
          </a:r>
          <a:endParaRPr lang="it-IT" sz="1000" kern="1200" dirty="0"/>
        </a:p>
        <a:p>
          <a:pPr marL="114300" lvl="2" indent="-57150" algn="l" defTabSz="444500">
            <a:lnSpc>
              <a:spcPct val="90000"/>
            </a:lnSpc>
            <a:spcBef>
              <a:spcPct val="0"/>
            </a:spcBef>
            <a:spcAft>
              <a:spcPct val="15000"/>
            </a:spcAft>
            <a:buChar char="•"/>
          </a:pPr>
          <a:r>
            <a:rPr lang="it-IT" sz="1000" b="0" i="0" kern="1200" dirty="0"/>
            <a:t> Opportunità  per carichi </a:t>
          </a:r>
          <a:r>
            <a:rPr lang="it-IT" sz="1000" b="0" i="0" kern="1200" dirty="0" err="1"/>
            <a:t>multicliente</a:t>
          </a:r>
          <a:r>
            <a:rPr lang="it-IT" sz="1000" b="0" i="0" kern="1200" dirty="0"/>
            <a:t>/multicanale</a:t>
          </a:r>
          <a:endParaRPr lang="it-IT" sz="1000" kern="1200" dirty="0"/>
        </a:p>
        <a:p>
          <a:pPr marL="114300" lvl="2" indent="-57150" algn="l" defTabSz="444500">
            <a:lnSpc>
              <a:spcPct val="90000"/>
            </a:lnSpc>
            <a:spcBef>
              <a:spcPct val="0"/>
            </a:spcBef>
            <a:spcAft>
              <a:spcPct val="15000"/>
            </a:spcAft>
            <a:buFont typeface="Wingdings" pitchFamily="2" charset="2"/>
            <a:buChar char="q"/>
          </a:pPr>
          <a:r>
            <a:rPr lang="it-IT" sz="1000" b="0" i="0" kern="1200" dirty="0">
              <a:solidFill>
                <a:schemeClr val="accent2">
                  <a:lumMod val="50000"/>
                </a:schemeClr>
              </a:solidFill>
              <a:sym typeface="Wingdings" pitchFamily="2" charset="2"/>
            </a:rPr>
            <a:t>Qualità dei processi</a:t>
          </a:r>
          <a:endParaRPr lang="it-IT" sz="1000" kern="1200" dirty="0">
            <a:solidFill>
              <a:schemeClr val="accent2">
                <a:lumMod val="50000"/>
              </a:schemeClr>
            </a:solidFill>
          </a:endParaRPr>
        </a:p>
        <a:p>
          <a:pPr marL="114300" lvl="2" indent="-57150" algn="l" defTabSz="444500">
            <a:lnSpc>
              <a:spcPct val="90000"/>
            </a:lnSpc>
            <a:spcBef>
              <a:spcPct val="0"/>
            </a:spcBef>
            <a:spcAft>
              <a:spcPct val="15000"/>
            </a:spcAft>
            <a:buFont typeface="Wingdings" pitchFamily="2" charset="2"/>
            <a:buChar char="Ø"/>
          </a:pPr>
          <a:r>
            <a:rPr lang="it-IT" sz="1000" b="0" i="0" kern="1200" dirty="0"/>
            <a:t>Sicurezza</a:t>
          </a:r>
          <a:endParaRPr lang="it-IT" sz="1000" kern="1200" dirty="0"/>
        </a:p>
        <a:p>
          <a:pPr marL="114300" lvl="2" indent="-57150" algn="l" defTabSz="444500">
            <a:lnSpc>
              <a:spcPct val="90000"/>
            </a:lnSpc>
            <a:spcBef>
              <a:spcPct val="0"/>
            </a:spcBef>
            <a:spcAft>
              <a:spcPct val="15000"/>
            </a:spcAft>
            <a:buFont typeface="Wingdings" pitchFamily="2" charset="2"/>
            <a:buChar char="Ø"/>
          </a:pPr>
          <a:r>
            <a:rPr lang="it-IT" sz="1000" b="0" i="0" kern="1200" dirty="0"/>
            <a:t>Opportunità per logistica piante più vulnerabili; clienti ad alta marginalità </a:t>
          </a:r>
          <a:r>
            <a:rPr lang="it-IT" sz="1000" b="0" i="0" kern="1200" dirty="0">
              <a:sym typeface="Wingdings" pitchFamily="2" charset="2"/>
            </a:rPr>
            <a:t></a:t>
          </a:r>
          <a:r>
            <a:rPr lang="it-IT" sz="1000" b="0" i="0" kern="1200" dirty="0"/>
            <a:t>Qualità dei processi</a:t>
          </a:r>
          <a:endParaRPr lang="it-IT" sz="1000" kern="1200" dirty="0"/>
        </a:p>
        <a:p>
          <a:pPr marL="57150" lvl="1" indent="-57150" algn="l" defTabSz="444500">
            <a:lnSpc>
              <a:spcPct val="90000"/>
            </a:lnSpc>
            <a:spcBef>
              <a:spcPct val="0"/>
            </a:spcBef>
            <a:spcAft>
              <a:spcPct val="15000"/>
            </a:spcAft>
            <a:buFont typeface="Wingdings" pitchFamily="2" charset="2"/>
            <a:buChar char="q"/>
          </a:pPr>
          <a:r>
            <a:rPr lang="it-IT" sz="1000" b="0" i="0" kern="1200" dirty="0">
              <a:solidFill>
                <a:schemeClr val="accent2">
                  <a:lumMod val="50000"/>
                </a:schemeClr>
              </a:solidFill>
            </a:rPr>
            <a:t>Immagine</a:t>
          </a:r>
          <a:endParaRPr lang="it-IT" sz="1000" kern="1200" dirty="0">
            <a:solidFill>
              <a:schemeClr val="accent2">
                <a:lumMod val="50000"/>
              </a:schemeClr>
            </a:solidFill>
          </a:endParaRPr>
        </a:p>
        <a:p>
          <a:pPr marL="114300" lvl="2" indent="-57150" algn="l" defTabSz="444500">
            <a:lnSpc>
              <a:spcPct val="90000"/>
            </a:lnSpc>
            <a:spcBef>
              <a:spcPct val="0"/>
            </a:spcBef>
            <a:spcAft>
              <a:spcPct val="15000"/>
            </a:spcAft>
            <a:buChar char="•"/>
          </a:pPr>
          <a:endParaRPr lang="it-IT" sz="1000" kern="1200" dirty="0"/>
        </a:p>
      </dsp:txBody>
      <dsp:txXfrm>
        <a:off x="1529862" y="412696"/>
        <a:ext cx="7188321" cy="2246350"/>
      </dsp:txXfrm>
    </dsp:sp>
    <dsp:sp modelId="{CB1F2366-DD4D-8041-B69B-62B7D86BBAA7}">
      <dsp:nvSpPr>
        <dsp:cNvPr id="0" name=""/>
        <dsp:cNvSpPr/>
      </dsp:nvSpPr>
      <dsp:spPr>
        <a:xfrm>
          <a:off x="1061845" y="88223"/>
          <a:ext cx="1909451" cy="2358667"/>
        </a:xfrm>
        <a:prstGeom prst="rect">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3AD6B37-F4E2-E74C-948F-5C2A19A92B91}">
      <dsp:nvSpPr>
        <dsp:cNvPr id="0" name=""/>
        <dsp:cNvSpPr/>
      </dsp:nvSpPr>
      <dsp:spPr>
        <a:xfrm>
          <a:off x="2512176" y="3262998"/>
          <a:ext cx="6344699" cy="2246350"/>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521528" tIns="53340" rIns="53340" bIns="53340" numCol="1" spcCol="1270" anchor="t" anchorCtr="0">
          <a:noAutofit/>
        </a:bodyPr>
        <a:lstStyle/>
        <a:p>
          <a:pPr marL="0" lvl="0" indent="0" algn="l" defTabSz="622300">
            <a:lnSpc>
              <a:spcPct val="90000"/>
            </a:lnSpc>
            <a:spcBef>
              <a:spcPct val="0"/>
            </a:spcBef>
            <a:spcAft>
              <a:spcPct val="35000"/>
            </a:spcAft>
            <a:buNone/>
          </a:pPr>
          <a:r>
            <a:rPr lang="it-IT" sz="1400" b="0" i="0" kern="1200" dirty="0">
              <a:solidFill>
                <a:srgbClr val="54A021">
                  <a:lumMod val="50000"/>
                </a:srgbClr>
              </a:solidFill>
              <a:latin typeface="Arial"/>
              <a:ea typeface="+mn-ea"/>
              <a:cs typeface="+mn-cs"/>
            </a:rPr>
            <a:t>Tecnologici:</a:t>
          </a:r>
        </a:p>
        <a:p>
          <a:pPr marL="114300" lvl="1" indent="-114300" algn="l" defTabSz="533400">
            <a:lnSpc>
              <a:spcPct val="90000"/>
            </a:lnSpc>
            <a:spcBef>
              <a:spcPct val="0"/>
            </a:spcBef>
            <a:spcAft>
              <a:spcPct val="15000"/>
            </a:spcAft>
            <a:buChar char="•"/>
          </a:pPr>
          <a:r>
            <a:rPr lang="it-IT" sz="1200" kern="1200" dirty="0" err="1"/>
            <a:t>Fitostand</a:t>
          </a:r>
          <a:r>
            <a:rPr lang="it-IT" sz="1200" kern="1200" dirty="0"/>
            <a:t> (numero per bilico)</a:t>
          </a:r>
        </a:p>
        <a:p>
          <a:pPr marL="114300" lvl="1" indent="-114300" algn="l" defTabSz="533400">
            <a:lnSpc>
              <a:spcPct val="90000"/>
            </a:lnSpc>
            <a:spcBef>
              <a:spcPct val="0"/>
            </a:spcBef>
            <a:spcAft>
              <a:spcPct val="15000"/>
            </a:spcAft>
            <a:buChar char="•"/>
          </a:pPr>
          <a:r>
            <a:rPr lang="it-IT" sz="1200" kern="1200" dirty="0"/>
            <a:t>Carrelli elevatori (se necessari)</a:t>
          </a:r>
        </a:p>
        <a:p>
          <a:pPr marL="114300" lvl="1" indent="-114300" algn="l" defTabSz="533400">
            <a:lnSpc>
              <a:spcPct val="90000"/>
            </a:lnSpc>
            <a:spcBef>
              <a:spcPct val="0"/>
            </a:spcBef>
            <a:spcAft>
              <a:spcPct val="15000"/>
            </a:spcAft>
            <a:buChar char="•"/>
          </a:pPr>
          <a:r>
            <a:rPr lang="it-IT" sz="1200" b="0" i="0" kern="1200" dirty="0"/>
            <a:t>Minore quantità di piante caricate rispetto al pieno "carico alla rinfusa"</a:t>
          </a:r>
          <a:endParaRPr lang="it-IT" sz="1200" kern="1200" dirty="0"/>
        </a:p>
        <a:p>
          <a:pPr marL="114300" lvl="1" indent="-114300" algn="l" defTabSz="622300">
            <a:lnSpc>
              <a:spcPct val="90000"/>
            </a:lnSpc>
            <a:spcBef>
              <a:spcPct val="0"/>
            </a:spcBef>
            <a:spcAft>
              <a:spcPct val="15000"/>
            </a:spcAft>
            <a:buNone/>
          </a:pPr>
          <a:r>
            <a:rPr lang="it-IT" sz="1400" kern="1200" dirty="0">
              <a:solidFill>
                <a:schemeClr val="accent2">
                  <a:lumMod val="50000"/>
                </a:schemeClr>
              </a:solidFill>
              <a:latin typeface="Arial"/>
              <a:ea typeface="+mn-ea"/>
              <a:cs typeface="+mn-cs"/>
            </a:rPr>
            <a:t>Organizzativi</a:t>
          </a:r>
          <a:endParaRPr lang="it-IT" sz="1600" kern="1200" dirty="0">
            <a:solidFill>
              <a:schemeClr val="accent2">
                <a:lumMod val="50000"/>
              </a:schemeClr>
            </a:solidFill>
            <a:latin typeface="Arial"/>
            <a:ea typeface="+mn-ea"/>
            <a:cs typeface="+mn-cs"/>
          </a:endParaRPr>
        </a:p>
        <a:p>
          <a:pPr marL="114300" lvl="1" indent="-114300" algn="l" defTabSz="533400">
            <a:lnSpc>
              <a:spcPct val="90000"/>
            </a:lnSpc>
            <a:spcBef>
              <a:spcPct val="0"/>
            </a:spcBef>
            <a:spcAft>
              <a:spcPct val="15000"/>
            </a:spcAft>
            <a:buChar char="•"/>
          </a:pPr>
          <a:r>
            <a:rPr lang="it-IT" sz="1200" kern="1200" dirty="0"/>
            <a:t>Formazione</a:t>
          </a:r>
        </a:p>
        <a:p>
          <a:pPr marL="114300" lvl="1" indent="-114300" algn="l" defTabSz="533400">
            <a:lnSpc>
              <a:spcPct val="90000"/>
            </a:lnSpc>
            <a:spcBef>
              <a:spcPct val="0"/>
            </a:spcBef>
            <a:spcAft>
              <a:spcPct val="15000"/>
            </a:spcAft>
            <a:buChar char="•"/>
          </a:pPr>
          <a:r>
            <a:rPr lang="it-IT" sz="1200" kern="1200" dirty="0"/>
            <a:t>Organizzazione della logistica</a:t>
          </a:r>
        </a:p>
      </dsp:txBody>
      <dsp:txXfrm>
        <a:off x="2512176" y="3262998"/>
        <a:ext cx="6344699" cy="2246350"/>
      </dsp:txXfrm>
    </dsp:sp>
    <dsp:sp modelId="{E1880352-DC4C-E941-9CF8-411BE29E8572}">
      <dsp:nvSpPr>
        <dsp:cNvPr id="0" name=""/>
        <dsp:cNvSpPr/>
      </dsp:nvSpPr>
      <dsp:spPr>
        <a:xfrm>
          <a:off x="1148280" y="2924997"/>
          <a:ext cx="2013657" cy="2358667"/>
        </a:xfrm>
        <a:prstGeom prst="rect">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58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EC97D0A-B297-483D-91A2-3EAB3217109F}" type="slidenum">
              <a:rPr lang="en-US" smtClean="0"/>
              <a:t>15</a:t>
            </a:fld>
            <a:endParaRPr lang="en-US"/>
          </a:p>
        </p:txBody>
      </p:sp>
    </p:spTree>
    <p:extLst>
      <p:ext uri="{BB962C8B-B14F-4D97-AF65-F5344CB8AC3E}">
        <p14:creationId xmlns:p14="http://schemas.microsoft.com/office/powerpoint/2010/main" val="227329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EC97D0A-B297-483D-91A2-3EAB3217109F}" type="slidenum">
              <a:rPr lang="en-US" smtClean="0"/>
              <a:t>16</a:t>
            </a:fld>
            <a:endParaRPr lang="en-US"/>
          </a:p>
        </p:txBody>
      </p:sp>
    </p:spTree>
    <p:extLst>
      <p:ext uri="{BB962C8B-B14F-4D97-AF65-F5344CB8AC3E}">
        <p14:creationId xmlns:p14="http://schemas.microsoft.com/office/powerpoint/2010/main" val="1270988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EC97D0A-B297-483D-91A2-3EAB3217109F}" type="slidenum">
              <a:rPr lang="en-US" smtClean="0"/>
              <a:t>17</a:t>
            </a:fld>
            <a:endParaRPr lang="en-US"/>
          </a:p>
        </p:txBody>
      </p:sp>
    </p:spTree>
    <p:extLst>
      <p:ext uri="{BB962C8B-B14F-4D97-AF65-F5344CB8AC3E}">
        <p14:creationId xmlns:p14="http://schemas.microsoft.com/office/powerpoint/2010/main" val="102879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EC97D0A-B297-483D-91A2-3EAB3217109F}" type="slidenum">
              <a:rPr lang="en-US" smtClean="0"/>
              <a:t>18</a:t>
            </a:fld>
            <a:endParaRPr lang="en-US"/>
          </a:p>
        </p:txBody>
      </p:sp>
    </p:spTree>
    <p:extLst>
      <p:ext uri="{BB962C8B-B14F-4D97-AF65-F5344CB8AC3E}">
        <p14:creationId xmlns:p14="http://schemas.microsoft.com/office/powerpoint/2010/main" val="2044975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 </a:t>
            </a:r>
            <a:r>
              <a:rPr lang="it-IT" dirty="0" err="1"/>
              <a:t>Alcenero</a:t>
            </a:r>
            <a:r>
              <a:rPr lang="it-IT" dirty="0"/>
              <a:t> «leader del biologico»</a:t>
            </a:r>
            <a:br>
              <a:rPr lang="it-IT" dirty="0"/>
            </a:br>
            <a:r>
              <a:rPr lang="it-IT" dirty="0"/>
              <a:t>Es. Lo zafferano di Lorenzo Costa «nicchia chef di lusso» del Chianti</a:t>
            </a:r>
          </a:p>
        </p:txBody>
      </p:sp>
      <p:sp>
        <p:nvSpPr>
          <p:cNvPr id="4" name="Segnaposto numero diapositiva 3"/>
          <p:cNvSpPr>
            <a:spLocks noGrp="1"/>
          </p:cNvSpPr>
          <p:nvPr>
            <p:ph type="sldNum" sz="quarter" idx="5"/>
          </p:nvPr>
        </p:nvSpPr>
        <p:spPr/>
        <p:txBody>
          <a:bodyPr/>
          <a:lstStyle/>
          <a:p>
            <a:fld id="{2EC97D0A-B297-483D-91A2-3EAB3217109F}" type="slidenum">
              <a:rPr lang="en-US" smtClean="0"/>
              <a:t>19</a:t>
            </a:fld>
            <a:endParaRPr lang="en-US"/>
          </a:p>
        </p:txBody>
      </p:sp>
    </p:spTree>
    <p:extLst>
      <p:ext uri="{BB962C8B-B14F-4D97-AF65-F5344CB8AC3E}">
        <p14:creationId xmlns:p14="http://schemas.microsoft.com/office/powerpoint/2010/main" val="3426394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 </a:t>
            </a:r>
            <a:r>
              <a:rPr lang="it-IT" dirty="0" err="1"/>
              <a:t>Alcenero</a:t>
            </a:r>
            <a:r>
              <a:rPr lang="it-IT" dirty="0"/>
              <a:t> «leader del biologico»</a:t>
            </a:r>
            <a:br>
              <a:rPr lang="it-IT" dirty="0"/>
            </a:br>
            <a:r>
              <a:rPr lang="it-IT" dirty="0"/>
              <a:t>Es. Lo zafferano di Lorenzo Costa «nicchia chef di lusso» del Chianti</a:t>
            </a:r>
          </a:p>
        </p:txBody>
      </p:sp>
      <p:sp>
        <p:nvSpPr>
          <p:cNvPr id="4" name="Segnaposto numero diapositiva 3"/>
          <p:cNvSpPr>
            <a:spLocks noGrp="1"/>
          </p:cNvSpPr>
          <p:nvPr>
            <p:ph type="sldNum" sz="quarter" idx="5"/>
          </p:nvPr>
        </p:nvSpPr>
        <p:spPr/>
        <p:txBody>
          <a:bodyPr/>
          <a:lstStyle/>
          <a:p>
            <a:fld id="{2EC97D0A-B297-483D-91A2-3EAB3217109F}" type="slidenum">
              <a:rPr lang="en-US" smtClean="0"/>
              <a:t>20</a:t>
            </a:fld>
            <a:endParaRPr lang="en-US"/>
          </a:p>
        </p:txBody>
      </p:sp>
    </p:spTree>
    <p:extLst>
      <p:ext uri="{BB962C8B-B14F-4D97-AF65-F5344CB8AC3E}">
        <p14:creationId xmlns:p14="http://schemas.microsoft.com/office/powerpoint/2010/main" val="151323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 </a:t>
            </a:r>
            <a:r>
              <a:rPr lang="it-IT" dirty="0" err="1"/>
              <a:t>Alcenero</a:t>
            </a:r>
            <a:r>
              <a:rPr lang="it-IT" dirty="0"/>
              <a:t> «leader del biologico»</a:t>
            </a:r>
            <a:br>
              <a:rPr lang="it-IT" dirty="0"/>
            </a:br>
            <a:r>
              <a:rPr lang="it-IT" dirty="0"/>
              <a:t>Es. Lo zafferano di Lorenzo Costa «nicchia chef di lusso» del Chianti</a:t>
            </a:r>
          </a:p>
        </p:txBody>
      </p:sp>
      <p:sp>
        <p:nvSpPr>
          <p:cNvPr id="4" name="Segnaposto numero diapositiva 3"/>
          <p:cNvSpPr>
            <a:spLocks noGrp="1"/>
          </p:cNvSpPr>
          <p:nvPr>
            <p:ph type="sldNum" sz="quarter" idx="5"/>
          </p:nvPr>
        </p:nvSpPr>
        <p:spPr/>
        <p:txBody>
          <a:bodyPr/>
          <a:lstStyle/>
          <a:p>
            <a:fld id="{2EC97D0A-B297-483D-91A2-3EAB3217109F}" type="slidenum">
              <a:rPr lang="en-US" smtClean="0"/>
              <a:t>21</a:t>
            </a:fld>
            <a:endParaRPr lang="en-US"/>
          </a:p>
        </p:txBody>
      </p:sp>
    </p:spTree>
    <p:extLst>
      <p:ext uri="{BB962C8B-B14F-4D97-AF65-F5344CB8AC3E}">
        <p14:creationId xmlns:p14="http://schemas.microsoft.com/office/powerpoint/2010/main" val="221477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2</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567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8" name="Google Shape;2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a:solidFill>
                  <a:schemeClr val="dk1"/>
                </a:solidFill>
                <a:latin typeface="Calibri"/>
                <a:ea typeface="Calibri"/>
                <a:cs typeface="Calibri"/>
                <a:sym typeface="Calibri"/>
              </a:rPr>
              <a:t>Tali mutamenti vanno di pari passo con l’</a:t>
            </a:r>
            <a:r>
              <a:rPr lang="it-IT" sz="1200" b="1">
                <a:solidFill>
                  <a:schemeClr val="dk1"/>
                </a:solidFill>
                <a:latin typeface="Calibri"/>
                <a:ea typeface="Calibri"/>
                <a:cs typeface="Calibri"/>
                <a:sym typeface="Calibri"/>
              </a:rPr>
              <a:t>evoluzione della struttura e dinamiche</a:t>
            </a:r>
            <a:r>
              <a:rPr lang="it-IT" sz="1200">
                <a:solidFill>
                  <a:schemeClr val="dk1"/>
                </a:solidFill>
                <a:latin typeface="Calibri"/>
                <a:ea typeface="Calibri"/>
                <a:cs typeface="Calibri"/>
                <a:sym typeface="Calibri"/>
              </a:rPr>
              <a:t> che caratterizzano la </a:t>
            </a:r>
            <a:r>
              <a:rPr lang="it-IT" sz="1200" b="1">
                <a:solidFill>
                  <a:schemeClr val="dk1"/>
                </a:solidFill>
                <a:latin typeface="Calibri"/>
                <a:ea typeface="Calibri"/>
                <a:cs typeface="Calibri"/>
                <a:sym typeface="Calibri"/>
              </a:rPr>
              <a:t>filiera europea del florovivaismo</a:t>
            </a:r>
            <a:r>
              <a:rPr lang="it-IT" sz="1200">
                <a:solidFill>
                  <a:schemeClr val="dk1"/>
                </a:solidFill>
                <a:latin typeface="Calibri"/>
                <a:ea typeface="Calibri"/>
                <a:cs typeface="Calibri"/>
                <a:sym typeface="Calibri"/>
              </a:rPr>
              <a:t> e le sue diverse declinazioni; ciò anche a seguito dell’evolversi dei mercati globali, dell’emergere di rotte verso nuovi mercati di destinazione e della necessità di virtualizzare e digitalizzare attività e flussi di scambio (es. </a:t>
            </a:r>
            <a:r>
              <a:rPr lang="it-IT" sz="1200" i="1">
                <a:solidFill>
                  <a:schemeClr val="dk1"/>
                </a:solidFill>
                <a:latin typeface="Calibri"/>
                <a:ea typeface="Calibri"/>
                <a:cs typeface="Calibri"/>
                <a:sym typeface="Calibri"/>
              </a:rPr>
              <a:t>block-chain</a:t>
            </a:r>
            <a:r>
              <a:rPr lang="it-IT" sz="1200">
                <a:solidFill>
                  <a:schemeClr val="dk1"/>
                </a:solidFill>
                <a:latin typeface="Calibri"/>
                <a:ea typeface="Calibri"/>
                <a:cs typeface="Calibri"/>
                <a:sym typeface="Calibri"/>
              </a:rPr>
              <a:t> e </a:t>
            </a:r>
            <a:r>
              <a:rPr lang="it-IT" sz="1200" i="1">
                <a:solidFill>
                  <a:schemeClr val="dk1"/>
                </a:solidFill>
                <a:latin typeface="Calibri"/>
                <a:ea typeface="Calibri"/>
                <a:cs typeface="Calibri"/>
                <a:sym typeface="Calibri"/>
              </a:rPr>
              <a:t>big-data management</a:t>
            </a:r>
            <a:r>
              <a:rPr lang="it-IT" sz="1200">
                <a:solidFill>
                  <a:schemeClr val="dk1"/>
                </a:solidFill>
                <a:latin typeface="Calibri"/>
                <a:ea typeface="Calibri"/>
                <a:cs typeface="Calibri"/>
                <a:sym typeface="Calibri"/>
              </a:rPr>
              <a:t>) e svilupparne la gestione logistica (trasporti ferroviari e marittimi) (Union Fleurs, 2018, Union Fleurs, 2017a). </a:t>
            </a:r>
            <a:endParaRPr/>
          </a:p>
          <a:p>
            <a:pPr marL="0" lvl="0" indent="0" algn="l" rtl="0">
              <a:spcBef>
                <a:spcPts val="0"/>
              </a:spcBef>
              <a:spcAft>
                <a:spcPts val="0"/>
              </a:spcAft>
              <a:buNone/>
            </a:pPr>
            <a:r>
              <a:rPr lang="it-IT" sz="1200">
                <a:solidFill>
                  <a:schemeClr val="dk1"/>
                </a:solidFill>
                <a:latin typeface="Calibri"/>
                <a:ea typeface="Calibri"/>
                <a:cs typeface="Calibri"/>
                <a:sym typeface="Calibri"/>
              </a:rPr>
              <a:t>In tal senso, si osserva che un numero crescente di </a:t>
            </a:r>
            <a:r>
              <a:rPr lang="it-IT" sz="1200" b="1">
                <a:solidFill>
                  <a:schemeClr val="dk1"/>
                </a:solidFill>
                <a:latin typeface="Calibri"/>
                <a:ea typeface="Calibri"/>
                <a:cs typeface="Calibri"/>
                <a:sym typeface="Calibri"/>
              </a:rPr>
              <a:t>società d’aste e grossisti europei stanno specializzando le proprie funzioni </a:t>
            </a:r>
            <a:r>
              <a:rPr lang="it-IT" sz="1200">
                <a:solidFill>
                  <a:schemeClr val="dk1"/>
                </a:solidFill>
                <a:latin typeface="Calibri"/>
                <a:ea typeface="Calibri"/>
                <a:cs typeface="Calibri"/>
                <a:sym typeface="Calibri"/>
              </a:rPr>
              <a:t>sulla base della filiera di distribuzione all’interno della quale si trovano ad operare. Più in generale, i fenomeni di consolidamento e di integrazione (Par.2.3.4.1), e la necessità di rispondere ad una domanda crescente e sempre più complessa stanno spingendo tutti gli operatori a specializzarsi; attraverso la scelta di uno o pochi segmenti di mercato a cui rivolgersi e l’organizzazione delle proprie funzioni sulla base dei bisogni specifici dei clienti e delle caratteristiche dei fornitori. </a:t>
            </a:r>
            <a:endParaRPr/>
          </a:p>
          <a:p>
            <a:pPr marL="0" lvl="0" indent="0" algn="l" rtl="0">
              <a:spcBef>
                <a:spcPts val="0"/>
              </a:spcBef>
              <a:spcAft>
                <a:spcPts val="0"/>
              </a:spcAft>
              <a:buNone/>
            </a:pPr>
            <a:r>
              <a:rPr lang="it-IT" sz="1200">
                <a:solidFill>
                  <a:schemeClr val="dk1"/>
                </a:solidFill>
                <a:latin typeface="Calibri"/>
                <a:ea typeface="Calibri"/>
                <a:cs typeface="Calibri"/>
                <a:sym typeface="Calibri"/>
              </a:rPr>
              <a:t>Rabobank (2017d) ha previsto che, nel prossimo decennio, c.a il 90% del valore totale delle vendite europee di fiori e piante ornamentali sarà suddiviso equamente tra </a:t>
            </a:r>
            <a:r>
              <a:rPr lang="it-IT" sz="1200" b="1">
                <a:solidFill>
                  <a:schemeClr val="dk1"/>
                </a:solidFill>
                <a:latin typeface="Calibri"/>
                <a:ea typeface="Calibri"/>
                <a:cs typeface="Calibri"/>
                <a:sym typeface="Calibri"/>
              </a:rPr>
              <a:t>tre tipologie di filiera altamente specializzate, sinergiche ed efficienti</a:t>
            </a:r>
            <a:r>
              <a:rPr lang="it-IT" sz="1200">
                <a:solidFill>
                  <a:schemeClr val="dk1"/>
                </a:solidFill>
                <a:latin typeface="Calibri"/>
                <a:ea typeface="Calibri"/>
                <a:cs typeface="Calibri"/>
                <a:sym typeface="Calibri"/>
              </a:rPr>
              <a:t>:</a:t>
            </a:r>
            <a:endParaRPr/>
          </a:p>
          <a:p>
            <a:pPr marL="0" lvl="0" indent="0" algn="l" rtl="0">
              <a:spcBef>
                <a:spcPts val="0"/>
              </a:spcBef>
              <a:spcAft>
                <a:spcPts val="0"/>
              </a:spcAft>
              <a:buNone/>
            </a:pPr>
            <a:endParaRPr sz="1200" b="1" i="1">
              <a:solidFill>
                <a:schemeClr val="dk1"/>
              </a:solidFill>
              <a:latin typeface="Calibri"/>
              <a:ea typeface="Calibri"/>
              <a:cs typeface="Calibri"/>
              <a:sym typeface="Calibri"/>
            </a:endParaRPr>
          </a:p>
          <a:p>
            <a:pPr marL="0" lvl="0" indent="0" algn="l" rtl="0">
              <a:spcBef>
                <a:spcPts val="0"/>
              </a:spcBef>
              <a:spcAft>
                <a:spcPts val="0"/>
              </a:spcAft>
              <a:buNone/>
            </a:pPr>
            <a:r>
              <a:rPr lang="it-IT" sz="1200" b="1" i="1">
                <a:solidFill>
                  <a:schemeClr val="dk1"/>
                </a:solidFill>
                <a:latin typeface="Calibri"/>
                <a:ea typeface="Calibri"/>
                <a:cs typeface="Calibri"/>
                <a:sym typeface="Calibri"/>
              </a:rPr>
              <a:t>Filiere della distribuzione specializzata (Specialist supply chains)</a:t>
            </a:r>
            <a:r>
              <a:rPr lang="it-IT" sz="1200" b="1">
                <a:solidFill>
                  <a:schemeClr val="dk1"/>
                </a:solidFill>
                <a:latin typeface="Calibri"/>
                <a:ea typeface="Calibri"/>
                <a:cs typeface="Calibri"/>
                <a:sym typeface="Calibri"/>
              </a:rPr>
              <a:t>, </a:t>
            </a:r>
            <a:r>
              <a:rPr lang="it-IT" sz="1200">
                <a:solidFill>
                  <a:schemeClr val="dk1"/>
                </a:solidFill>
                <a:latin typeface="Calibri"/>
                <a:ea typeface="Calibri"/>
                <a:cs typeface="Calibri"/>
                <a:sym typeface="Calibri"/>
              </a:rPr>
              <a:t>costituite da reti di coltivatori, aste, intermediari del commercio specializzato e negozi specializzati (es. fioristi, floral designer). L’obiettivo è servire consumatori che acquistano fiori o piante per ricorrenze ed occasioni speciali (es. funerali, matrimoni) e che sono disposti a pagare un premio di prezzo per la soddisfazione dei loro bisogni specifici. Il canale specializzato definisce il proprio vantaggio competitivo grazie ad assortimenti ampi e profondi di prodotti </a:t>
            </a:r>
            <a:r>
              <a:rPr lang="it-IT" sz="1200" i="1">
                <a:solidFill>
                  <a:schemeClr val="dk1"/>
                </a:solidFill>
                <a:latin typeface="Calibri"/>
                <a:ea typeface="Calibri"/>
                <a:cs typeface="Calibri"/>
                <a:sym typeface="Calibri"/>
              </a:rPr>
              <a:t>specialty</a:t>
            </a:r>
            <a:r>
              <a:rPr lang="it-IT" sz="1200">
                <a:solidFill>
                  <a:schemeClr val="dk1"/>
                </a:solidFill>
                <a:latin typeface="Calibri"/>
                <a:ea typeface="Calibri"/>
                <a:cs typeface="Calibri"/>
                <a:sym typeface="Calibri"/>
              </a:rPr>
              <a:t> ad alto valore aggiunto, che si differenziano per proprietà e qualità distintive, esperienze d'acquisto ad alto impatto emotivo e livello elevato di servizi e personalizzazione. </a:t>
            </a:r>
            <a:endParaRPr/>
          </a:p>
          <a:p>
            <a:pPr marL="0" lvl="0" indent="0" algn="l" rtl="0">
              <a:spcBef>
                <a:spcPts val="0"/>
              </a:spcBef>
              <a:spcAft>
                <a:spcPts val="0"/>
              </a:spcAft>
              <a:buNone/>
            </a:pPr>
            <a:r>
              <a:rPr lang="it-IT"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it-IT" sz="1200" b="1" i="1">
                <a:solidFill>
                  <a:schemeClr val="dk1"/>
                </a:solidFill>
                <a:latin typeface="Calibri"/>
                <a:ea typeface="Calibri"/>
                <a:cs typeface="Calibri"/>
                <a:sym typeface="Calibri"/>
              </a:rPr>
              <a:t>Filiere della grande distribuzione non specializzata (Big box supply chain), </a:t>
            </a:r>
            <a:r>
              <a:rPr lang="it-IT" sz="1200">
                <a:solidFill>
                  <a:schemeClr val="dk1"/>
                </a:solidFill>
                <a:latin typeface="Calibri"/>
                <a:ea typeface="Calibri"/>
                <a:cs typeface="Calibri"/>
                <a:sym typeface="Calibri"/>
              </a:rPr>
              <a:t>caratterizzate dal collegamento diretto e breve tra produttori, fornitori di servizi commerciali e negozi della G.D.O. Gli operatori mirano a fornire con fiori e piante in vaso i consumatori che acquistano in punti vendita non specializzati, come supermercati, fai-da-te, catene di garden center o discount. I negozi della grande distribuzione lavorano su grandi quantitativi di prodotto, richiedono prontezza ed una rapida gestione delle diverse operazioni logistiche, favoriscono le economie di scala e richiedono un servizio di consegna </a:t>
            </a:r>
            <a:r>
              <a:rPr lang="it-IT" sz="1200" i="1">
                <a:solidFill>
                  <a:schemeClr val="dk1"/>
                </a:solidFill>
                <a:latin typeface="Calibri"/>
                <a:ea typeface="Calibri"/>
                <a:cs typeface="Calibri"/>
                <a:sym typeface="Calibri"/>
              </a:rPr>
              <a:t>just-in-time </a:t>
            </a:r>
            <a:r>
              <a:rPr lang="it-IT" sz="1200">
                <a:solidFill>
                  <a:schemeClr val="dk1"/>
                </a:solidFill>
                <a:latin typeface="Calibri"/>
                <a:ea typeface="Calibri"/>
                <a:cs typeface="Calibri"/>
                <a:sym typeface="Calibri"/>
              </a:rPr>
              <a:t>e di avere garanzie su prodotti forniti e prezzi. I consumatori di questo segmento sono abituati a preferire prezzi più bassi, piuttosto che specialità di prodotto e servizi, e ad effettuare acquisti d'impulso. Sui canali non specializzati, il vantaggio competitivo può derivare dal raggiungimento di una leadership di costo e di un alto livello di efficienza operativa. </a:t>
            </a:r>
            <a:endParaRPr/>
          </a:p>
          <a:p>
            <a:pPr marL="0" lvl="0" indent="0" algn="l" rtl="0">
              <a:spcBef>
                <a:spcPts val="0"/>
              </a:spcBef>
              <a:spcAft>
                <a:spcPts val="0"/>
              </a:spcAft>
              <a:buNone/>
            </a:pPr>
            <a:r>
              <a:rPr lang="it-IT"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it-IT" sz="1200" b="1" i="1">
                <a:solidFill>
                  <a:schemeClr val="dk1"/>
                </a:solidFill>
                <a:latin typeface="Calibri"/>
                <a:ea typeface="Calibri"/>
                <a:cs typeface="Calibri"/>
                <a:sym typeface="Calibri"/>
              </a:rPr>
              <a:t>Filiere del commercio online (E-commerce supply chains)</a:t>
            </a:r>
            <a:r>
              <a:rPr lang="it-IT" sz="1200" b="1">
                <a:solidFill>
                  <a:schemeClr val="dk1"/>
                </a:solidFill>
                <a:latin typeface="Calibri"/>
                <a:ea typeface="Calibri"/>
                <a:cs typeface="Calibri"/>
                <a:sym typeface="Calibri"/>
              </a:rPr>
              <a:t>, </a:t>
            </a:r>
            <a:r>
              <a:rPr lang="it-IT" sz="1200">
                <a:solidFill>
                  <a:schemeClr val="dk1"/>
                </a:solidFill>
                <a:latin typeface="Calibri"/>
                <a:ea typeface="Calibri"/>
                <a:cs typeface="Calibri"/>
                <a:sym typeface="Calibri"/>
              </a:rPr>
              <a:t>che rafforzano il collegamento diretto tra coltivatori, piattaforme commerciali digitali e rivenditori online. Tale tipologia si rivolge ai consumatori che ordinano fiori recisi o piante in vaso online. Come per il canale della distribuzione specializzata, anche qui i consumatori sono disposti a pagare premi di prezzo per assortimenti ampi e profondi, prodotti </a:t>
            </a:r>
            <a:r>
              <a:rPr lang="it-IT" sz="1200" i="1">
                <a:solidFill>
                  <a:schemeClr val="dk1"/>
                </a:solidFill>
                <a:latin typeface="Calibri"/>
                <a:ea typeface="Calibri"/>
                <a:cs typeface="Calibri"/>
                <a:sym typeface="Calibri"/>
              </a:rPr>
              <a:t>specialty </a:t>
            </a:r>
            <a:r>
              <a:rPr lang="it-IT" sz="1200">
                <a:solidFill>
                  <a:schemeClr val="dk1"/>
                </a:solidFill>
                <a:latin typeface="Calibri"/>
                <a:ea typeface="Calibri"/>
                <a:cs typeface="Calibri"/>
                <a:sym typeface="Calibri"/>
              </a:rPr>
              <a:t>e servizi personalizzati e per esperienze d'acquisto interattive e coinvolgenti. Le aziende di e-commerce devono creare una partnership logistica lungo la filiera, per garantire ai consumatori una consegna rapida, dei prodotti giusti, con le giuste specifiche richieste. La logistica è il principale fattore differenziale per chi opera su questi canali, dovendo soddisfare un gran numero di piccoli ordini specifici, per singoli clienti, situati in luoghi diversi anche a grande distanza.</a:t>
            </a:r>
            <a:endParaRPr/>
          </a:p>
          <a:p>
            <a:pPr marL="0" lvl="0" indent="0" algn="l" rtl="0">
              <a:spcBef>
                <a:spcPts val="0"/>
              </a:spcBef>
              <a:spcAft>
                <a:spcPts val="0"/>
              </a:spcAft>
              <a:buNone/>
            </a:pPr>
            <a:endParaRPr/>
          </a:p>
        </p:txBody>
      </p:sp>
      <p:sp>
        <p:nvSpPr>
          <p:cNvPr id="323" name="Google Shape;32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a:solidFill>
                  <a:schemeClr val="dk1"/>
                </a:solidFill>
                <a:latin typeface="Calibri"/>
                <a:ea typeface="Calibri"/>
                <a:cs typeface="Calibri"/>
                <a:sym typeface="Calibri"/>
              </a:rPr>
              <a:t>Garg C.P. (2020) Modelling the Critical Factors of Green Supply Chain Management Under Fuzzy Environment. In: Gupta A., Dalei N. (eds) Energy, Environment and Globalization. Springer, Singapore. https://doi.org/10.1007/978-981-13-9310-5_14  </a:t>
            </a:r>
            <a:endParaRPr/>
          </a:p>
        </p:txBody>
      </p:sp>
      <p:sp>
        <p:nvSpPr>
          <p:cNvPr id="396" name="Google Shape;3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29</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2390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30</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581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35</a:t>
            </a:fld>
            <a:endParaRPr/>
          </a:p>
        </p:txBody>
      </p:sp>
    </p:spTree>
    <p:extLst>
      <p:ext uri="{BB962C8B-B14F-4D97-AF65-F5344CB8AC3E}">
        <p14:creationId xmlns:p14="http://schemas.microsoft.com/office/powerpoint/2010/main" val="170663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7911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37</a:t>
            </a:fld>
            <a:endParaRPr/>
          </a:p>
        </p:txBody>
      </p:sp>
    </p:spTree>
    <p:extLst>
      <p:ext uri="{BB962C8B-B14F-4D97-AF65-F5344CB8AC3E}">
        <p14:creationId xmlns:p14="http://schemas.microsoft.com/office/powerpoint/2010/main" val="223835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38</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616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define Benefits as being one of two types.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6CAB-52DD-473D-AC06-0951142E6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394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benefits, you need to consider</a:t>
            </a:r>
            <a:r>
              <a:rPr lang="en-US" baseline="0" dirty="0"/>
              <a:t> everything, including the soft benefits.</a:t>
            </a:r>
          </a:p>
          <a:p>
            <a:endParaRPr lang="en-US" baseline="0" dirty="0"/>
          </a:p>
          <a:p>
            <a:r>
              <a:rPr lang="en-US" baseline="0" dirty="0"/>
              <a:t>This is also true for costs.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6CAB-52DD-473D-AC06-0951142E6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04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this – whether</a:t>
            </a:r>
            <a:r>
              <a:rPr lang="en-US" baseline="0" dirty="0"/>
              <a:t> it is a tangible or intangible benefit, they are still estimates. </a:t>
            </a:r>
          </a:p>
          <a:p>
            <a:endParaRPr lang="en-US" baseline="0" dirty="0"/>
          </a:p>
          <a:p>
            <a:r>
              <a:rPr lang="en-US" baseline="0" dirty="0"/>
              <a:t>Estimates of the future are often inaccurate due to faulty data or data that becomes less accurate as time progresses. </a:t>
            </a:r>
          </a:p>
          <a:p>
            <a:endParaRPr lang="en-US" baseline="0" dirty="0"/>
          </a:p>
          <a:p>
            <a:r>
              <a:rPr lang="en-US" baseline="0" dirty="0"/>
              <a:t>Your estimates must be based on a rationale that others can accept as trustworthy.  </a:t>
            </a:r>
          </a:p>
          <a:p>
            <a:endParaRPr lang="en-US" baseline="0" dirty="0"/>
          </a:p>
          <a:p>
            <a:r>
              <a:rPr lang="en-US" baseline="0" dirty="0"/>
              <a:t>Its possible that the validity of a benefit estimate rests solely on your expert judgement.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6CAB-52DD-473D-AC06-0951142E6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287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a:t>
            </a:r>
            <a:r>
              <a:rPr lang="en-US" baseline="0" dirty="0"/>
              <a:t> we turn the unanswerable question around or ask it a different way.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can’t determine what something is worth if you had it, figure out what it would cost if you didn’t have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idea is to establish a true value of something.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6CAB-52DD-473D-AC06-0951142E6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055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46</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176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48</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3010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49</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426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50</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073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56</a:t>
            </a:fld>
            <a:endParaRPr/>
          </a:p>
        </p:txBody>
      </p:sp>
    </p:spTree>
    <p:extLst>
      <p:ext uri="{BB962C8B-B14F-4D97-AF65-F5344CB8AC3E}">
        <p14:creationId xmlns:p14="http://schemas.microsoft.com/office/powerpoint/2010/main" val="89338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175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b="1" dirty="0">
                <a:latin typeface="Calibri"/>
                <a:ea typeface="Calibri"/>
                <a:cs typeface="Calibri"/>
                <a:sym typeface="Calibri"/>
              </a:rPr>
              <a:t>Cross-docking </a:t>
            </a:r>
            <a:r>
              <a:rPr lang="it-IT" dirty="0" err="1">
                <a:latin typeface="Calibri"/>
                <a:ea typeface="Calibri"/>
                <a:cs typeface="Calibri"/>
                <a:sym typeface="Calibri"/>
              </a:rPr>
              <a:t>means</a:t>
            </a:r>
            <a:r>
              <a:rPr lang="it-IT" dirty="0">
                <a:latin typeface="Calibri"/>
                <a:ea typeface="Calibri"/>
                <a:cs typeface="Calibri"/>
                <a:sym typeface="Calibri"/>
              </a:rPr>
              <a:t> </a:t>
            </a:r>
            <a:r>
              <a:rPr lang="it-IT" dirty="0" err="1">
                <a:latin typeface="Calibri"/>
                <a:ea typeface="Calibri"/>
                <a:cs typeface="Calibri"/>
                <a:sym typeface="Calibri"/>
              </a:rPr>
              <a:t>that</a:t>
            </a:r>
            <a:r>
              <a:rPr lang="it-IT" dirty="0">
                <a:latin typeface="Calibri"/>
                <a:ea typeface="Calibri"/>
                <a:cs typeface="Calibri"/>
                <a:sym typeface="Calibri"/>
              </a:rPr>
              <a:t> </a:t>
            </a:r>
            <a:r>
              <a:rPr lang="it-IT" dirty="0" err="1">
                <a:latin typeface="Calibri"/>
                <a:ea typeface="Calibri"/>
                <a:cs typeface="Calibri"/>
                <a:sym typeface="Calibri"/>
              </a:rPr>
              <a:t>shipments</a:t>
            </a:r>
            <a:r>
              <a:rPr lang="it-IT" dirty="0">
                <a:latin typeface="Calibri"/>
                <a:ea typeface="Calibri"/>
                <a:cs typeface="Calibri"/>
                <a:sym typeface="Calibri"/>
              </a:rPr>
              <a:t> from multiple </a:t>
            </a:r>
            <a:r>
              <a:rPr lang="it-IT" dirty="0" err="1">
                <a:latin typeface="Calibri"/>
                <a:ea typeface="Calibri"/>
                <a:cs typeface="Calibri"/>
                <a:sym typeface="Calibri"/>
              </a:rPr>
              <a:t>suppliers</a:t>
            </a:r>
            <a:r>
              <a:rPr lang="it-IT" dirty="0">
                <a:latin typeface="Calibri"/>
                <a:ea typeface="Calibri"/>
                <a:cs typeface="Calibri"/>
                <a:sym typeface="Calibri"/>
              </a:rPr>
              <a:t> are </a:t>
            </a:r>
            <a:r>
              <a:rPr lang="it-IT" dirty="0" err="1">
                <a:latin typeface="Calibri"/>
                <a:ea typeface="Calibri"/>
                <a:cs typeface="Calibri"/>
                <a:sym typeface="Calibri"/>
              </a:rPr>
              <a:t>brought</a:t>
            </a:r>
            <a:r>
              <a:rPr lang="it-IT" dirty="0">
                <a:latin typeface="Calibri"/>
                <a:ea typeface="Calibri"/>
                <a:cs typeface="Calibri"/>
                <a:sym typeface="Calibri"/>
              </a:rPr>
              <a:t> </a:t>
            </a:r>
            <a:r>
              <a:rPr lang="it-IT" dirty="0" err="1">
                <a:latin typeface="Calibri"/>
                <a:ea typeface="Calibri"/>
                <a:cs typeface="Calibri"/>
                <a:sym typeface="Calibri"/>
              </a:rPr>
              <a:t>together</a:t>
            </a:r>
            <a:r>
              <a:rPr lang="it-IT" dirty="0">
                <a:latin typeface="Calibri"/>
                <a:ea typeface="Calibri"/>
                <a:cs typeface="Calibri"/>
                <a:sym typeface="Calibri"/>
              </a:rPr>
              <a:t> for </a:t>
            </a:r>
            <a:r>
              <a:rPr lang="it-IT" dirty="0" err="1">
                <a:latin typeface="Calibri"/>
                <a:ea typeface="Calibri"/>
                <a:cs typeface="Calibri"/>
                <a:sym typeface="Calibri"/>
              </a:rPr>
              <a:t>further</a:t>
            </a:r>
            <a:r>
              <a:rPr lang="it-IT" dirty="0">
                <a:latin typeface="Calibri"/>
                <a:ea typeface="Calibri"/>
                <a:cs typeface="Calibri"/>
                <a:sym typeface="Calibri"/>
              </a:rPr>
              <a:t> </a:t>
            </a:r>
            <a:r>
              <a:rPr lang="it-IT" dirty="0" err="1">
                <a:latin typeface="Calibri"/>
                <a:ea typeface="Calibri"/>
                <a:cs typeface="Calibri"/>
                <a:sym typeface="Calibri"/>
              </a:rPr>
              <a:t>transport</a:t>
            </a:r>
            <a:r>
              <a:rPr lang="it-IT" dirty="0">
                <a:latin typeface="Calibri"/>
                <a:ea typeface="Calibri"/>
                <a:cs typeface="Calibri"/>
                <a:sym typeface="Calibri"/>
              </a:rPr>
              <a:t> to a single buyer or </a:t>
            </a:r>
            <a:r>
              <a:rPr lang="it-IT" dirty="0" err="1">
                <a:latin typeface="Calibri"/>
                <a:ea typeface="Calibri"/>
                <a:cs typeface="Calibri"/>
                <a:sym typeface="Calibri"/>
              </a:rPr>
              <a:t>wholesaler</a:t>
            </a:r>
            <a:r>
              <a:rPr lang="it-IT" dirty="0">
                <a:latin typeface="Calibri"/>
                <a:ea typeface="Calibri"/>
                <a:cs typeface="Calibri"/>
                <a:sym typeface="Calibri"/>
              </a:rPr>
              <a:t> (van Damme, 2005). Cross-docking </a:t>
            </a:r>
            <a:r>
              <a:rPr lang="it-IT" dirty="0" err="1">
                <a:latin typeface="Calibri"/>
                <a:ea typeface="Calibri"/>
                <a:cs typeface="Calibri"/>
                <a:sym typeface="Calibri"/>
              </a:rPr>
              <a:t>is</a:t>
            </a:r>
            <a:r>
              <a:rPr lang="it-IT" dirty="0">
                <a:latin typeface="Calibri"/>
                <a:ea typeface="Calibri"/>
                <a:cs typeface="Calibri"/>
                <a:sym typeface="Calibri"/>
              </a:rPr>
              <a:t> a </a:t>
            </a:r>
            <a:r>
              <a:rPr lang="it-IT" dirty="0" err="1">
                <a:latin typeface="Calibri"/>
                <a:ea typeface="Calibri"/>
                <a:cs typeface="Calibri"/>
                <a:sym typeface="Calibri"/>
              </a:rPr>
              <a:t>distribution</a:t>
            </a:r>
            <a:r>
              <a:rPr lang="it-IT" dirty="0">
                <a:latin typeface="Calibri"/>
                <a:ea typeface="Calibri"/>
                <a:cs typeface="Calibri"/>
                <a:sym typeface="Calibri"/>
              </a:rPr>
              <a:t> </a:t>
            </a:r>
            <a:r>
              <a:rPr lang="it-IT" dirty="0" err="1">
                <a:latin typeface="Calibri"/>
                <a:ea typeface="Calibri"/>
                <a:cs typeface="Calibri"/>
                <a:sym typeface="Calibri"/>
              </a:rPr>
              <a:t>concept</a:t>
            </a:r>
            <a:r>
              <a:rPr lang="it-IT" dirty="0">
                <a:latin typeface="Calibri"/>
                <a:ea typeface="Calibri"/>
                <a:cs typeface="Calibri"/>
                <a:sym typeface="Calibri"/>
              </a:rPr>
              <a:t> </a:t>
            </a:r>
            <a:r>
              <a:rPr lang="it-IT" dirty="0" err="1">
                <a:latin typeface="Calibri"/>
                <a:ea typeface="Calibri"/>
                <a:cs typeface="Calibri"/>
                <a:sym typeface="Calibri"/>
              </a:rPr>
              <a:t>suitable</a:t>
            </a:r>
            <a:r>
              <a:rPr lang="it-IT" dirty="0">
                <a:latin typeface="Calibri"/>
                <a:ea typeface="Calibri"/>
                <a:cs typeface="Calibri"/>
                <a:sym typeface="Calibri"/>
              </a:rPr>
              <a:t> </a:t>
            </a:r>
            <a:r>
              <a:rPr lang="it-IT" dirty="0" err="1">
                <a:latin typeface="Calibri"/>
                <a:ea typeface="Calibri"/>
                <a:cs typeface="Calibri"/>
                <a:sym typeface="Calibri"/>
              </a:rPr>
              <a:t>when</a:t>
            </a:r>
            <a:r>
              <a:rPr lang="it-IT" dirty="0">
                <a:latin typeface="Calibri"/>
                <a:ea typeface="Calibri"/>
                <a:cs typeface="Calibri"/>
                <a:sym typeface="Calibri"/>
              </a:rPr>
              <a:t> </a:t>
            </a:r>
            <a:r>
              <a:rPr lang="it-IT" dirty="0" err="1">
                <a:latin typeface="Calibri"/>
                <a:ea typeface="Calibri"/>
                <a:cs typeface="Calibri"/>
                <a:sym typeface="Calibri"/>
              </a:rPr>
              <a:t>shipments</a:t>
            </a:r>
            <a:r>
              <a:rPr lang="it-IT" dirty="0">
                <a:latin typeface="Calibri"/>
                <a:ea typeface="Calibri"/>
                <a:cs typeface="Calibri"/>
                <a:sym typeface="Calibri"/>
              </a:rPr>
              <a:t> </a:t>
            </a:r>
            <a:r>
              <a:rPr lang="it-IT" dirty="0" err="1">
                <a:latin typeface="Calibri"/>
                <a:ea typeface="Calibri"/>
                <a:cs typeface="Calibri"/>
                <a:sym typeface="Calibri"/>
              </a:rPr>
              <a:t>have</a:t>
            </a:r>
            <a:r>
              <a:rPr lang="it-IT" dirty="0">
                <a:latin typeface="Calibri"/>
                <a:ea typeface="Calibri"/>
                <a:cs typeface="Calibri"/>
                <a:sym typeface="Calibri"/>
              </a:rPr>
              <a:t> high </a:t>
            </a:r>
            <a:r>
              <a:rPr lang="it-IT" dirty="0" err="1">
                <a:latin typeface="Calibri"/>
                <a:ea typeface="Calibri"/>
                <a:cs typeface="Calibri"/>
                <a:sym typeface="Calibri"/>
              </a:rPr>
              <a:t>margin</a:t>
            </a:r>
            <a:r>
              <a:rPr lang="it-IT" dirty="0">
                <a:latin typeface="Calibri"/>
                <a:ea typeface="Calibri"/>
                <a:cs typeface="Calibri"/>
                <a:sym typeface="Calibri"/>
              </a:rPr>
              <a:t>, high </a:t>
            </a:r>
            <a:r>
              <a:rPr lang="it-IT" dirty="0" err="1">
                <a:latin typeface="Calibri"/>
                <a:ea typeface="Calibri"/>
                <a:cs typeface="Calibri"/>
                <a:sym typeface="Calibri"/>
              </a:rPr>
              <a:t>value</a:t>
            </a:r>
            <a:r>
              <a:rPr lang="it-IT" dirty="0">
                <a:latin typeface="Calibri"/>
                <a:ea typeface="Calibri"/>
                <a:cs typeface="Calibri"/>
                <a:sym typeface="Calibri"/>
              </a:rPr>
              <a:t> </a:t>
            </a:r>
            <a:r>
              <a:rPr lang="it-IT" dirty="0" err="1">
                <a:latin typeface="Calibri"/>
                <a:ea typeface="Calibri"/>
                <a:cs typeface="Calibri"/>
                <a:sym typeface="Calibri"/>
              </a:rPr>
              <a:t>density</a:t>
            </a:r>
            <a:r>
              <a:rPr lang="it-IT" dirty="0">
                <a:latin typeface="Calibri"/>
                <a:ea typeface="Calibri"/>
                <a:cs typeface="Calibri"/>
                <a:sym typeface="Calibri"/>
              </a:rPr>
              <a:t>, </a:t>
            </a:r>
            <a:r>
              <a:rPr lang="it-IT" dirty="0" err="1">
                <a:latin typeface="Calibri"/>
                <a:ea typeface="Calibri"/>
                <a:cs typeface="Calibri"/>
                <a:sym typeface="Calibri"/>
              </a:rPr>
              <a:t>low</a:t>
            </a:r>
            <a:r>
              <a:rPr lang="it-IT" dirty="0">
                <a:latin typeface="Calibri"/>
                <a:ea typeface="Calibri"/>
                <a:cs typeface="Calibri"/>
                <a:sym typeface="Calibri"/>
              </a:rPr>
              <a:t> </a:t>
            </a:r>
            <a:r>
              <a:rPr lang="it-IT" dirty="0" err="1">
                <a:latin typeface="Calibri"/>
                <a:ea typeface="Calibri"/>
                <a:cs typeface="Calibri"/>
                <a:sym typeface="Calibri"/>
              </a:rPr>
              <a:t>packing</a:t>
            </a:r>
            <a:r>
              <a:rPr lang="it-IT" dirty="0">
                <a:latin typeface="Calibri"/>
                <a:ea typeface="Calibri"/>
                <a:cs typeface="Calibri"/>
                <a:sym typeface="Calibri"/>
              </a:rPr>
              <a:t> </a:t>
            </a:r>
            <a:r>
              <a:rPr lang="it-IT" dirty="0" err="1">
                <a:latin typeface="Calibri"/>
                <a:ea typeface="Calibri"/>
                <a:cs typeface="Calibri"/>
                <a:sym typeface="Calibri"/>
              </a:rPr>
              <a:t>density</a:t>
            </a:r>
            <a:r>
              <a:rPr lang="it-IT" dirty="0">
                <a:latin typeface="Calibri"/>
                <a:ea typeface="Calibri"/>
                <a:cs typeface="Calibri"/>
                <a:sym typeface="Calibri"/>
              </a:rPr>
              <a:t> and a </a:t>
            </a:r>
            <a:r>
              <a:rPr lang="it-IT" dirty="0" err="1">
                <a:latin typeface="Calibri"/>
                <a:ea typeface="Calibri"/>
                <a:cs typeface="Calibri"/>
                <a:sym typeface="Calibri"/>
              </a:rPr>
              <a:t>limited</a:t>
            </a:r>
            <a:r>
              <a:rPr lang="it-IT" dirty="0">
                <a:latin typeface="Calibri"/>
                <a:ea typeface="Calibri"/>
                <a:cs typeface="Calibri"/>
                <a:sym typeface="Calibri"/>
              </a:rPr>
              <a:t> </a:t>
            </a:r>
            <a:r>
              <a:rPr lang="it-IT" dirty="0" err="1">
                <a:latin typeface="Calibri"/>
                <a:ea typeface="Calibri"/>
                <a:cs typeface="Calibri"/>
                <a:sym typeface="Calibri"/>
              </a:rPr>
              <a:t>shelf</a:t>
            </a:r>
            <a:r>
              <a:rPr lang="it-IT" dirty="0">
                <a:latin typeface="Calibri"/>
                <a:ea typeface="Calibri"/>
                <a:cs typeface="Calibri"/>
                <a:sym typeface="Calibri"/>
              </a:rPr>
              <a:t> life.</a:t>
            </a:r>
            <a:endParaRPr dirty="0"/>
          </a:p>
          <a:p>
            <a:pPr marL="0" lvl="0" indent="0" algn="l" rtl="0">
              <a:spcBef>
                <a:spcPts val="0"/>
              </a:spcBef>
              <a:spcAft>
                <a:spcPts val="0"/>
              </a:spcAft>
              <a:buNone/>
            </a:pPr>
            <a:endParaRPr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it-IT" b="1" dirty="0" err="1">
                <a:latin typeface="Calibri"/>
                <a:ea typeface="Calibri"/>
                <a:cs typeface="Calibri"/>
                <a:sym typeface="Calibri"/>
              </a:rPr>
              <a:t>Shipment</a:t>
            </a:r>
            <a:r>
              <a:rPr lang="it-IT" b="1" dirty="0">
                <a:latin typeface="Calibri"/>
                <a:ea typeface="Calibri"/>
                <a:cs typeface="Calibri"/>
                <a:sym typeface="Calibri"/>
              </a:rPr>
              <a:t> </a:t>
            </a:r>
            <a:r>
              <a:rPr lang="it-IT" b="1" dirty="0" err="1">
                <a:latin typeface="Calibri"/>
                <a:ea typeface="Calibri"/>
                <a:cs typeface="Calibri"/>
                <a:sym typeface="Calibri"/>
              </a:rPr>
              <a:t>consolidation</a:t>
            </a:r>
            <a:r>
              <a:rPr lang="it-IT" b="1" dirty="0">
                <a:latin typeface="Calibri"/>
                <a:ea typeface="Calibri"/>
                <a:cs typeface="Calibri"/>
                <a:sym typeface="Calibri"/>
              </a:rPr>
              <a:t> </a:t>
            </a:r>
            <a:r>
              <a:rPr lang="it-IT" dirty="0" err="1">
                <a:latin typeface="Calibri"/>
                <a:ea typeface="Calibri"/>
                <a:cs typeface="Calibri"/>
                <a:sym typeface="Calibri"/>
              </a:rPr>
              <a:t>is</a:t>
            </a:r>
            <a:r>
              <a:rPr lang="it-IT" dirty="0">
                <a:latin typeface="Calibri"/>
                <a:ea typeface="Calibri"/>
                <a:cs typeface="Calibri"/>
                <a:sym typeface="Calibri"/>
              </a:rPr>
              <a:t> the </a:t>
            </a:r>
            <a:r>
              <a:rPr lang="it-IT" dirty="0" err="1">
                <a:latin typeface="Calibri"/>
                <a:ea typeface="Calibri"/>
                <a:cs typeface="Calibri"/>
                <a:sym typeface="Calibri"/>
              </a:rPr>
              <a:t>process</a:t>
            </a:r>
            <a:r>
              <a:rPr lang="it-IT" dirty="0">
                <a:latin typeface="Calibri"/>
                <a:ea typeface="Calibri"/>
                <a:cs typeface="Calibri"/>
                <a:sym typeface="Calibri"/>
              </a:rPr>
              <a:t> of </a:t>
            </a:r>
            <a:r>
              <a:rPr lang="it-IT" dirty="0" err="1">
                <a:latin typeface="Calibri"/>
                <a:ea typeface="Calibri"/>
                <a:cs typeface="Calibri"/>
                <a:sym typeface="Calibri"/>
              </a:rPr>
              <a:t>grouping</a:t>
            </a:r>
            <a:r>
              <a:rPr lang="it-IT" dirty="0">
                <a:latin typeface="Calibri"/>
                <a:ea typeface="Calibri"/>
                <a:cs typeface="Calibri"/>
                <a:sym typeface="Calibri"/>
              </a:rPr>
              <a:t> </a:t>
            </a:r>
            <a:r>
              <a:rPr lang="it-IT" dirty="0" err="1">
                <a:latin typeface="Calibri"/>
                <a:ea typeface="Calibri"/>
                <a:cs typeface="Calibri"/>
                <a:sym typeface="Calibri"/>
              </a:rPr>
              <a:t>different</a:t>
            </a:r>
            <a:r>
              <a:rPr lang="it-IT" dirty="0">
                <a:latin typeface="Calibri"/>
                <a:ea typeface="Calibri"/>
                <a:cs typeface="Calibri"/>
                <a:sym typeface="Calibri"/>
              </a:rPr>
              <a:t> </a:t>
            </a:r>
            <a:r>
              <a:rPr lang="it-IT" dirty="0" err="1">
                <a:latin typeface="Calibri"/>
                <a:ea typeface="Calibri"/>
                <a:cs typeface="Calibri"/>
                <a:sym typeface="Calibri"/>
              </a:rPr>
              <a:t>shipments</a:t>
            </a:r>
            <a:r>
              <a:rPr lang="it-IT" dirty="0">
                <a:latin typeface="Calibri"/>
                <a:ea typeface="Calibri"/>
                <a:cs typeface="Calibri"/>
                <a:sym typeface="Calibri"/>
              </a:rPr>
              <a:t> from </a:t>
            </a:r>
            <a:r>
              <a:rPr lang="it-IT" dirty="0" err="1">
                <a:latin typeface="Calibri"/>
                <a:ea typeface="Calibri"/>
                <a:cs typeface="Calibri"/>
                <a:sym typeface="Calibri"/>
              </a:rPr>
              <a:t>suppliers</a:t>
            </a:r>
            <a:r>
              <a:rPr lang="it-IT" dirty="0">
                <a:latin typeface="Calibri"/>
                <a:ea typeface="Calibri"/>
                <a:cs typeface="Calibri"/>
                <a:sym typeface="Calibri"/>
              </a:rPr>
              <a:t> </a:t>
            </a:r>
            <a:r>
              <a:rPr lang="it-IT" dirty="0" err="1">
                <a:latin typeface="Calibri"/>
                <a:ea typeface="Calibri"/>
                <a:cs typeface="Calibri"/>
                <a:sym typeface="Calibri"/>
              </a:rPr>
              <a:t>into</a:t>
            </a:r>
            <a:r>
              <a:rPr lang="it-IT" dirty="0">
                <a:latin typeface="Calibri"/>
                <a:ea typeface="Calibri"/>
                <a:cs typeface="Calibri"/>
                <a:sym typeface="Calibri"/>
              </a:rPr>
              <a:t> a </a:t>
            </a:r>
            <a:r>
              <a:rPr lang="it-IT" dirty="0" err="1">
                <a:latin typeface="Calibri"/>
                <a:ea typeface="Calibri"/>
                <a:cs typeface="Calibri"/>
                <a:sym typeface="Calibri"/>
              </a:rPr>
              <a:t>larger</a:t>
            </a:r>
            <a:r>
              <a:rPr lang="it-IT" dirty="0">
                <a:latin typeface="Calibri"/>
                <a:ea typeface="Calibri"/>
                <a:cs typeface="Calibri"/>
                <a:sym typeface="Calibri"/>
              </a:rPr>
              <a:t> </a:t>
            </a:r>
            <a:r>
              <a:rPr lang="it-IT" dirty="0" err="1">
                <a:latin typeface="Calibri"/>
                <a:ea typeface="Calibri"/>
                <a:cs typeface="Calibri"/>
                <a:sym typeface="Calibri"/>
              </a:rPr>
              <a:t>shipment</a:t>
            </a:r>
            <a:r>
              <a:rPr lang="it-IT" dirty="0">
                <a:latin typeface="Calibri"/>
                <a:ea typeface="Calibri"/>
                <a:cs typeface="Calibri"/>
                <a:sym typeface="Calibri"/>
              </a:rPr>
              <a:t> </a:t>
            </a:r>
            <a:r>
              <a:rPr lang="it-IT" dirty="0" err="1">
                <a:latin typeface="Calibri"/>
                <a:ea typeface="Calibri"/>
                <a:cs typeface="Calibri"/>
                <a:sym typeface="Calibri"/>
              </a:rPr>
              <a:t>at</a:t>
            </a:r>
            <a:r>
              <a:rPr lang="it-IT" dirty="0">
                <a:latin typeface="Calibri"/>
                <a:ea typeface="Calibri"/>
                <a:cs typeface="Calibri"/>
                <a:sym typeface="Calibri"/>
              </a:rPr>
              <a:t> a </a:t>
            </a:r>
            <a:r>
              <a:rPr lang="it-IT" dirty="0" err="1">
                <a:latin typeface="Calibri"/>
                <a:ea typeface="Calibri"/>
                <a:cs typeface="Calibri"/>
                <a:sym typeface="Calibri"/>
              </a:rPr>
              <a:t>consolidation</a:t>
            </a:r>
            <a:r>
              <a:rPr lang="it-IT" dirty="0">
                <a:latin typeface="Calibri"/>
                <a:ea typeface="Calibri"/>
                <a:cs typeface="Calibri"/>
                <a:sym typeface="Calibri"/>
              </a:rPr>
              <a:t> center (</a:t>
            </a:r>
            <a:r>
              <a:rPr lang="it-IT" dirty="0" err="1">
                <a:latin typeface="Calibri"/>
                <a:ea typeface="Calibri"/>
                <a:cs typeface="Calibri"/>
                <a:sym typeface="Calibri"/>
              </a:rPr>
              <a:t>hub</a:t>
            </a:r>
            <a:r>
              <a:rPr lang="it-IT" dirty="0">
                <a:latin typeface="Calibri"/>
                <a:ea typeface="Calibri"/>
                <a:cs typeface="Calibri"/>
                <a:sym typeface="Calibri"/>
              </a:rPr>
              <a:t>). </a:t>
            </a:r>
            <a:r>
              <a:rPr lang="it-IT" dirty="0" err="1">
                <a:latin typeface="Calibri"/>
                <a:ea typeface="Calibri"/>
                <a:cs typeface="Calibri"/>
                <a:sym typeface="Calibri"/>
              </a:rPr>
              <a:t>Most</a:t>
            </a:r>
            <a:r>
              <a:rPr lang="it-IT" dirty="0">
                <a:latin typeface="Calibri"/>
                <a:ea typeface="Calibri"/>
                <a:cs typeface="Calibri"/>
                <a:sym typeface="Calibri"/>
              </a:rPr>
              <a:t> </a:t>
            </a:r>
            <a:r>
              <a:rPr lang="it-IT" dirty="0" err="1">
                <a:latin typeface="Calibri"/>
                <a:ea typeface="Calibri"/>
                <a:cs typeface="Calibri"/>
                <a:sym typeface="Calibri"/>
              </a:rPr>
              <a:t>organisations</a:t>
            </a:r>
            <a:r>
              <a:rPr lang="it-IT" dirty="0">
                <a:latin typeface="Calibri"/>
                <a:ea typeface="Calibri"/>
                <a:cs typeface="Calibri"/>
                <a:sym typeface="Calibri"/>
              </a:rPr>
              <a:t> in the </a:t>
            </a:r>
            <a:r>
              <a:rPr lang="it-IT" dirty="0" err="1">
                <a:latin typeface="Calibri"/>
                <a:ea typeface="Calibri"/>
                <a:cs typeface="Calibri"/>
                <a:sym typeface="Calibri"/>
              </a:rPr>
              <a:t>supply</a:t>
            </a:r>
            <a:r>
              <a:rPr lang="it-IT" dirty="0">
                <a:latin typeface="Calibri"/>
                <a:ea typeface="Calibri"/>
                <a:cs typeface="Calibri"/>
                <a:sym typeface="Calibri"/>
              </a:rPr>
              <a:t> </a:t>
            </a:r>
            <a:r>
              <a:rPr lang="it-IT" dirty="0" err="1">
                <a:latin typeface="Calibri"/>
                <a:ea typeface="Calibri"/>
                <a:cs typeface="Calibri"/>
                <a:sym typeface="Calibri"/>
              </a:rPr>
              <a:t>chain</a:t>
            </a:r>
            <a:r>
              <a:rPr lang="it-IT" dirty="0">
                <a:latin typeface="Calibri"/>
                <a:ea typeface="Calibri"/>
                <a:cs typeface="Calibri"/>
                <a:sym typeface="Calibri"/>
              </a:rPr>
              <a:t> </a:t>
            </a:r>
            <a:r>
              <a:rPr lang="it-IT" dirty="0" err="1">
                <a:latin typeface="Calibri"/>
                <a:ea typeface="Calibri"/>
                <a:cs typeface="Calibri"/>
                <a:sym typeface="Calibri"/>
              </a:rPr>
              <a:t>outsource</a:t>
            </a:r>
            <a:r>
              <a:rPr lang="it-IT" dirty="0">
                <a:latin typeface="Calibri"/>
                <a:ea typeface="Calibri"/>
                <a:cs typeface="Calibri"/>
                <a:sym typeface="Calibri"/>
              </a:rPr>
              <a:t> </a:t>
            </a:r>
            <a:r>
              <a:rPr lang="it-IT" dirty="0" err="1">
                <a:latin typeface="Calibri"/>
                <a:ea typeface="Calibri"/>
                <a:cs typeface="Calibri"/>
                <a:sym typeface="Calibri"/>
              </a:rPr>
              <a:t>transporation</a:t>
            </a:r>
            <a:r>
              <a:rPr lang="it-IT" dirty="0">
                <a:latin typeface="Calibri"/>
                <a:ea typeface="Calibri"/>
                <a:cs typeface="Calibri"/>
                <a:sym typeface="Calibri"/>
              </a:rPr>
              <a:t> to 3PL companies </a:t>
            </a:r>
            <a:r>
              <a:rPr lang="it-IT" dirty="0" err="1">
                <a:latin typeface="Calibri"/>
                <a:ea typeface="Calibri"/>
                <a:cs typeface="Calibri"/>
                <a:sym typeface="Calibri"/>
              </a:rPr>
              <a:t>that</a:t>
            </a:r>
            <a:r>
              <a:rPr lang="it-IT" dirty="0">
                <a:latin typeface="Calibri"/>
                <a:ea typeface="Calibri"/>
                <a:cs typeface="Calibri"/>
                <a:sym typeface="Calibri"/>
              </a:rPr>
              <a:t> consolidate </a:t>
            </a:r>
            <a:r>
              <a:rPr lang="it-IT" dirty="0" err="1">
                <a:latin typeface="Calibri"/>
                <a:ea typeface="Calibri"/>
                <a:cs typeface="Calibri"/>
                <a:sym typeface="Calibri"/>
              </a:rPr>
              <a:t>shipments</a:t>
            </a:r>
            <a:r>
              <a:rPr lang="it-IT" dirty="0">
                <a:latin typeface="Calibri"/>
                <a:ea typeface="Calibri"/>
                <a:cs typeface="Calibri"/>
                <a:sym typeface="Calibri"/>
              </a:rPr>
              <a:t> from </a:t>
            </a:r>
            <a:r>
              <a:rPr lang="it-IT" dirty="0" err="1">
                <a:latin typeface="Calibri"/>
                <a:ea typeface="Calibri"/>
                <a:cs typeface="Calibri"/>
                <a:sym typeface="Calibri"/>
              </a:rPr>
              <a:t>several</a:t>
            </a:r>
            <a:r>
              <a:rPr lang="it-IT" dirty="0">
                <a:latin typeface="Calibri"/>
                <a:ea typeface="Calibri"/>
                <a:cs typeface="Calibri"/>
                <a:sym typeface="Calibri"/>
              </a:rPr>
              <a:t> </a:t>
            </a:r>
            <a:r>
              <a:rPr lang="it-IT" dirty="0" err="1">
                <a:latin typeface="Calibri"/>
                <a:ea typeface="Calibri"/>
                <a:cs typeface="Calibri"/>
                <a:sym typeface="Calibri"/>
              </a:rPr>
              <a:t>suppliers</a:t>
            </a:r>
            <a:r>
              <a:rPr lang="it-IT" dirty="0">
                <a:latin typeface="Calibri"/>
                <a:ea typeface="Calibri"/>
                <a:cs typeface="Calibri"/>
                <a:sym typeface="Calibri"/>
              </a:rPr>
              <a:t> to </a:t>
            </a:r>
            <a:r>
              <a:rPr lang="it-IT" dirty="0" err="1">
                <a:latin typeface="Calibri"/>
                <a:ea typeface="Calibri"/>
                <a:cs typeface="Calibri"/>
                <a:sym typeface="Calibri"/>
              </a:rPr>
              <a:t>fully</a:t>
            </a:r>
            <a:r>
              <a:rPr lang="it-IT" dirty="0">
                <a:latin typeface="Calibri"/>
                <a:ea typeface="Calibri"/>
                <a:cs typeface="Calibri"/>
                <a:sym typeface="Calibri"/>
              </a:rPr>
              <a:t> </a:t>
            </a:r>
            <a:r>
              <a:rPr lang="it-IT" dirty="0" err="1">
                <a:latin typeface="Calibri"/>
                <a:ea typeface="Calibri"/>
                <a:cs typeface="Calibri"/>
                <a:sym typeface="Calibri"/>
              </a:rPr>
              <a:t>utilize</a:t>
            </a:r>
            <a:r>
              <a:rPr lang="it-IT" dirty="0">
                <a:latin typeface="Calibri"/>
                <a:ea typeface="Calibri"/>
                <a:cs typeface="Calibri"/>
                <a:sym typeface="Calibri"/>
              </a:rPr>
              <a:t> </a:t>
            </a:r>
            <a:r>
              <a:rPr lang="it-IT" dirty="0" err="1">
                <a:latin typeface="Calibri"/>
                <a:ea typeface="Calibri"/>
                <a:cs typeface="Calibri"/>
                <a:sym typeface="Calibri"/>
              </a:rPr>
              <a:t>capacity</a:t>
            </a:r>
            <a:r>
              <a:rPr lang="it-IT" dirty="0">
                <a:latin typeface="Calibri"/>
                <a:ea typeface="Calibri"/>
                <a:cs typeface="Calibri"/>
                <a:sym typeface="Calibri"/>
              </a:rPr>
              <a:t> of </a:t>
            </a:r>
            <a:r>
              <a:rPr lang="it-IT" dirty="0" err="1">
                <a:latin typeface="Calibri"/>
                <a:ea typeface="Calibri"/>
                <a:cs typeface="Calibri"/>
                <a:sym typeface="Calibri"/>
              </a:rPr>
              <a:t>transport</a:t>
            </a:r>
            <a:r>
              <a:rPr lang="it-IT" dirty="0">
                <a:latin typeface="Calibri"/>
                <a:ea typeface="Calibri"/>
                <a:cs typeface="Calibri"/>
                <a:sym typeface="Calibri"/>
              </a:rPr>
              <a:t> </a:t>
            </a:r>
            <a:r>
              <a:rPr lang="it-IT" dirty="0" err="1">
                <a:latin typeface="Calibri"/>
                <a:ea typeface="Calibri"/>
                <a:cs typeface="Calibri"/>
                <a:sym typeface="Calibri"/>
              </a:rPr>
              <a:t>modes</a:t>
            </a:r>
            <a:r>
              <a:rPr lang="it-IT" dirty="0">
                <a:latin typeface="Calibri"/>
                <a:ea typeface="Calibri"/>
                <a:cs typeface="Calibri"/>
                <a:sym typeface="Calibri"/>
              </a:rPr>
              <a:t> (</a:t>
            </a:r>
            <a:r>
              <a:rPr lang="it-IT" dirty="0" err="1">
                <a:latin typeface="Calibri"/>
                <a:ea typeface="Calibri"/>
                <a:cs typeface="Calibri"/>
                <a:sym typeface="Calibri"/>
              </a:rPr>
              <a:t>Cruijssen</a:t>
            </a:r>
            <a:r>
              <a:rPr lang="it-IT" dirty="0">
                <a:latin typeface="Calibri"/>
                <a:ea typeface="Calibri"/>
                <a:cs typeface="Calibri"/>
                <a:sym typeface="Calibri"/>
              </a:rPr>
              <a:t> et al. 2007). </a:t>
            </a:r>
            <a:r>
              <a:rPr lang="it-IT" dirty="0" err="1">
                <a:latin typeface="Calibri"/>
                <a:ea typeface="Calibri"/>
                <a:cs typeface="Calibri"/>
                <a:sym typeface="Calibri"/>
              </a:rPr>
              <a:t>Freight</a:t>
            </a:r>
            <a:r>
              <a:rPr lang="it-IT" dirty="0">
                <a:latin typeface="Calibri"/>
                <a:ea typeface="Calibri"/>
                <a:cs typeface="Calibri"/>
                <a:sym typeface="Calibri"/>
              </a:rPr>
              <a:t> </a:t>
            </a:r>
            <a:r>
              <a:rPr lang="it-IT" dirty="0" err="1">
                <a:latin typeface="Calibri"/>
                <a:ea typeface="Calibri"/>
                <a:cs typeface="Calibri"/>
                <a:sym typeface="Calibri"/>
              </a:rPr>
              <a:t>sharing</a:t>
            </a:r>
            <a:r>
              <a:rPr lang="it-IT" dirty="0">
                <a:latin typeface="Calibri"/>
                <a:ea typeface="Calibri"/>
                <a:cs typeface="Calibri"/>
                <a:sym typeface="Calibri"/>
              </a:rPr>
              <a:t> </a:t>
            </a:r>
            <a:r>
              <a:rPr lang="it-IT" dirty="0" err="1">
                <a:latin typeface="Calibri"/>
                <a:ea typeface="Calibri"/>
                <a:cs typeface="Calibri"/>
                <a:sym typeface="Calibri"/>
              </a:rPr>
              <a:t>occurs</a:t>
            </a:r>
            <a:r>
              <a:rPr lang="it-IT" dirty="0">
                <a:latin typeface="Calibri"/>
                <a:ea typeface="Calibri"/>
                <a:cs typeface="Calibri"/>
                <a:sym typeface="Calibri"/>
              </a:rPr>
              <a:t> </a:t>
            </a:r>
            <a:r>
              <a:rPr lang="it-IT" dirty="0" err="1">
                <a:latin typeface="Calibri"/>
                <a:ea typeface="Calibri"/>
                <a:cs typeface="Calibri"/>
                <a:sym typeface="Calibri"/>
              </a:rPr>
              <a:t>when</a:t>
            </a:r>
            <a:r>
              <a:rPr lang="it-IT" dirty="0">
                <a:latin typeface="Calibri"/>
                <a:ea typeface="Calibri"/>
                <a:cs typeface="Calibri"/>
                <a:sym typeface="Calibri"/>
              </a:rPr>
              <a:t> </a:t>
            </a:r>
            <a:r>
              <a:rPr lang="it-IT" dirty="0" err="1">
                <a:latin typeface="Calibri"/>
                <a:ea typeface="Calibri"/>
                <a:cs typeface="Calibri"/>
                <a:sym typeface="Calibri"/>
              </a:rPr>
              <a:t>organisations</a:t>
            </a:r>
            <a:r>
              <a:rPr lang="it-IT" dirty="0">
                <a:latin typeface="Calibri"/>
                <a:ea typeface="Calibri"/>
                <a:cs typeface="Calibri"/>
                <a:sym typeface="Calibri"/>
              </a:rPr>
              <a:t> </a:t>
            </a:r>
            <a:r>
              <a:rPr lang="it-IT" dirty="0" err="1">
                <a:latin typeface="Calibri"/>
                <a:ea typeface="Calibri"/>
                <a:cs typeface="Calibri"/>
                <a:sym typeface="Calibri"/>
              </a:rPr>
              <a:t>exchange</a:t>
            </a:r>
            <a:r>
              <a:rPr lang="it-IT" dirty="0">
                <a:latin typeface="Calibri"/>
                <a:ea typeface="Calibri"/>
                <a:cs typeface="Calibri"/>
                <a:sym typeface="Calibri"/>
              </a:rPr>
              <a:t> </a:t>
            </a:r>
            <a:r>
              <a:rPr lang="it-IT" dirty="0" err="1">
                <a:latin typeface="Calibri"/>
                <a:ea typeface="Calibri"/>
                <a:cs typeface="Calibri"/>
                <a:sym typeface="Calibri"/>
              </a:rPr>
              <a:t>transport</a:t>
            </a:r>
            <a:r>
              <a:rPr lang="it-IT" dirty="0">
                <a:latin typeface="Calibri"/>
                <a:ea typeface="Calibri"/>
                <a:cs typeface="Calibri"/>
                <a:sym typeface="Calibri"/>
              </a:rPr>
              <a:t> </a:t>
            </a:r>
            <a:r>
              <a:rPr lang="it-IT" dirty="0" err="1">
                <a:latin typeface="Calibri"/>
                <a:ea typeface="Calibri"/>
                <a:cs typeface="Calibri"/>
                <a:sym typeface="Calibri"/>
              </a:rPr>
              <a:t>orders</a:t>
            </a:r>
            <a:r>
              <a:rPr lang="it-IT" dirty="0">
                <a:latin typeface="Calibri"/>
                <a:ea typeface="Calibri"/>
                <a:cs typeface="Calibri"/>
                <a:sym typeface="Calibri"/>
              </a:rPr>
              <a:t> to </a:t>
            </a:r>
            <a:r>
              <a:rPr lang="it-IT" dirty="0" err="1">
                <a:latin typeface="Calibri"/>
                <a:ea typeface="Calibri"/>
                <a:cs typeface="Calibri"/>
                <a:sym typeface="Calibri"/>
              </a:rPr>
              <a:t>better</a:t>
            </a:r>
            <a:r>
              <a:rPr lang="it-IT" dirty="0">
                <a:latin typeface="Calibri"/>
                <a:ea typeface="Calibri"/>
                <a:cs typeface="Calibri"/>
                <a:sym typeface="Calibri"/>
              </a:rPr>
              <a:t> </a:t>
            </a:r>
            <a:r>
              <a:rPr lang="it-IT" dirty="0" err="1">
                <a:latin typeface="Calibri"/>
                <a:ea typeface="Calibri"/>
                <a:cs typeface="Calibri"/>
                <a:sym typeface="Calibri"/>
              </a:rPr>
              <a:t>utilize</a:t>
            </a:r>
            <a:r>
              <a:rPr lang="it-IT" dirty="0">
                <a:latin typeface="Calibri"/>
                <a:ea typeface="Calibri"/>
                <a:cs typeface="Calibri"/>
                <a:sym typeface="Calibri"/>
              </a:rPr>
              <a:t> truck </a:t>
            </a:r>
            <a:r>
              <a:rPr lang="it-IT" dirty="0" err="1">
                <a:latin typeface="Calibri"/>
                <a:ea typeface="Calibri"/>
                <a:cs typeface="Calibri"/>
                <a:sym typeface="Calibri"/>
              </a:rPr>
              <a:t>capacities</a:t>
            </a:r>
            <a:r>
              <a:rPr lang="it-IT" dirty="0">
                <a:latin typeface="Calibri"/>
                <a:ea typeface="Calibri"/>
                <a:cs typeface="Calibri"/>
                <a:sym typeface="Calibri"/>
              </a:rPr>
              <a:t> or to benefit from a </a:t>
            </a:r>
            <a:r>
              <a:rPr lang="it-IT" dirty="0" err="1">
                <a:latin typeface="Calibri"/>
                <a:ea typeface="Calibri"/>
                <a:cs typeface="Calibri"/>
                <a:sym typeface="Calibri"/>
              </a:rPr>
              <a:t>partner’s</a:t>
            </a:r>
            <a:r>
              <a:rPr lang="it-IT" dirty="0">
                <a:latin typeface="Calibri"/>
                <a:ea typeface="Calibri"/>
                <a:cs typeface="Calibri"/>
                <a:sym typeface="Calibri"/>
              </a:rPr>
              <a:t> </a:t>
            </a:r>
            <a:r>
              <a:rPr lang="it-IT" dirty="0" err="1">
                <a:latin typeface="Calibri"/>
                <a:ea typeface="Calibri"/>
                <a:cs typeface="Calibri"/>
                <a:sym typeface="Calibri"/>
              </a:rPr>
              <a:t>logistics</a:t>
            </a:r>
            <a:r>
              <a:rPr lang="it-IT" dirty="0">
                <a:latin typeface="Calibri"/>
                <a:ea typeface="Calibri"/>
                <a:cs typeface="Calibri"/>
                <a:sym typeface="Calibri"/>
              </a:rPr>
              <a:t> network </a:t>
            </a:r>
            <a:r>
              <a:rPr lang="it-IT" dirty="0" err="1">
                <a:latin typeface="Calibri"/>
                <a:ea typeface="Calibri"/>
                <a:cs typeface="Calibri"/>
                <a:sym typeface="Calibri"/>
              </a:rPr>
              <a:t>which</a:t>
            </a:r>
            <a:r>
              <a:rPr lang="it-IT" dirty="0">
                <a:latin typeface="Calibri"/>
                <a:ea typeface="Calibri"/>
                <a:cs typeface="Calibri"/>
                <a:sym typeface="Calibri"/>
              </a:rPr>
              <a:t> </a:t>
            </a:r>
            <a:r>
              <a:rPr lang="it-IT" dirty="0" err="1">
                <a:latin typeface="Calibri"/>
                <a:ea typeface="Calibri"/>
                <a:cs typeface="Calibri"/>
                <a:sym typeface="Calibri"/>
              </a:rPr>
              <a:t>might</a:t>
            </a:r>
            <a:r>
              <a:rPr lang="it-IT" dirty="0">
                <a:latin typeface="Calibri"/>
                <a:ea typeface="Calibri"/>
                <a:cs typeface="Calibri"/>
                <a:sym typeface="Calibri"/>
              </a:rPr>
              <a:t> be </a:t>
            </a:r>
            <a:r>
              <a:rPr lang="it-IT" dirty="0" err="1">
                <a:latin typeface="Calibri"/>
                <a:ea typeface="Calibri"/>
                <a:cs typeface="Calibri"/>
                <a:sym typeface="Calibri"/>
              </a:rPr>
              <a:t>better</a:t>
            </a:r>
            <a:r>
              <a:rPr lang="it-IT" dirty="0">
                <a:latin typeface="Calibri"/>
                <a:ea typeface="Calibri"/>
                <a:cs typeface="Calibri"/>
                <a:sym typeface="Calibri"/>
              </a:rPr>
              <a:t> </a:t>
            </a:r>
            <a:r>
              <a:rPr lang="it-IT" dirty="0" err="1">
                <a:latin typeface="Calibri"/>
                <a:ea typeface="Calibri"/>
                <a:cs typeface="Calibri"/>
                <a:sym typeface="Calibri"/>
              </a:rPr>
              <a:t>developed</a:t>
            </a:r>
            <a:r>
              <a:rPr lang="it-IT" dirty="0">
                <a:latin typeface="Calibri"/>
                <a:ea typeface="Calibri"/>
                <a:cs typeface="Calibri"/>
                <a:sym typeface="Calibri"/>
              </a:rPr>
              <a:t> in a </a:t>
            </a:r>
            <a:r>
              <a:rPr lang="it-IT" dirty="0" err="1">
                <a:latin typeface="Calibri"/>
                <a:ea typeface="Calibri"/>
                <a:cs typeface="Calibri"/>
                <a:sym typeface="Calibri"/>
              </a:rPr>
              <a:t>certain</a:t>
            </a:r>
            <a:r>
              <a:rPr lang="it-IT" dirty="0">
                <a:latin typeface="Calibri"/>
                <a:ea typeface="Calibri"/>
                <a:cs typeface="Calibri"/>
                <a:sym typeface="Calibri"/>
              </a:rPr>
              <a:t> </a:t>
            </a:r>
            <a:r>
              <a:rPr lang="it-IT" dirty="0" err="1">
                <a:latin typeface="Calibri"/>
                <a:ea typeface="Calibri"/>
                <a:cs typeface="Calibri"/>
                <a:sym typeface="Calibri"/>
              </a:rPr>
              <a:t>geographic</a:t>
            </a:r>
            <a:r>
              <a:rPr lang="it-IT" dirty="0">
                <a:latin typeface="Calibri"/>
                <a:ea typeface="Calibri"/>
                <a:cs typeface="Calibri"/>
                <a:sym typeface="Calibri"/>
              </a:rPr>
              <a:t> area (</a:t>
            </a:r>
            <a:r>
              <a:rPr lang="it-IT" dirty="0" err="1">
                <a:latin typeface="Calibri"/>
                <a:ea typeface="Calibri"/>
                <a:cs typeface="Calibri"/>
                <a:sym typeface="Calibri"/>
              </a:rPr>
              <a:t>Cruijssen</a:t>
            </a:r>
            <a:r>
              <a:rPr lang="it-IT" dirty="0">
                <a:latin typeface="Calibri"/>
                <a:ea typeface="Calibri"/>
                <a:cs typeface="Calibri"/>
                <a:sym typeface="Calibri"/>
              </a:rPr>
              <a:t> et al. 2007). With online </a:t>
            </a:r>
            <a:r>
              <a:rPr lang="it-IT" dirty="0" err="1">
                <a:latin typeface="Calibri"/>
                <a:ea typeface="Calibri"/>
                <a:cs typeface="Calibri"/>
                <a:sym typeface="Calibri"/>
              </a:rPr>
              <a:t>freight</a:t>
            </a:r>
            <a:r>
              <a:rPr lang="it-IT" dirty="0">
                <a:latin typeface="Calibri"/>
                <a:ea typeface="Calibri"/>
                <a:cs typeface="Calibri"/>
                <a:sym typeface="Calibri"/>
              </a:rPr>
              <a:t> </a:t>
            </a:r>
            <a:r>
              <a:rPr lang="it-IT" dirty="0" err="1">
                <a:latin typeface="Calibri"/>
                <a:ea typeface="Calibri"/>
                <a:cs typeface="Calibri"/>
                <a:sym typeface="Calibri"/>
              </a:rPr>
              <a:t>sharing</a:t>
            </a:r>
            <a:r>
              <a:rPr lang="it-IT" dirty="0">
                <a:latin typeface="Calibri"/>
                <a:ea typeface="Calibri"/>
                <a:cs typeface="Calibri"/>
                <a:sym typeface="Calibri"/>
              </a:rPr>
              <a:t> 3PLs can </a:t>
            </a:r>
            <a:r>
              <a:rPr lang="it-IT" dirty="0" err="1">
                <a:latin typeface="Calibri"/>
                <a:ea typeface="Calibri"/>
                <a:cs typeface="Calibri"/>
                <a:sym typeface="Calibri"/>
              </a:rPr>
              <a:t>browse</a:t>
            </a:r>
            <a:r>
              <a:rPr lang="it-IT" dirty="0">
                <a:latin typeface="Calibri"/>
                <a:ea typeface="Calibri"/>
                <a:cs typeface="Calibri"/>
                <a:sym typeface="Calibri"/>
              </a:rPr>
              <a:t> </a:t>
            </a:r>
            <a:r>
              <a:rPr lang="it-IT" dirty="0" err="1">
                <a:latin typeface="Calibri"/>
                <a:ea typeface="Calibri"/>
                <a:cs typeface="Calibri"/>
                <a:sym typeface="Calibri"/>
              </a:rPr>
              <a:t>logistical</a:t>
            </a:r>
            <a:r>
              <a:rPr lang="it-IT" dirty="0">
                <a:latin typeface="Calibri"/>
                <a:ea typeface="Calibri"/>
                <a:cs typeface="Calibri"/>
                <a:sym typeface="Calibri"/>
              </a:rPr>
              <a:t> </a:t>
            </a:r>
            <a:r>
              <a:rPr lang="it-IT" dirty="0" err="1">
                <a:latin typeface="Calibri"/>
                <a:ea typeface="Calibri"/>
                <a:cs typeface="Calibri"/>
                <a:sym typeface="Calibri"/>
              </a:rPr>
              <a:t>needs</a:t>
            </a:r>
            <a:r>
              <a:rPr lang="it-IT" dirty="0">
                <a:latin typeface="Calibri"/>
                <a:ea typeface="Calibri"/>
                <a:cs typeface="Calibri"/>
                <a:sym typeface="Calibri"/>
              </a:rPr>
              <a:t> of </a:t>
            </a:r>
            <a:r>
              <a:rPr lang="it-IT" dirty="0" err="1">
                <a:latin typeface="Calibri"/>
                <a:ea typeface="Calibri"/>
                <a:cs typeface="Calibri"/>
                <a:sym typeface="Calibri"/>
              </a:rPr>
              <a:t>shippers</a:t>
            </a:r>
            <a:r>
              <a:rPr lang="it-IT" dirty="0">
                <a:latin typeface="Calibri"/>
                <a:ea typeface="Calibri"/>
                <a:cs typeface="Calibri"/>
                <a:sym typeface="Calibri"/>
              </a:rPr>
              <a:t> and </a:t>
            </a:r>
            <a:r>
              <a:rPr lang="it-IT" dirty="0" err="1">
                <a:latin typeface="Calibri"/>
                <a:ea typeface="Calibri"/>
                <a:cs typeface="Calibri"/>
                <a:sym typeface="Calibri"/>
              </a:rPr>
              <a:t>bid</a:t>
            </a:r>
            <a:r>
              <a:rPr lang="it-IT" dirty="0">
                <a:latin typeface="Calibri"/>
                <a:ea typeface="Calibri"/>
                <a:cs typeface="Calibri"/>
                <a:sym typeface="Calibri"/>
              </a:rPr>
              <a:t> on </a:t>
            </a:r>
            <a:r>
              <a:rPr lang="it-IT" dirty="0" err="1">
                <a:latin typeface="Calibri"/>
                <a:ea typeface="Calibri"/>
                <a:cs typeface="Calibri"/>
                <a:sym typeface="Calibri"/>
              </a:rPr>
              <a:t>individual</a:t>
            </a:r>
            <a:r>
              <a:rPr lang="it-IT" dirty="0">
                <a:latin typeface="Calibri"/>
                <a:ea typeface="Calibri"/>
                <a:cs typeface="Calibri"/>
                <a:sym typeface="Calibri"/>
              </a:rPr>
              <a:t> </a:t>
            </a:r>
            <a:r>
              <a:rPr lang="it-IT" dirty="0" err="1">
                <a:latin typeface="Calibri"/>
                <a:ea typeface="Calibri"/>
                <a:cs typeface="Calibri"/>
                <a:sym typeface="Calibri"/>
              </a:rPr>
              <a:t>lanes</a:t>
            </a:r>
            <a:r>
              <a:rPr lang="it-IT" dirty="0">
                <a:latin typeface="Calibri"/>
                <a:ea typeface="Calibri"/>
                <a:cs typeface="Calibri"/>
                <a:sym typeface="Calibri"/>
              </a:rPr>
              <a:t> </a:t>
            </a:r>
            <a:r>
              <a:rPr lang="it-IT" dirty="0" err="1">
                <a:latin typeface="Calibri"/>
                <a:ea typeface="Calibri"/>
                <a:cs typeface="Calibri"/>
                <a:sym typeface="Calibri"/>
              </a:rPr>
              <a:t>that</a:t>
            </a:r>
            <a:r>
              <a:rPr lang="it-IT" dirty="0">
                <a:latin typeface="Calibri"/>
                <a:ea typeface="Calibri"/>
                <a:cs typeface="Calibri"/>
                <a:sym typeface="Calibri"/>
              </a:rPr>
              <a:t> </a:t>
            </a:r>
            <a:r>
              <a:rPr lang="it-IT" dirty="0" err="1">
                <a:latin typeface="Calibri"/>
                <a:ea typeface="Calibri"/>
                <a:cs typeface="Calibri"/>
                <a:sym typeface="Calibri"/>
              </a:rPr>
              <a:t>suit</a:t>
            </a:r>
            <a:r>
              <a:rPr lang="it-IT" dirty="0">
                <a:latin typeface="Calibri"/>
                <a:ea typeface="Calibri"/>
                <a:cs typeface="Calibri"/>
                <a:sym typeface="Calibri"/>
              </a:rPr>
              <a:t> </a:t>
            </a:r>
            <a:r>
              <a:rPr lang="it-IT" dirty="0" err="1">
                <a:latin typeface="Calibri"/>
                <a:ea typeface="Calibri"/>
                <a:cs typeface="Calibri"/>
                <a:sym typeface="Calibri"/>
              </a:rPr>
              <a:t>their</a:t>
            </a:r>
            <a:r>
              <a:rPr lang="it-IT" dirty="0">
                <a:latin typeface="Calibri"/>
                <a:ea typeface="Calibri"/>
                <a:cs typeface="Calibri"/>
                <a:sym typeface="Calibri"/>
              </a:rPr>
              <a:t> clients (</a:t>
            </a:r>
            <a:r>
              <a:rPr lang="it-IT" dirty="0" err="1">
                <a:latin typeface="Calibri"/>
                <a:ea typeface="Calibri"/>
                <a:cs typeface="Calibri"/>
                <a:sym typeface="Calibri"/>
              </a:rPr>
              <a:t>Tyran</a:t>
            </a:r>
            <a:r>
              <a:rPr lang="it-IT" dirty="0">
                <a:latin typeface="Calibri"/>
                <a:ea typeface="Calibri"/>
                <a:cs typeface="Calibri"/>
                <a:sym typeface="Calibri"/>
              </a:rPr>
              <a:t> et al., 2003). </a:t>
            </a:r>
            <a:br>
              <a:rPr lang="it-IT" sz="1050" dirty="0">
                <a:latin typeface="Calibri"/>
                <a:ea typeface="Calibri"/>
                <a:cs typeface="Calibri"/>
                <a:sym typeface="Calibri"/>
              </a:rPr>
            </a:br>
            <a:endParaRPr sz="1050" dirty="0">
              <a:latin typeface="Calibri"/>
              <a:ea typeface="Calibri"/>
              <a:cs typeface="Calibri"/>
              <a:sym typeface="Calibri"/>
            </a:endParaRPr>
          </a:p>
        </p:txBody>
      </p:sp>
      <p:sp>
        <p:nvSpPr>
          <p:cNvPr id="311" name="Google Shape;3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59</a:t>
            </a:fld>
            <a:endParaRPr/>
          </a:p>
        </p:txBody>
      </p:sp>
    </p:spTree>
    <p:extLst>
      <p:ext uri="{BB962C8B-B14F-4D97-AF65-F5344CB8AC3E}">
        <p14:creationId xmlns:p14="http://schemas.microsoft.com/office/powerpoint/2010/main" val="3152812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 </a:t>
            </a:r>
            <a:r>
              <a:rPr lang="it-IT" dirty="0" err="1"/>
              <a:t>Alcenero</a:t>
            </a:r>
            <a:r>
              <a:rPr lang="it-IT" dirty="0"/>
              <a:t> «leader del biologico»</a:t>
            </a:r>
            <a:br>
              <a:rPr lang="it-IT" dirty="0"/>
            </a:br>
            <a:r>
              <a:rPr lang="it-IT" dirty="0"/>
              <a:t>Es. Lo zafferano di Lorenzo Costa «nicchia chef di lusso» del Chianti</a:t>
            </a:r>
          </a:p>
        </p:txBody>
      </p:sp>
      <p:sp>
        <p:nvSpPr>
          <p:cNvPr id="4" name="Segnaposto numero diapositiva 3"/>
          <p:cNvSpPr>
            <a:spLocks noGrp="1"/>
          </p:cNvSpPr>
          <p:nvPr>
            <p:ph type="sldNum" sz="quarter" idx="5"/>
          </p:nvPr>
        </p:nvSpPr>
        <p:spPr/>
        <p:txBody>
          <a:bodyPr/>
          <a:lstStyle/>
          <a:p>
            <a:fld id="{2EC97D0A-B297-483D-91A2-3EAB3217109F}" type="slidenum">
              <a:rPr lang="en-US" smtClean="0"/>
              <a:t>61</a:t>
            </a:fld>
            <a:endParaRPr lang="en-US"/>
          </a:p>
        </p:txBody>
      </p:sp>
    </p:spTree>
    <p:extLst>
      <p:ext uri="{BB962C8B-B14F-4D97-AF65-F5344CB8AC3E}">
        <p14:creationId xmlns:p14="http://schemas.microsoft.com/office/powerpoint/2010/main" val="2946382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 </a:t>
            </a:r>
            <a:r>
              <a:rPr lang="it-IT" dirty="0" err="1"/>
              <a:t>Alcenero</a:t>
            </a:r>
            <a:r>
              <a:rPr lang="it-IT" dirty="0"/>
              <a:t> «leader del biologico»</a:t>
            </a:r>
            <a:br>
              <a:rPr lang="it-IT" dirty="0"/>
            </a:br>
            <a:r>
              <a:rPr lang="it-IT" dirty="0"/>
              <a:t>Es. Lo zafferano di Lorenzo Costa «nicchia chef di lusso» del Chianti</a:t>
            </a:r>
          </a:p>
        </p:txBody>
      </p:sp>
      <p:sp>
        <p:nvSpPr>
          <p:cNvPr id="4" name="Segnaposto numero diapositiva 3"/>
          <p:cNvSpPr>
            <a:spLocks noGrp="1"/>
          </p:cNvSpPr>
          <p:nvPr>
            <p:ph type="sldNum" sz="quarter" idx="5"/>
          </p:nvPr>
        </p:nvSpPr>
        <p:spPr/>
        <p:txBody>
          <a:bodyPr/>
          <a:lstStyle/>
          <a:p>
            <a:fld id="{2EC97D0A-B297-483D-91A2-3EAB3217109F}" type="slidenum">
              <a:rPr lang="en-US" smtClean="0"/>
              <a:t>62</a:t>
            </a:fld>
            <a:endParaRPr lang="en-US"/>
          </a:p>
        </p:txBody>
      </p:sp>
    </p:spTree>
    <p:extLst>
      <p:ext uri="{BB962C8B-B14F-4D97-AF65-F5344CB8AC3E}">
        <p14:creationId xmlns:p14="http://schemas.microsoft.com/office/powerpoint/2010/main" val="2927368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 </a:t>
            </a:r>
            <a:r>
              <a:rPr lang="it-IT" dirty="0" err="1"/>
              <a:t>Alcenero</a:t>
            </a:r>
            <a:r>
              <a:rPr lang="it-IT" dirty="0"/>
              <a:t> «leader del biologico»</a:t>
            </a:r>
            <a:br>
              <a:rPr lang="it-IT" dirty="0"/>
            </a:br>
            <a:r>
              <a:rPr lang="it-IT" dirty="0"/>
              <a:t>Es. Lo zafferano di Lorenzo Costa «nicchia chef di lusso» del Chianti</a:t>
            </a:r>
          </a:p>
        </p:txBody>
      </p:sp>
      <p:sp>
        <p:nvSpPr>
          <p:cNvPr id="4" name="Segnaposto numero diapositiva 3"/>
          <p:cNvSpPr>
            <a:spLocks noGrp="1"/>
          </p:cNvSpPr>
          <p:nvPr>
            <p:ph type="sldNum" sz="quarter" idx="5"/>
          </p:nvPr>
        </p:nvSpPr>
        <p:spPr/>
        <p:txBody>
          <a:bodyPr/>
          <a:lstStyle/>
          <a:p>
            <a:fld id="{2EC97D0A-B297-483D-91A2-3EAB3217109F}" type="slidenum">
              <a:rPr lang="en-US" smtClean="0"/>
              <a:t>63</a:t>
            </a:fld>
            <a:endParaRPr lang="en-US"/>
          </a:p>
        </p:txBody>
      </p:sp>
    </p:spTree>
    <p:extLst>
      <p:ext uri="{BB962C8B-B14F-4D97-AF65-F5344CB8AC3E}">
        <p14:creationId xmlns:p14="http://schemas.microsoft.com/office/powerpoint/2010/main" val="3521379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75</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682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egnaposto immagine diapositiva 1">
            <a:extLst>
              <a:ext uri="{FF2B5EF4-FFF2-40B4-BE49-F238E27FC236}">
                <a16:creationId xmlns:a16="http://schemas.microsoft.com/office/drawing/2014/main" id="{6C914ECE-CF81-BE49-BF96-9F71A54115FE}"/>
              </a:ext>
            </a:extLst>
          </p:cNvPr>
          <p:cNvSpPr>
            <a:spLocks noGrp="1" noRot="1" noChangeAspect="1" noChangeArrowheads="1" noTextEdit="1"/>
          </p:cNvSpPr>
          <p:nvPr>
            <p:ph type="sldImg"/>
          </p:nvPr>
        </p:nvSpPr>
        <p:spPr>
          <a:ln/>
        </p:spPr>
      </p:sp>
      <p:sp>
        <p:nvSpPr>
          <p:cNvPr id="68610" name="Segnaposto note 2">
            <a:extLst>
              <a:ext uri="{FF2B5EF4-FFF2-40B4-BE49-F238E27FC236}">
                <a16:creationId xmlns:a16="http://schemas.microsoft.com/office/drawing/2014/main" id="{245D49B4-A689-8945-9AEA-45394CF950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cs typeface="Arial" panose="020B0604020202020204" pitchFamily="34" charset="0"/>
            </a:endParaRPr>
          </a:p>
        </p:txBody>
      </p:sp>
      <p:sp>
        <p:nvSpPr>
          <p:cNvPr id="68611" name="Segnaposto numero diapositiva 3">
            <a:extLst>
              <a:ext uri="{FF2B5EF4-FFF2-40B4-BE49-F238E27FC236}">
                <a16:creationId xmlns:a16="http://schemas.microsoft.com/office/drawing/2014/main" id="{9F2D4B96-148A-1B48-ADE3-ABAB4D623F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Verdana" panose="020B0604030504040204" pitchFamily="34" charset="0"/>
                <a:ea typeface="ＭＳ Ｐゴシック" panose="020B0600070205080204" pitchFamily="34" charset="-128"/>
              </a:defRPr>
            </a:lvl1pPr>
            <a:lvl2pPr marL="742950" indent="-285750" defTabSz="922338">
              <a:defRPr>
                <a:solidFill>
                  <a:schemeClr val="tx1"/>
                </a:solidFill>
                <a:latin typeface="Verdana" panose="020B0604030504040204" pitchFamily="34" charset="0"/>
                <a:ea typeface="ＭＳ Ｐゴシック" panose="020B0600070205080204" pitchFamily="34" charset="-128"/>
              </a:defRPr>
            </a:lvl2pPr>
            <a:lvl3pPr marL="1143000" indent="-228600" defTabSz="922338">
              <a:defRPr>
                <a:solidFill>
                  <a:schemeClr val="tx1"/>
                </a:solidFill>
                <a:latin typeface="Verdana" panose="020B0604030504040204" pitchFamily="34" charset="0"/>
                <a:ea typeface="ＭＳ Ｐゴシック" panose="020B0600070205080204" pitchFamily="34" charset="-128"/>
              </a:defRPr>
            </a:lvl3pPr>
            <a:lvl4pPr marL="1600200" indent="-228600" defTabSz="922338">
              <a:defRPr>
                <a:solidFill>
                  <a:schemeClr val="tx1"/>
                </a:solidFill>
                <a:latin typeface="Verdana" panose="020B0604030504040204" pitchFamily="34" charset="0"/>
                <a:ea typeface="ＭＳ Ｐゴシック" panose="020B0600070205080204" pitchFamily="34" charset="-128"/>
              </a:defRPr>
            </a:lvl4pPr>
            <a:lvl5pPr marL="2057400" indent="-228600" defTabSz="922338">
              <a:defRPr>
                <a:solidFill>
                  <a:schemeClr val="tx1"/>
                </a:solidFill>
                <a:latin typeface="Verdana" panose="020B060403050404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E186BE1F-EEA7-084B-BBCB-8C54C1C52410}" type="slidenum">
              <a:rPr lang="en-GB" altLang="it-IT">
                <a:latin typeface="Tahoma" panose="020B0604030504040204" pitchFamily="34" charset="0"/>
              </a:rPr>
              <a:pPr/>
              <a:t>6</a:t>
            </a:fld>
            <a:endParaRPr lang="en-GB" altLang="it-IT">
              <a:latin typeface="Tahoma" panose="020B0604030504040204" pitchFamily="34" charset="0"/>
            </a:endParaRPr>
          </a:p>
        </p:txBody>
      </p:sp>
    </p:spTree>
    <p:extLst>
      <p:ext uri="{BB962C8B-B14F-4D97-AF65-F5344CB8AC3E}">
        <p14:creationId xmlns:p14="http://schemas.microsoft.com/office/powerpoint/2010/main" val="11228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8</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311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TITLE">
    <p:spTree>
      <p:nvGrpSpPr>
        <p:cNvPr id="1" name="Shape 26"/>
        <p:cNvGrpSpPr/>
        <p:nvPr/>
      </p:nvGrpSpPr>
      <p:grpSpPr>
        <a:xfrm>
          <a:off x="0" y="0"/>
          <a:ext cx="0" cy="0"/>
          <a:chOff x="0" y="0"/>
          <a:chExt cx="0" cy="0"/>
        </a:xfrm>
      </p:grpSpPr>
      <p:grpSp>
        <p:nvGrpSpPr>
          <p:cNvPr id="27" name="Google Shape;27;p22"/>
          <p:cNvGrpSpPr/>
          <p:nvPr/>
        </p:nvGrpSpPr>
        <p:grpSpPr>
          <a:xfrm>
            <a:off x="0" y="-8467"/>
            <a:ext cx="12192000" cy="6866467"/>
            <a:chOff x="0" y="-8467"/>
            <a:chExt cx="12192000" cy="6866467"/>
          </a:xfrm>
        </p:grpSpPr>
        <p:cxnSp>
          <p:nvCxnSpPr>
            <p:cNvPr id="28" name="Google Shape;28;p2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9" name="Google Shape;29;p2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0" name="Google Shape;30;p2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2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2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2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2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2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94"/>
        <p:cNvGrpSpPr/>
        <p:nvPr/>
      </p:nvGrpSpPr>
      <p:grpSpPr>
        <a:xfrm>
          <a:off x="0" y="0"/>
          <a:ext cx="0" cy="0"/>
          <a:chOff x="0" y="0"/>
          <a:chExt cx="0" cy="0"/>
        </a:xfrm>
      </p:grpSpPr>
      <p:sp>
        <p:nvSpPr>
          <p:cNvPr id="95" name="Google Shape;95;p3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3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100"/>
        <p:cNvGrpSpPr/>
        <p:nvPr/>
      </p:nvGrpSpPr>
      <p:grpSpPr>
        <a:xfrm>
          <a:off x="0" y="0"/>
          <a:ext cx="0" cy="0"/>
          <a:chOff x="0" y="0"/>
          <a:chExt cx="0" cy="0"/>
        </a:xfrm>
      </p:grpSpPr>
      <p:sp>
        <p:nvSpPr>
          <p:cNvPr id="101" name="Google Shape;101;p3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3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3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107" name="Google Shape;107;p3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rgbClr val="BFE471"/>
                </a:solidFill>
                <a:latin typeface="Arial"/>
                <a:ea typeface="Arial"/>
                <a:cs typeface="Arial"/>
                <a:sym typeface="Arial"/>
              </a:rPr>
              <a:t>“</a:t>
            </a:r>
            <a:endParaRPr/>
          </a:p>
        </p:txBody>
      </p:sp>
      <p:sp>
        <p:nvSpPr>
          <p:cNvPr id="108" name="Google Shape;108;p3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109"/>
        <p:cNvGrpSpPr/>
        <p:nvPr/>
      </p:nvGrpSpPr>
      <p:grpSpPr>
        <a:xfrm>
          <a:off x="0" y="0"/>
          <a:ext cx="0" cy="0"/>
          <a:chOff x="0" y="0"/>
          <a:chExt cx="0" cy="0"/>
        </a:xfrm>
      </p:grpSpPr>
      <p:sp>
        <p:nvSpPr>
          <p:cNvPr id="110" name="Google Shape;110;p3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eda nome citazione">
  <p:cSld name="Scheda nome citazione">
    <p:spTree>
      <p:nvGrpSpPr>
        <p:cNvPr id="1" name="Shape 115"/>
        <p:cNvGrpSpPr/>
        <p:nvPr/>
      </p:nvGrpSpPr>
      <p:grpSpPr>
        <a:xfrm>
          <a:off x="0" y="0"/>
          <a:ext cx="0" cy="0"/>
          <a:chOff x="0" y="0"/>
          <a:chExt cx="0" cy="0"/>
        </a:xfrm>
      </p:grpSpPr>
      <p:sp>
        <p:nvSpPr>
          <p:cNvPr id="116" name="Google Shape;116;p3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3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122" name="Google Shape;122;p3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rgbClr val="BFE471"/>
                </a:solidFill>
                <a:latin typeface="Arial"/>
                <a:ea typeface="Arial"/>
                <a:cs typeface="Arial"/>
                <a:sym typeface="Arial"/>
              </a:rPr>
              <a:t>“</a:t>
            </a:r>
            <a:endParaRPr/>
          </a:p>
        </p:txBody>
      </p:sp>
      <p:sp>
        <p:nvSpPr>
          <p:cNvPr id="123" name="Google Shape;123;p3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o o falso">
  <p:cSld name="Vero o falso">
    <p:spTree>
      <p:nvGrpSpPr>
        <p:cNvPr id="1" name="Shape 124"/>
        <p:cNvGrpSpPr/>
        <p:nvPr/>
      </p:nvGrpSpPr>
      <p:grpSpPr>
        <a:xfrm>
          <a:off x="0" y="0"/>
          <a:ext cx="0" cy="0"/>
          <a:chOff x="0" y="0"/>
          <a:chExt cx="0" cy="0"/>
        </a:xfrm>
      </p:grpSpPr>
      <p:sp>
        <p:nvSpPr>
          <p:cNvPr id="125" name="Google Shape;125;p3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3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3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31"/>
        <p:cNvGrpSpPr/>
        <p:nvPr/>
      </p:nvGrpSpPr>
      <p:grpSpPr>
        <a:xfrm>
          <a:off x="0" y="0"/>
          <a:ext cx="0" cy="0"/>
          <a:chOff x="0" y="0"/>
          <a:chExt cx="0" cy="0"/>
        </a:xfrm>
      </p:grpSpPr>
      <p:sp>
        <p:nvSpPr>
          <p:cNvPr id="132" name="Google Shape;132;p3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6"/>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3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37"/>
        <p:cNvGrpSpPr/>
        <p:nvPr/>
      </p:nvGrpSpPr>
      <p:grpSpPr>
        <a:xfrm>
          <a:off x="0" y="0"/>
          <a:ext cx="0" cy="0"/>
          <a:chOff x="0" y="0"/>
          <a:chExt cx="0" cy="0"/>
        </a:xfrm>
      </p:grpSpPr>
      <p:sp>
        <p:nvSpPr>
          <p:cNvPr id="138" name="Google Shape;138;p3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3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5E6D8-377B-4B00-8667-E8A5802361AC}"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4013709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5E6D8-377B-4B00-8667-E8A5802361AC}"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2948817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5E6D8-377B-4B00-8667-E8A5802361AC}"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25522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5E6D8-377B-4B00-8667-E8A5802361AC}"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466776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5E6D8-377B-4B00-8667-E8A5802361AC}" type="datetimeFigureOut">
              <a:rPr lang="en-US" smtClean="0"/>
              <a:t>9/19/22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2923117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5E6D8-377B-4B00-8667-E8A5802361AC}" type="datetimeFigureOut">
              <a:rPr lang="en-US" smtClean="0"/>
              <a:t>9/19/22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636394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5E6D8-377B-4B00-8667-E8A5802361AC}" type="datetimeFigureOut">
              <a:rPr lang="en-US" smtClean="0"/>
              <a:t>9/19/22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1891326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5E6D8-377B-4B00-8667-E8A5802361AC}"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2129232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5E6D8-377B-4B00-8667-E8A5802361AC}"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1828093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5E6D8-377B-4B00-8667-E8A5802361AC}"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126449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5E6D8-377B-4B00-8667-E8A5802361AC}"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9EC51-F13D-42D8-97A0-20E4B058F801}" type="slidenum">
              <a:rPr lang="en-US" smtClean="0"/>
              <a:t>‹N›</a:t>
            </a:fld>
            <a:endParaRPr lang="en-US"/>
          </a:p>
        </p:txBody>
      </p:sp>
    </p:spTree>
    <p:extLst>
      <p:ext uri="{BB962C8B-B14F-4D97-AF65-F5344CB8AC3E}">
        <p14:creationId xmlns:p14="http://schemas.microsoft.com/office/powerpoint/2010/main" val="786264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55"/>
        <p:cNvGrpSpPr/>
        <p:nvPr/>
      </p:nvGrpSpPr>
      <p:grpSpPr>
        <a:xfrm>
          <a:off x="0" y="0"/>
          <a:ext cx="0" cy="0"/>
          <a:chOff x="0" y="0"/>
          <a:chExt cx="0" cy="0"/>
        </a:xfrm>
      </p:grpSpPr>
      <p:sp>
        <p:nvSpPr>
          <p:cNvPr id="56" name="Google Shape;56;p2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25"/>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26"/>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26"/>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26"/>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71"/>
        <p:cNvGrpSpPr/>
        <p:nvPr/>
      </p:nvGrpSpPr>
      <p:grpSpPr>
        <a:xfrm>
          <a:off x="0" y="0"/>
          <a:ext cx="0" cy="0"/>
          <a:chOff x="0" y="0"/>
          <a:chExt cx="0" cy="0"/>
        </a:xfrm>
      </p:grpSpPr>
      <p:sp>
        <p:nvSpPr>
          <p:cNvPr id="72" name="Google Shape;72;p2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76"/>
        <p:cNvGrpSpPr/>
        <p:nvPr/>
      </p:nvGrpSpPr>
      <p:grpSpPr>
        <a:xfrm>
          <a:off x="0" y="0"/>
          <a:ext cx="0" cy="0"/>
          <a:chOff x="0" y="0"/>
          <a:chExt cx="0" cy="0"/>
        </a:xfrm>
      </p:grpSpPr>
      <p:sp>
        <p:nvSpPr>
          <p:cNvPr id="77" name="Google Shape;77;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0"/>
        <p:cNvGrpSpPr/>
        <p:nvPr/>
      </p:nvGrpSpPr>
      <p:grpSpPr>
        <a:xfrm>
          <a:off x="0" y="0"/>
          <a:ext cx="0" cy="0"/>
          <a:chOff x="0" y="0"/>
          <a:chExt cx="0" cy="0"/>
        </a:xfrm>
      </p:grpSpPr>
      <p:sp>
        <p:nvSpPr>
          <p:cNvPr id="81" name="Google Shape;81;p2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2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87"/>
        <p:cNvGrpSpPr/>
        <p:nvPr/>
      </p:nvGrpSpPr>
      <p:grpSpPr>
        <a:xfrm>
          <a:off x="0" y="0"/>
          <a:ext cx="0" cy="0"/>
          <a:chOff x="0" y="0"/>
          <a:chExt cx="0" cy="0"/>
        </a:xfrm>
      </p:grpSpPr>
      <p:sp>
        <p:nvSpPr>
          <p:cNvPr id="88" name="Google Shape;88;p3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0"/>
          <p:cNvSpPr>
            <a:spLocks noGrp="1"/>
          </p:cNvSpPr>
          <p:nvPr>
            <p:ph type="pic" idx="2"/>
          </p:nvPr>
        </p:nvSpPr>
        <p:spPr>
          <a:xfrm>
            <a:off x="677334" y="609600"/>
            <a:ext cx="8596668" cy="3845718"/>
          </a:xfrm>
          <a:prstGeom prst="rect">
            <a:avLst/>
          </a:prstGeom>
          <a:noFill/>
          <a:ln>
            <a:noFill/>
          </a:ln>
        </p:spPr>
      </p:sp>
      <p:sp>
        <p:nvSpPr>
          <p:cNvPr id="90" name="Google Shape;90;p3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3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1"/>
          <p:cNvGrpSpPr/>
          <p:nvPr/>
        </p:nvGrpSpPr>
        <p:grpSpPr>
          <a:xfrm>
            <a:off x="0" y="-8467"/>
            <a:ext cx="12192000" cy="6866467"/>
            <a:chOff x="0" y="-8467"/>
            <a:chExt cx="12192000" cy="6866467"/>
          </a:xfrm>
        </p:grpSpPr>
        <p:cxnSp>
          <p:nvCxnSpPr>
            <p:cNvPr id="11" name="Google Shape;11;p2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2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2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2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2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2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2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2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2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5E6D8-377B-4B00-8667-E8A5802361AC}" type="datetimeFigureOut">
              <a:rPr lang="en-US" smtClean="0"/>
              <a:t>9/19/22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9EC51-F13D-42D8-97A0-20E4B058F801}" type="slidenum">
              <a:rPr lang="en-US" smtClean="0"/>
              <a:t>‹N›</a:t>
            </a:fld>
            <a:endParaRPr lang="en-US"/>
          </a:p>
        </p:txBody>
      </p:sp>
    </p:spTree>
    <p:extLst>
      <p:ext uri="{BB962C8B-B14F-4D97-AF65-F5344CB8AC3E}">
        <p14:creationId xmlns:p14="http://schemas.microsoft.com/office/powerpoint/2010/main" val="39406201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enato.it/service/PDF/PDFServer/BGT/01176562.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4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hyperlink" Target="https://www.youtube.com/watch?v=Yq3womDa0y4"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hyperlink" Target="https://roma.repubblica.it/cronaca/2020/12/27/news/fassangue_la_bottega_resiliente_di_centocelle_e_il_suo_sushi_di_carne_che_piace_anche_a_maccio_capatonda-279778041/" TargetMode="External"/><Relationship Id="rId9"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hyperlink" Target="https://www.gamberorosso.it/notizie/fustuq-adotta-un-albero-di-pistacchio-in-sicilia-lidea-della-pasticceria-bonfissuto/" TargetMode="Externa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pikniq.com/" TargetMode="External"/><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florityfair.it/"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1"/>
          <p:cNvSpPr txBox="1">
            <a:spLocks noGrp="1"/>
          </p:cNvSpPr>
          <p:nvPr>
            <p:ph type="subTitle" idx="1"/>
          </p:nvPr>
        </p:nvSpPr>
        <p:spPr>
          <a:xfrm>
            <a:off x="111912" y="2098293"/>
            <a:ext cx="10316308" cy="1991885"/>
          </a:xfrm>
          <a:prstGeom prst="rect">
            <a:avLst/>
          </a:prstGeom>
          <a:noFill/>
          <a:ln>
            <a:noFill/>
          </a:ln>
        </p:spPr>
        <p:txBody>
          <a:bodyPr spcFirstLastPara="1" wrap="square" lIns="91425" tIns="45700" rIns="91425" bIns="45700" anchor="t" anchorCtr="0">
            <a:normAutofit/>
          </a:bodyPr>
          <a:lstStyle/>
          <a:p>
            <a:pPr marL="0" lvl="0" indent="0" algn="ctr">
              <a:spcBef>
                <a:spcPts val="0"/>
              </a:spcBef>
              <a:buSzPts val="2560"/>
            </a:pPr>
            <a:r>
              <a:rPr lang="it-IT" sz="2800" b="1" dirty="0">
                <a:solidFill>
                  <a:srgbClr val="C00000"/>
                </a:solidFill>
              </a:rPr>
              <a:t>Valutazione economica dei costi/benefici ed opportunità derivanti dall’adozione delle innovazioni del progetto IN.TRA.VIVA</a:t>
            </a:r>
            <a:endParaRPr sz="2800" b="1" dirty="0">
              <a:solidFill>
                <a:srgbClr val="C00000"/>
              </a:solidFill>
            </a:endParaRPr>
          </a:p>
        </p:txBody>
      </p:sp>
      <p:pic>
        <p:nvPicPr>
          <p:cNvPr id="4" name="Immagine 3">
            <a:extLst>
              <a:ext uri="{FF2B5EF4-FFF2-40B4-BE49-F238E27FC236}">
                <a16:creationId xmlns:a16="http://schemas.microsoft.com/office/drawing/2014/main" id="{ABC42EEF-123E-A74F-B302-F80E6383ABDC}"/>
              </a:ext>
            </a:extLst>
          </p:cNvPr>
          <p:cNvPicPr>
            <a:picLocks noChangeAspect="1"/>
          </p:cNvPicPr>
          <p:nvPr/>
        </p:nvPicPr>
        <p:blipFill rotWithShape="1">
          <a:blip r:embed="rId3"/>
          <a:srcRect b="58556"/>
          <a:stretch/>
        </p:blipFill>
        <p:spPr>
          <a:xfrm>
            <a:off x="1765877" y="0"/>
            <a:ext cx="8216900" cy="1436914"/>
          </a:xfrm>
          <a:prstGeom prst="rect">
            <a:avLst/>
          </a:prstGeom>
        </p:spPr>
      </p:pic>
      <p:sp>
        <p:nvSpPr>
          <p:cNvPr id="5" name="CasellaDiTesto 4">
            <a:extLst>
              <a:ext uri="{FF2B5EF4-FFF2-40B4-BE49-F238E27FC236}">
                <a16:creationId xmlns:a16="http://schemas.microsoft.com/office/drawing/2014/main" id="{D3F0CB3E-789C-A84D-A11F-324848709A84}"/>
              </a:ext>
            </a:extLst>
          </p:cNvPr>
          <p:cNvSpPr txBox="1"/>
          <p:nvPr/>
        </p:nvSpPr>
        <p:spPr>
          <a:xfrm>
            <a:off x="5642329" y="4181833"/>
            <a:ext cx="4156364" cy="707886"/>
          </a:xfrm>
          <a:prstGeom prst="rect">
            <a:avLst/>
          </a:prstGeom>
          <a:noFill/>
        </p:spPr>
        <p:txBody>
          <a:bodyPr wrap="square" rtlCol="0">
            <a:spAutoFit/>
          </a:bodyPr>
          <a:lstStyle/>
          <a:p>
            <a:r>
              <a:rPr lang="it-IT" sz="2000" b="1" dirty="0">
                <a:solidFill>
                  <a:schemeClr val="accent2">
                    <a:lumMod val="50000"/>
                  </a:schemeClr>
                </a:solidFill>
                <a:latin typeface="Trebuchet MS" panose="020B0703020202090204" pitchFamily="34" charset="0"/>
              </a:rPr>
              <a:t>Silvia Scaramuzzi </a:t>
            </a:r>
          </a:p>
          <a:p>
            <a:r>
              <a:rPr lang="it-IT" sz="2000" b="1" dirty="0">
                <a:solidFill>
                  <a:schemeClr val="accent2">
                    <a:lumMod val="50000"/>
                  </a:schemeClr>
                </a:solidFill>
                <a:latin typeface="Trebuchet MS" panose="020B0703020202090204" pitchFamily="34" charset="0"/>
              </a:rPr>
              <a:t>DAGRI-Università di Firenze</a:t>
            </a:r>
          </a:p>
        </p:txBody>
      </p:sp>
      <p:sp>
        <p:nvSpPr>
          <p:cNvPr id="6" name="CasellaDiTesto 5">
            <a:extLst>
              <a:ext uri="{FF2B5EF4-FFF2-40B4-BE49-F238E27FC236}">
                <a16:creationId xmlns:a16="http://schemas.microsoft.com/office/drawing/2014/main" id="{82732B55-2D42-884F-9510-0C83C78ACF63}"/>
              </a:ext>
            </a:extLst>
          </p:cNvPr>
          <p:cNvSpPr txBox="1"/>
          <p:nvPr/>
        </p:nvSpPr>
        <p:spPr>
          <a:xfrm>
            <a:off x="3746066" y="5541412"/>
            <a:ext cx="3048000" cy="369332"/>
          </a:xfrm>
          <a:prstGeom prst="rect">
            <a:avLst/>
          </a:prstGeom>
          <a:noFill/>
        </p:spPr>
        <p:txBody>
          <a:bodyPr wrap="square" rtlCol="0">
            <a:spAutoFit/>
          </a:bodyPr>
          <a:lstStyle/>
          <a:p>
            <a:r>
              <a:rPr lang="it-IT" sz="1800" dirty="0">
                <a:latin typeface="Trebuchet MS" panose="020B0703020202090204" pitchFamily="34" charset="0"/>
              </a:rPr>
              <a:t>Pistoia, 19 settembre 2022</a:t>
            </a:r>
          </a:p>
        </p:txBody>
      </p:sp>
    </p:spTree>
    <p:extLst>
      <p:ext uri="{BB962C8B-B14F-4D97-AF65-F5344CB8AC3E}">
        <p14:creationId xmlns:p14="http://schemas.microsoft.com/office/powerpoint/2010/main" val="3843850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0B7EF8-33B3-1E49-A315-4C99E7B9FFC0}"/>
              </a:ext>
            </a:extLst>
          </p:cNvPr>
          <p:cNvSpPr>
            <a:spLocks noGrp="1"/>
          </p:cNvSpPr>
          <p:nvPr>
            <p:ph type="title"/>
          </p:nvPr>
        </p:nvSpPr>
        <p:spPr/>
        <p:txBody>
          <a:bodyPr/>
          <a:lstStyle/>
          <a:p>
            <a:r>
              <a:rPr lang="it-IT" dirty="0"/>
              <a:t>Le prospettive del mercato (1)</a:t>
            </a:r>
          </a:p>
        </p:txBody>
      </p:sp>
      <p:pic>
        <p:nvPicPr>
          <p:cNvPr id="4" name="Immagine 3">
            <a:extLst>
              <a:ext uri="{FF2B5EF4-FFF2-40B4-BE49-F238E27FC236}">
                <a16:creationId xmlns:a16="http://schemas.microsoft.com/office/drawing/2014/main" id="{128C7EF0-32FC-AF45-859F-1B499ADEB7E8}"/>
              </a:ext>
            </a:extLst>
          </p:cNvPr>
          <p:cNvPicPr>
            <a:picLocks noChangeAspect="1"/>
          </p:cNvPicPr>
          <p:nvPr/>
        </p:nvPicPr>
        <p:blipFill>
          <a:blip r:embed="rId2"/>
          <a:stretch>
            <a:fillRect/>
          </a:stretch>
        </p:blipFill>
        <p:spPr>
          <a:xfrm>
            <a:off x="1760614" y="1483357"/>
            <a:ext cx="7152567" cy="5374643"/>
          </a:xfrm>
          <a:prstGeom prst="rect">
            <a:avLst/>
          </a:prstGeom>
        </p:spPr>
      </p:pic>
    </p:spTree>
    <p:extLst>
      <p:ext uri="{BB962C8B-B14F-4D97-AF65-F5344CB8AC3E}">
        <p14:creationId xmlns:p14="http://schemas.microsoft.com/office/powerpoint/2010/main" val="1939802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0B7EF8-33B3-1E49-A315-4C99E7B9FFC0}"/>
              </a:ext>
            </a:extLst>
          </p:cNvPr>
          <p:cNvSpPr>
            <a:spLocks noGrp="1"/>
          </p:cNvSpPr>
          <p:nvPr>
            <p:ph type="title"/>
          </p:nvPr>
        </p:nvSpPr>
        <p:spPr/>
        <p:txBody>
          <a:bodyPr/>
          <a:lstStyle/>
          <a:p>
            <a:r>
              <a:rPr lang="it-IT" dirty="0"/>
              <a:t>Le prospettive del mercato (2)</a:t>
            </a:r>
          </a:p>
        </p:txBody>
      </p:sp>
      <p:pic>
        <p:nvPicPr>
          <p:cNvPr id="3" name="Immagine 2">
            <a:extLst>
              <a:ext uri="{FF2B5EF4-FFF2-40B4-BE49-F238E27FC236}">
                <a16:creationId xmlns:a16="http://schemas.microsoft.com/office/drawing/2014/main" id="{129E86A1-40E4-5543-A803-2ED3AA36B15F}"/>
              </a:ext>
            </a:extLst>
          </p:cNvPr>
          <p:cNvPicPr>
            <a:picLocks noChangeAspect="1"/>
          </p:cNvPicPr>
          <p:nvPr/>
        </p:nvPicPr>
        <p:blipFill>
          <a:blip r:embed="rId2"/>
          <a:stretch>
            <a:fillRect/>
          </a:stretch>
        </p:blipFill>
        <p:spPr>
          <a:xfrm>
            <a:off x="1019945" y="1444841"/>
            <a:ext cx="8128000" cy="4572000"/>
          </a:xfrm>
          <a:prstGeom prst="rect">
            <a:avLst/>
          </a:prstGeom>
        </p:spPr>
      </p:pic>
    </p:spTree>
    <p:extLst>
      <p:ext uri="{BB962C8B-B14F-4D97-AF65-F5344CB8AC3E}">
        <p14:creationId xmlns:p14="http://schemas.microsoft.com/office/powerpoint/2010/main" val="418668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txBox="1"/>
          <p:nvPr/>
        </p:nvSpPr>
        <p:spPr>
          <a:xfrm>
            <a:off x="207899" y="1067459"/>
            <a:ext cx="9248921" cy="523216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A5010"/>
              </a:buClr>
              <a:buSzPts val="1800"/>
              <a:buFont typeface="Noto Sans Symbols"/>
              <a:buChar char="⮚"/>
            </a:pPr>
            <a:endParaRPr lang="it-IT" sz="1800" b="1" dirty="0">
              <a:solidFill>
                <a:srgbClr val="2A5010"/>
              </a:solidFill>
              <a:latin typeface="Calibri"/>
              <a:ea typeface="Calibri"/>
              <a:cs typeface="Calibri"/>
              <a:sym typeface="Calibri"/>
            </a:endParaRPr>
          </a:p>
          <a:p>
            <a:pPr marL="285750" lvl="0" indent="-285750">
              <a:buClr>
                <a:srgbClr val="2A5010"/>
              </a:buClr>
              <a:buSzPts val="1800"/>
              <a:buFont typeface="Noto Sans Symbols"/>
              <a:buChar char="⮚"/>
            </a:pPr>
            <a:r>
              <a:rPr lang="it-IT" sz="1800" b="1" dirty="0">
                <a:solidFill>
                  <a:srgbClr val="2A5010"/>
                </a:solidFill>
                <a:latin typeface="Calibri"/>
                <a:ea typeface="Calibri"/>
                <a:cs typeface="Calibri"/>
                <a:sym typeface="Calibri"/>
              </a:rPr>
              <a:t>Situazione di mercato di «</a:t>
            </a:r>
            <a:r>
              <a:rPr lang="it-IT" sz="1800" b="1" dirty="0" err="1">
                <a:solidFill>
                  <a:srgbClr val="2A5010"/>
                </a:solidFill>
                <a:latin typeface="Calibri"/>
                <a:ea typeface="Calibri"/>
                <a:cs typeface="Calibri"/>
                <a:sym typeface="Calibri"/>
              </a:rPr>
              <a:t>iper</a:t>
            </a:r>
            <a:r>
              <a:rPr lang="it-IT" sz="1800" b="1" dirty="0">
                <a:solidFill>
                  <a:srgbClr val="2A5010"/>
                </a:solidFill>
                <a:latin typeface="Calibri"/>
                <a:ea typeface="Calibri"/>
                <a:cs typeface="Calibri"/>
                <a:sym typeface="Calibri"/>
              </a:rPr>
              <a:t>-concorrenza»</a:t>
            </a:r>
          </a:p>
          <a:p>
            <a:pPr marL="285750" lvl="0" indent="-285750">
              <a:buClr>
                <a:srgbClr val="2A5010"/>
              </a:buClr>
              <a:buSzPts val="1800"/>
              <a:buFont typeface="Noto Sans Symbols"/>
              <a:buChar char="⮚"/>
            </a:pPr>
            <a:endParaRPr lang="it-IT" dirty="0"/>
          </a:p>
          <a:p>
            <a:pPr marL="285750" lvl="0" indent="-215900">
              <a:buClr>
                <a:schemeClr val="dk1"/>
              </a:buClr>
              <a:buSzPts val="1100"/>
            </a:pPr>
            <a:endParaRPr lang="it-IT" sz="1100" b="1" dirty="0">
              <a:solidFill>
                <a:srgbClr val="2A5010"/>
              </a:solidFill>
              <a:latin typeface="Calibri"/>
              <a:ea typeface="Calibri"/>
              <a:cs typeface="Calibri"/>
              <a:sym typeface="Calibri"/>
            </a:endParaRPr>
          </a:p>
          <a:p>
            <a:pPr marL="742950" lvl="1" indent="-285750">
              <a:buClr>
                <a:schemeClr val="dk1"/>
              </a:buClr>
              <a:buSzPts val="1600"/>
              <a:buFont typeface="Arial"/>
              <a:buChar char="•"/>
            </a:pPr>
            <a:r>
              <a:rPr lang="it-IT" sz="1600" b="1" dirty="0">
                <a:solidFill>
                  <a:schemeClr val="dk1"/>
                </a:solidFill>
                <a:latin typeface="Calibri"/>
                <a:ea typeface="Calibri"/>
                <a:cs typeface="Calibri"/>
                <a:sym typeface="Calibri"/>
              </a:rPr>
              <a:t>Competizione crescente tra paesi produttori domestici e paesi produttori esportatori </a:t>
            </a:r>
            <a:endParaRPr lang="it-IT" sz="1800" b="1" dirty="0">
              <a:solidFill>
                <a:srgbClr val="2A5010"/>
              </a:solidFill>
              <a:latin typeface="Calibri"/>
              <a:ea typeface="Calibri"/>
              <a:cs typeface="Calibri"/>
              <a:sym typeface="Calibri"/>
            </a:endParaRPr>
          </a:p>
          <a:p>
            <a:pPr marL="285750" marR="0" lvl="0" indent="-285750" algn="l" rtl="0">
              <a:spcBef>
                <a:spcPts val="0"/>
              </a:spcBef>
              <a:spcAft>
                <a:spcPts val="0"/>
              </a:spcAft>
              <a:buClr>
                <a:srgbClr val="2A5010"/>
              </a:buClr>
              <a:buSzPts val="1800"/>
              <a:buFont typeface="Noto Sans Symbols"/>
              <a:buChar char="⮚"/>
            </a:pPr>
            <a:endParaRPr lang="it-IT" sz="1800" b="1" dirty="0">
              <a:solidFill>
                <a:srgbClr val="2A5010"/>
              </a:solidFill>
              <a:latin typeface="Calibri"/>
              <a:ea typeface="Calibri"/>
              <a:cs typeface="Calibri"/>
              <a:sym typeface="Calibri"/>
            </a:endParaRPr>
          </a:p>
          <a:p>
            <a:pPr marL="285750" marR="0" lvl="0" indent="-285750" algn="l" rtl="0">
              <a:spcBef>
                <a:spcPts val="0"/>
              </a:spcBef>
              <a:spcAft>
                <a:spcPts val="0"/>
              </a:spcAft>
              <a:buClr>
                <a:srgbClr val="2A5010"/>
              </a:buClr>
              <a:buSzPts val="1800"/>
              <a:buFont typeface="Noto Sans Symbols"/>
              <a:buChar char="⮚"/>
            </a:pPr>
            <a:r>
              <a:rPr lang="it-IT" sz="1800" b="1" dirty="0">
                <a:solidFill>
                  <a:srgbClr val="2A5010"/>
                </a:solidFill>
                <a:latin typeface="Calibri"/>
                <a:ea typeface="Calibri"/>
                <a:cs typeface="Calibri"/>
                <a:sym typeface="Calibri"/>
              </a:rPr>
              <a:t>Crescita della domanda ed emergere di nicchie ad alto valore aggiunto nei mercati di consumo maturi di Europa, Asia, Stati Uniti</a:t>
            </a:r>
            <a:endParaRPr sz="1800" b="1" dirty="0">
              <a:solidFill>
                <a:srgbClr val="2A5010"/>
              </a:solidFill>
              <a:latin typeface="Calibri"/>
              <a:ea typeface="Calibri"/>
              <a:cs typeface="Calibri"/>
              <a:sym typeface="Calibri"/>
            </a:endParaRPr>
          </a:p>
          <a:p>
            <a:pPr marL="285750" marR="0" lvl="0" indent="-215900" algn="l" rtl="0">
              <a:spcBef>
                <a:spcPts val="0"/>
              </a:spcBef>
              <a:spcAft>
                <a:spcPts val="0"/>
              </a:spcAft>
              <a:buClr>
                <a:schemeClr val="dk1"/>
              </a:buClr>
              <a:buSzPts val="1100"/>
              <a:buFont typeface="Noto Sans Symbols"/>
              <a:buNone/>
            </a:pPr>
            <a:endParaRPr sz="1100" b="1" dirty="0">
              <a:solidFill>
                <a:srgbClr val="AF8C13"/>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Necessità di </a:t>
            </a:r>
            <a:r>
              <a:rPr lang="it-IT" sz="1600" b="1" i="0" u="none" strike="noStrike" cap="none" dirty="0">
                <a:solidFill>
                  <a:schemeClr val="dk1"/>
                </a:solidFill>
                <a:latin typeface="Calibri"/>
                <a:ea typeface="Calibri"/>
                <a:cs typeface="Calibri"/>
                <a:sym typeface="Calibri"/>
              </a:rPr>
              <a:t>gestire volumi crescenti </a:t>
            </a:r>
            <a:r>
              <a:rPr lang="it-IT" sz="1600" b="0" i="0" u="none" strike="noStrike" cap="none" dirty="0">
                <a:solidFill>
                  <a:schemeClr val="dk1"/>
                </a:solidFill>
                <a:latin typeface="Calibri"/>
                <a:ea typeface="Calibri"/>
                <a:cs typeface="Calibri"/>
                <a:sym typeface="Calibri"/>
              </a:rPr>
              <a:t>di prodotto su più mercati e attraverso diversi canali</a:t>
            </a:r>
            <a:endParaRPr dirty="0"/>
          </a:p>
          <a:p>
            <a:pPr marL="7429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Competere attraverso </a:t>
            </a:r>
            <a:r>
              <a:rPr lang="it-IT" sz="1600" b="1" i="0" u="none" strike="noStrike" cap="none" dirty="0">
                <a:solidFill>
                  <a:schemeClr val="dk1"/>
                </a:solidFill>
                <a:latin typeface="Calibri"/>
                <a:ea typeface="Calibri"/>
                <a:cs typeface="Calibri"/>
                <a:sym typeface="Calibri"/>
              </a:rPr>
              <a:t>vantaggi competitivi di differenziazione </a:t>
            </a:r>
            <a:r>
              <a:rPr lang="it-IT" sz="1600" b="0" i="0" u="none" strike="noStrike" cap="none" dirty="0">
                <a:solidFill>
                  <a:schemeClr val="dk1"/>
                </a:solidFill>
                <a:latin typeface="Calibri"/>
                <a:ea typeface="Calibri"/>
                <a:cs typeface="Calibri"/>
                <a:sym typeface="Calibri"/>
              </a:rPr>
              <a:t>basati su crescita dell’efficienza logistica e/o della qualità dei prodotti e servizi offerti</a:t>
            </a:r>
            <a:endParaRPr dirty="0"/>
          </a:p>
          <a:p>
            <a:pPr marL="7429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rgbClr val="2A5010"/>
              </a:buClr>
              <a:buSzPts val="1800"/>
              <a:buFont typeface="Noto Sans Symbols"/>
              <a:buChar char="⮚"/>
            </a:pPr>
            <a:r>
              <a:rPr lang="it-IT" sz="1800" b="1" dirty="0">
                <a:solidFill>
                  <a:srgbClr val="2A5010"/>
                </a:solidFill>
                <a:latin typeface="Calibri"/>
                <a:ea typeface="Calibri"/>
                <a:cs typeface="Calibri"/>
                <a:sym typeface="Calibri"/>
              </a:rPr>
              <a:t>Globalizzazione e cambiamento climatico: crescita dell’imprevedibilità del mercato, delle oscillazioni stagionali e dei picchi inattesi della domanda e dell’offerta</a:t>
            </a:r>
            <a:endParaRPr dirty="0"/>
          </a:p>
          <a:p>
            <a:pPr marL="285750" marR="0" lvl="0" indent="-215900" algn="l" rtl="0">
              <a:spcBef>
                <a:spcPts val="0"/>
              </a:spcBef>
              <a:spcAft>
                <a:spcPts val="0"/>
              </a:spcAft>
              <a:buClr>
                <a:schemeClr val="dk1"/>
              </a:buClr>
              <a:buSzPts val="1100"/>
              <a:buFont typeface="Noto Sans Symbols"/>
              <a:buNone/>
            </a:pPr>
            <a:endParaRPr sz="1100" b="1" dirty="0">
              <a:solidFill>
                <a:srgbClr val="486112"/>
              </a:solidFill>
              <a:latin typeface="Calibri"/>
              <a:ea typeface="Calibri"/>
              <a:cs typeface="Calibri"/>
              <a:sym typeface="Calibri"/>
            </a:endParaRPr>
          </a:p>
          <a:p>
            <a:pPr marL="800100" marR="0" lvl="1" indent="-34290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Forti </a:t>
            </a:r>
            <a:r>
              <a:rPr lang="it-IT" sz="1600" b="1" i="0" u="none" strike="noStrike" cap="none" dirty="0">
                <a:solidFill>
                  <a:schemeClr val="dk1"/>
                </a:solidFill>
                <a:latin typeface="Calibri"/>
                <a:ea typeface="Calibri"/>
                <a:cs typeface="Calibri"/>
                <a:sym typeface="Calibri"/>
              </a:rPr>
              <a:t>pressioni sulla capacità della filiera </a:t>
            </a:r>
            <a:r>
              <a:rPr lang="it-IT" sz="1600" b="0" i="0" u="none" strike="noStrike" cap="none" dirty="0">
                <a:solidFill>
                  <a:schemeClr val="dk1"/>
                </a:solidFill>
                <a:latin typeface="Calibri"/>
                <a:ea typeface="Calibri"/>
                <a:cs typeface="Calibri"/>
                <a:sym typeface="Calibri"/>
              </a:rPr>
              <a:t>di </a:t>
            </a:r>
            <a:r>
              <a:rPr lang="it-IT" sz="1600" b="1" i="0" u="none" strike="noStrike" cap="none" dirty="0">
                <a:solidFill>
                  <a:schemeClr val="dk1"/>
                </a:solidFill>
                <a:latin typeface="Calibri"/>
                <a:ea typeface="Calibri"/>
                <a:cs typeface="Calibri"/>
                <a:sym typeface="Calibri"/>
              </a:rPr>
              <a:t>rispondere in modo tempestivo ai mutamenti imprevisti e repentini della domanda e dell’offerta </a:t>
            </a:r>
            <a:r>
              <a:rPr lang="it-IT" sz="1600" b="0" i="0" u="none" strike="noStrike" cap="none" dirty="0">
                <a:solidFill>
                  <a:schemeClr val="dk1"/>
                </a:solidFill>
                <a:latin typeface="Calibri"/>
                <a:ea typeface="Calibri"/>
                <a:cs typeface="Calibri"/>
                <a:sym typeface="Calibri"/>
              </a:rPr>
              <a:t>sui diversi mercati, evitando gli sprechi e mantenendo la capacità di soddisfare i clienti con i prodotti richiesti, nei luoghi, nelle quantità e nei tempi domandati</a:t>
            </a:r>
            <a:endParaRPr sz="1600" b="1"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endParaRPr sz="1100" b="0" i="0" u="none" strike="noStrike" cap="none" dirty="0">
              <a:solidFill>
                <a:schemeClr val="dk1"/>
              </a:solidFill>
              <a:latin typeface="Calibri"/>
              <a:ea typeface="Calibri"/>
              <a:cs typeface="Calibri"/>
              <a:sym typeface="Calibri"/>
            </a:endParaRPr>
          </a:p>
        </p:txBody>
      </p:sp>
      <p:sp>
        <p:nvSpPr>
          <p:cNvPr id="189" name="Google Shape;189;p6"/>
          <p:cNvSpPr txBox="1"/>
          <p:nvPr/>
        </p:nvSpPr>
        <p:spPr>
          <a:xfrm>
            <a:off x="292121" y="147314"/>
            <a:ext cx="8596668" cy="774819"/>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3600"/>
              <a:buFont typeface="Trebuchet MS"/>
              <a:buNone/>
            </a:pPr>
            <a:r>
              <a:rPr lang="it-IT" sz="3600" b="1" dirty="0">
                <a:solidFill>
                  <a:schemeClr val="accent1"/>
                </a:solidFill>
                <a:latin typeface="Trebuchet MS"/>
                <a:ea typeface="Trebuchet MS"/>
                <a:cs typeface="Trebuchet MS"/>
                <a:sym typeface="Trebuchet MS"/>
              </a:rPr>
              <a:t>Drivers del cambiamento EU</a:t>
            </a:r>
            <a:endParaRPr sz="3600" b="1" dirty="0">
              <a:solidFill>
                <a:schemeClr val="accent1"/>
              </a:solidFill>
              <a:latin typeface="Trebuchet MS"/>
              <a:ea typeface="Trebuchet MS"/>
              <a:cs typeface="Trebuchet MS"/>
              <a:sym typeface="Trebuchet MS"/>
            </a:endParaRPr>
          </a:p>
        </p:txBody>
      </p:sp>
      <p:sp>
        <p:nvSpPr>
          <p:cNvPr id="190" name="Google Shape;190;p6"/>
          <p:cNvSpPr/>
          <p:nvPr/>
        </p:nvSpPr>
        <p:spPr>
          <a:xfrm>
            <a:off x="9752566" y="5616530"/>
            <a:ext cx="2439434" cy="116955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400">
                <a:solidFill>
                  <a:schemeClr val="dk1"/>
                </a:solidFill>
                <a:latin typeface="Calibri"/>
                <a:ea typeface="Calibri"/>
                <a:cs typeface="Calibri"/>
                <a:sym typeface="Calibri"/>
              </a:rPr>
              <a:t>(AIPH, 2019, b; </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Union Fleurs, 2018; </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Union Fleurs, 2017 a,b;</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CBI, 2017a;</a:t>
            </a:r>
            <a:endParaRPr sz="1400">
              <a:solidFill>
                <a:schemeClr val="dk1"/>
              </a:solidFill>
              <a:latin typeface="Calibri"/>
              <a:ea typeface="Calibri"/>
              <a:cs typeface="Calibri"/>
              <a:sym typeface="Calibri"/>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CBI, 2012)</a:t>
            </a:r>
            <a:endParaRPr sz="2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p:nvPr/>
        </p:nvSpPr>
        <p:spPr>
          <a:xfrm>
            <a:off x="292121" y="1232366"/>
            <a:ext cx="9349029" cy="4016444"/>
          </a:xfrm>
          <a:prstGeom prst="rect">
            <a:avLst/>
          </a:prstGeom>
          <a:noFill/>
          <a:ln>
            <a:noFill/>
          </a:ln>
        </p:spPr>
        <p:txBody>
          <a:bodyPr spcFirstLastPara="1" wrap="square" lIns="91425" tIns="45700" rIns="91425" bIns="45700" anchor="t" anchorCtr="0">
            <a:spAutoFit/>
          </a:bodyPr>
          <a:lstStyle/>
          <a:p>
            <a:pPr marL="285750" lvl="0" indent="-285750">
              <a:buClr>
                <a:srgbClr val="2A5010"/>
              </a:buClr>
              <a:buSzPts val="1800"/>
              <a:buFont typeface="Noto Sans Symbols"/>
              <a:buChar char="⮚"/>
            </a:pPr>
            <a:r>
              <a:rPr lang="it-IT" sz="1800" b="1" dirty="0">
                <a:solidFill>
                  <a:srgbClr val="2A5010"/>
                </a:solidFill>
                <a:latin typeface="Calibri"/>
                <a:ea typeface="Calibri"/>
                <a:cs typeface="Calibri"/>
                <a:sym typeface="Calibri"/>
              </a:rPr>
              <a:t>Sostenibilità ambientale come fattore competitivo e di differenziazione dei processi di distribuzione e della logistica</a:t>
            </a:r>
          </a:p>
          <a:p>
            <a:pPr marL="342900" lvl="0" indent="-273050">
              <a:buClr>
                <a:schemeClr val="dk1"/>
              </a:buClr>
              <a:buSzPts val="1100"/>
            </a:pPr>
            <a:endParaRPr lang="it-IT" sz="1100" b="1" dirty="0">
              <a:solidFill>
                <a:srgbClr val="AF8C13"/>
              </a:solidFill>
              <a:latin typeface="Calibri"/>
              <a:ea typeface="Calibri"/>
              <a:cs typeface="Calibri"/>
              <a:sym typeface="Calibri"/>
            </a:endParaRPr>
          </a:p>
          <a:p>
            <a:pPr marL="800100" lvl="1" indent="-342900">
              <a:buClr>
                <a:schemeClr val="dk1"/>
              </a:buClr>
              <a:buSzPts val="1600"/>
              <a:buFont typeface="Arial"/>
              <a:buChar char="•"/>
            </a:pPr>
            <a:r>
              <a:rPr lang="it-IT" sz="1600" b="1" dirty="0">
                <a:solidFill>
                  <a:schemeClr val="dk1"/>
                </a:solidFill>
                <a:latin typeface="Calibri"/>
                <a:ea typeface="Calibri"/>
                <a:cs typeface="Calibri"/>
                <a:sym typeface="Calibri"/>
              </a:rPr>
              <a:t>Ridurre l’impatto ambientale </a:t>
            </a:r>
            <a:r>
              <a:rPr lang="it-IT" sz="1600" dirty="0">
                <a:solidFill>
                  <a:schemeClr val="dk1"/>
                </a:solidFill>
                <a:latin typeface="Calibri"/>
                <a:ea typeface="Calibri"/>
                <a:cs typeface="Calibri"/>
                <a:sym typeface="Calibri"/>
              </a:rPr>
              <a:t>della filiera e della logistica ed </a:t>
            </a:r>
            <a:r>
              <a:rPr lang="it-IT" sz="1600" b="1" dirty="0">
                <a:solidFill>
                  <a:schemeClr val="dk1"/>
                </a:solidFill>
                <a:latin typeface="Calibri"/>
                <a:ea typeface="Calibri"/>
                <a:cs typeface="Calibri"/>
                <a:sym typeface="Calibri"/>
              </a:rPr>
              <a:t>accrescere il ruolo strategico della RSI</a:t>
            </a:r>
            <a:endParaRPr lang="it-IT" dirty="0"/>
          </a:p>
          <a:p>
            <a:pPr marL="800100" lvl="1" indent="-273050">
              <a:buClr>
                <a:schemeClr val="dk1"/>
              </a:buClr>
              <a:buSzPts val="1100"/>
            </a:pPr>
            <a:endParaRPr lang="it-IT" sz="1100" dirty="0">
              <a:solidFill>
                <a:schemeClr val="dk1"/>
              </a:solidFill>
              <a:latin typeface="Calibri"/>
              <a:ea typeface="Calibri"/>
              <a:cs typeface="Calibri"/>
              <a:sym typeface="Calibri"/>
            </a:endParaRPr>
          </a:p>
          <a:p>
            <a:pPr marL="800100" lvl="1" indent="-342900">
              <a:buClr>
                <a:schemeClr val="dk1"/>
              </a:buClr>
              <a:buSzPts val="1600"/>
              <a:buFont typeface="Arial"/>
              <a:buChar char="•"/>
            </a:pPr>
            <a:r>
              <a:rPr lang="it-IT" sz="1600" dirty="0">
                <a:solidFill>
                  <a:schemeClr val="dk1"/>
                </a:solidFill>
                <a:latin typeface="Calibri"/>
                <a:ea typeface="Calibri"/>
                <a:cs typeface="Calibri"/>
                <a:sym typeface="Calibri"/>
              </a:rPr>
              <a:t>Ruolo crescente di </a:t>
            </a:r>
            <a:r>
              <a:rPr lang="it-IT" sz="1600" b="1" dirty="0">
                <a:solidFill>
                  <a:schemeClr val="dk1"/>
                </a:solidFill>
                <a:latin typeface="Calibri"/>
                <a:ea typeface="Calibri"/>
                <a:cs typeface="Calibri"/>
                <a:sym typeface="Calibri"/>
              </a:rPr>
              <a:t>standard e certificazioni di sostenibilità ambientale </a:t>
            </a:r>
            <a:r>
              <a:rPr lang="it-IT" sz="1600" dirty="0">
                <a:solidFill>
                  <a:schemeClr val="dk1"/>
                </a:solidFill>
                <a:latin typeface="Calibri"/>
                <a:ea typeface="Calibri"/>
                <a:cs typeface="Calibri"/>
                <a:sym typeface="Calibri"/>
              </a:rPr>
              <a:t>a tutti i livelli della filiera (attributo differenziazione o requisito di accesso)</a:t>
            </a:r>
            <a:endParaRPr lang="it-IT" sz="1800" b="1" i="0" u="none" strike="noStrike" cap="none" dirty="0">
              <a:solidFill>
                <a:srgbClr val="2A5010"/>
              </a:solidFill>
              <a:latin typeface="Calibri"/>
              <a:ea typeface="Calibri"/>
              <a:cs typeface="Calibri"/>
              <a:sym typeface="Calibri"/>
            </a:endParaRPr>
          </a:p>
          <a:p>
            <a:pPr marR="0" lvl="1" algn="l" rtl="0">
              <a:spcBef>
                <a:spcPts val="0"/>
              </a:spcBef>
              <a:spcAft>
                <a:spcPts val="0"/>
              </a:spcAft>
              <a:buClr>
                <a:srgbClr val="2A5010"/>
              </a:buClr>
              <a:buSzPts val="1800"/>
            </a:pPr>
            <a:endParaRPr lang="it-IT" sz="1800" b="1" i="0" u="none" strike="noStrike" cap="none" dirty="0">
              <a:solidFill>
                <a:srgbClr val="2A5010"/>
              </a:solidFill>
              <a:latin typeface="Calibri"/>
              <a:ea typeface="Calibri"/>
              <a:cs typeface="Calibri"/>
              <a:sym typeface="Calibri"/>
            </a:endParaRPr>
          </a:p>
          <a:p>
            <a:pPr marL="342900" marR="0" lvl="1" indent="-342900" algn="l" rtl="0">
              <a:spcBef>
                <a:spcPts val="0"/>
              </a:spcBef>
              <a:spcAft>
                <a:spcPts val="0"/>
              </a:spcAft>
              <a:buClr>
                <a:srgbClr val="2A5010"/>
              </a:buClr>
              <a:buSzPts val="1800"/>
              <a:buFont typeface="Noto Sans Symbols"/>
              <a:buChar char="⮚"/>
            </a:pPr>
            <a:r>
              <a:rPr lang="it-IT" sz="1800" b="1" i="0" u="none" strike="noStrike" cap="none" dirty="0">
                <a:solidFill>
                  <a:srgbClr val="2A5010"/>
                </a:solidFill>
                <a:latin typeface="Calibri"/>
                <a:ea typeface="Calibri"/>
                <a:cs typeface="Calibri"/>
                <a:sym typeface="Calibri"/>
              </a:rPr>
              <a:t>Sviluppo tecnologico e nuove tecnologie dell’informazione e comunicazione (ITC)</a:t>
            </a:r>
            <a:endParaRPr dirty="0"/>
          </a:p>
          <a:p>
            <a:pPr marL="342900" marR="0" lvl="1" indent="-228600" algn="l" rtl="0">
              <a:spcBef>
                <a:spcPts val="0"/>
              </a:spcBef>
              <a:spcAft>
                <a:spcPts val="0"/>
              </a:spcAft>
              <a:buClr>
                <a:schemeClr val="dk1"/>
              </a:buClr>
              <a:buSzPts val="1800"/>
              <a:buFont typeface="Noto Sans Symbols"/>
              <a:buNone/>
            </a:pPr>
            <a:endParaRPr sz="1800" b="1" i="0" u="none" strike="noStrike" cap="none" dirty="0">
              <a:solidFill>
                <a:srgbClr val="AF8C13"/>
              </a:solidFill>
              <a:latin typeface="Calibri"/>
              <a:ea typeface="Calibri"/>
              <a:cs typeface="Calibri"/>
              <a:sym typeface="Calibri"/>
            </a:endParaRPr>
          </a:p>
          <a:p>
            <a:pPr marL="800100" marR="0" lvl="1" indent="-342900" algn="l" rtl="0">
              <a:spcBef>
                <a:spcPts val="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Virtualizzazione crescente dei flussi </a:t>
            </a:r>
            <a:r>
              <a:rPr lang="it-IT" sz="1600" b="0" i="0" u="none" strike="noStrike" cap="none" dirty="0">
                <a:solidFill>
                  <a:schemeClr val="dk1"/>
                </a:solidFill>
                <a:latin typeface="Calibri"/>
                <a:ea typeface="Calibri"/>
                <a:cs typeface="Calibri"/>
                <a:sym typeface="Calibri"/>
              </a:rPr>
              <a:t>commerciali, di dati e di informazione lungo la filiera </a:t>
            </a:r>
            <a:endParaRPr dirty="0"/>
          </a:p>
          <a:p>
            <a:pPr marL="800100" marR="0" lvl="1" indent="-24130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800100" marR="0" lvl="1" indent="-34290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Utilizzo ed innovazione di </a:t>
            </a:r>
            <a:r>
              <a:rPr lang="it-IT" sz="1600" b="1" i="0" u="none" strike="noStrike" cap="none" dirty="0">
                <a:solidFill>
                  <a:schemeClr val="dk1"/>
                </a:solidFill>
                <a:latin typeface="Calibri"/>
                <a:ea typeface="Calibri"/>
                <a:cs typeface="Calibri"/>
                <a:sym typeface="Calibri"/>
              </a:rPr>
              <a:t>sistemi informatici, software e </a:t>
            </a:r>
            <a:r>
              <a:rPr lang="it-IT" sz="1600" b="1" i="1" u="none" strike="noStrike" cap="none" dirty="0" err="1">
                <a:solidFill>
                  <a:schemeClr val="dk1"/>
                </a:solidFill>
                <a:latin typeface="Calibri"/>
                <a:ea typeface="Calibri"/>
                <a:cs typeface="Calibri"/>
                <a:sym typeface="Calibri"/>
              </a:rPr>
              <a:t>device</a:t>
            </a:r>
            <a:r>
              <a:rPr lang="it-IT" sz="1600" b="1" i="0" u="none" strike="noStrike" cap="none" dirty="0">
                <a:solidFill>
                  <a:schemeClr val="dk1"/>
                </a:solidFill>
                <a:latin typeface="Calibri"/>
                <a:ea typeface="Calibri"/>
                <a:cs typeface="Calibri"/>
                <a:sym typeface="Calibri"/>
              </a:rPr>
              <a:t> </a:t>
            </a:r>
            <a:r>
              <a:rPr lang="it-IT" sz="1600" b="0" i="0" u="none" strike="noStrike" cap="none" dirty="0">
                <a:solidFill>
                  <a:schemeClr val="dk1"/>
                </a:solidFill>
                <a:latin typeface="Calibri"/>
                <a:ea typeface="Calibri"/>
                <a:cs typeface="Calibri"/>
                <a:sym typeface="Calibri"/>
              </a:rPr>
              <a:t>come fattore di competitività logistica e di filiera (coordinamento degli ordini, dei tempi e delle consegne; gestione controllata degli stoccaggi, dei trasporti e del tracciamento e rintracciamento dei prodotti lungo la filiera)</a:t>
            </a:r>
            <a:endParaRPr sz="1600" b="0" i="0" u="none" strike="noStrike" cap="none" dirty="0">
              <a:solidFill>
                <a:schemeClr val="dk1"/>
              </a:solidFill>
              <a:latin typeface="Calibri"/>
              <a:ea typeface="Calibri"/>
              <a:cs typeface="Calibri"/>
              <a:sym typeface="Calibri"/>
            </a:endParaRPr>
          </a:p>
          <a:p>
            <a:pPr marL="800100" marR="0" lvl="1" indent="-247650" algn="l" rtl="0">
              <a:spcBef>
                <a:spcPts val="0"/>
              </a:spcBef>
              <a:spcAft>
                <a:spcPts val="0"/>
              </a:spcAft>
              <a:buClr>
                <a:schemeClr val="dk1"/>
              </a:buClr>
              <a:buSzPts val="1500"/>
              <a:buFont typeface="Trebuchet MS"/>
              <a:buNone/>
            </a:pPr>
            <a:endParaRPr sz="1500" b="0" i="0" u="none" strike="noStrike" cap="none" dirty="0">
              <a:solidFill>
                <a:schemeClr val="dk1"/>
              </a:solidFill>
              <a:latin typeface="Calibri"/>
              <a:ea typeface="Calibri"/>
              <a:cs typeface="Calibri"/>
              <a:sym typeface="Calibri"/>
            </a:endParaRPr>
          </a:p>
        </p:txBody>
      </p:sp>
      <p:sp>
        <p:nvSpPr>
          <p:cNvPr id="196" name="Google Shape;196;p7"/>
          <p:cNvSpPr txBox="1"/>
          <p:nvPr/>
        </p:nvSpPr>
        <p:spPr>
          <a:xfrm>
            <a:off x="292121" y="22541"/>
            <a:ext cx="8596668" cy="774819"/>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3600"/>
              <a:buFont typeface="Trebuchet MS"/>
              <a:buNone/>
            </a:pPr>
            <a:r>
              <a:rPr lang="it-IT" sz="3600" b="1" dirty="0">
                <a:solidFill>
                  <a:schemeClr val="accent1"/>
                </a:solidFill>
                <a:latin typeface="Trebuchet MS"/>
                <a:ea typeface="Trebuchet MS"/>
                <a:cs typeface="Trebuchet MS"/>
                <a:sym typeface="Trebuchet MS"/>
              </a:rPr>
              <a:t>Drivers del cambiamento EU (2)</a:t>
            </a:r>
            <a:endParaRPr sz="3600" b="1" dirty="0">
              <a:solidFill>
                <a:schemeClr val="accent1"/>
              </a:solidFill>
              <a:latin typeface="Trebuchet MS"/>
              <a:ea typeface="Trebuchet MS"/>
              <a:cs typeface="Trebuchet MS"/>
              <a:sym typeface="Trebuchet MS"/>
            </a:endParaRPr>
          </a:p>
        </p:txBody>
      </p:sp>
      <p:sp>
        <p:nvSpPr>
          <p:cNvPr id="197" name="Google Shape;197;p7"/>
          <p:cNvSpPr/>
          <p:nvPr/>
        </p:nvSpPr>
        <p:spPr>
          <a:xfrm>
            <a:off x="9752566" y="5688449"/>
            <a:ext cx="2439434" cy="116955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400">
                <a:solidFill>
                  <a:schemeClr val="dk1"/>
                </a:solidFill>
                <a:latin typeface="Calibri"/>
                <a:ea typeface="Calibri"/>
                <a:cs typeface="Calibri"/>
                <a:sym typeface="Calibri"/>
              </a:rPr>
              <a:t>(AIPH, 2019b; </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Union Fleurs, 2018; </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Union Fleurs, 2017 a,b;</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CBI, 2017a ;</a:t>
            </a:r>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CBI, 2012)</a:t>
            </a:r>
            <a:endParaRPr sz="2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6408F3-2DF7-B047-8A2A-B2B2EFA6FED8}"/>
              </a:ext>
            </a:extLst>
          </p:cNvPr>
          <p:cNvSpPr>
            <a:spLocks noGrp="1"/>
          </p:cNvSpPr>
          <p:nvPr>
            <p:ph type="title"/>
          </p:nvPr>
        </p:nvSpPr>
        <p:spPr/>
        <p:txBody>
          <a:bodyPr/>
          <a:lstStyle/>
          <a:p>
            <a:r>
              <a:rPr lang="it-IT" dirty="0"/>
              <a:t>Nuove tendenze dei consumi</a:t>
            </a:r>
          </a:p>
        </p:txBody>
      </p:sp>
      <p:sp>
        <p:nvSpPr>
          <p:cNvPr id="3" name="Segnaposto testo 2">
            <a:extLst>
              <a:ext uri="{FF2B5EF4-FFF2-40B4-BE49-F238E27FC236}">
                <a16:creationId xmlns:a16="http://schemas.microsoft.com/office/drawing/2014/main" id="{E5472DC9-BC3C-C44A-A084-62672EFC4CDF}"/>
              </a:ext>
            </a:extLst>
          </p:cNvPr>
          <p:cNvSpPr>
            <a:spLocks noGrp="1"/>
          </p:cNvSpPr>
          <p:nvPr>
            <p:ph type="body" idx="1"/>
          </p:nvPr>
        </p:nvSpPr>
        <p:spPr/>
        <p:txBody>
          <a:bodyPr/>
          <a:lstStyle/>
          <a:p>
            <a:pPr marL="285750" lvl="0" indent="-285750">
              <a:spcBef>
                <a:spcPts val="0"/>
              </a:spcBef>
              <a:buClr>
                <a:srgbClr val="2A5010"/>
              </a:buClr>
              <a:buSzPts val="1800"/>
              <a:buFont typeface="Noto Sans Symbols"/>
              <a:buChar char="⮚"/>
            </a:pPr>
            <a:r>
              <a:rPr lang="it-IT" b="1" dirty="0">
                <a:solidFill>
                  <a:srgbClr val="2A5010"/>
                </a:solidFill>
                <a:latin typeface="Calibri"/>
                <a:ea typeface="Calibri"/>
                <a:cs typeface="Calibri"/>
                <a:sym typeface="Calibri"/>
              </a:rPr>
              <a:t>Evoluzione dei modelli di consumo: valore della trasparenza e di nuovi attributi di origine e sostenibilità della distribuzione e della logistica</a:t>
            </a:r>
          </a:p>
          <a:p>
            <a:pPr marL="285750" lvl="0" indent="-171450">
              <a:spcBef>
                <a:spcPts val="0"/>
              </a:spcBef>
              <a:buClr>
                <a:schemeClr val="dk1"/>
              </a:buClr>
              <a:buSzPts val="1800"/>
              <a:buNone/>
            </a:pPr>
            <a:endParaRPr lang="it-IT" b="1" dirty="0">
              <a:solidFill>
                <a:srgbClr val="AF8C13"/>
              </a:solidFill>
              <a:latin typeface="Calibri"/>
              <a:ea typeface="Calibri"/>
              <a:cs typeface="Calibri"/>
              <a:sym typeface="Calibri"/>
            </a:endParaRPr>
          </a:p>
          <a:p>
            <a:pPr marL="800100" lvl="1" indent="-342900">
              <a:spcBef>
                <a:spcPts val="0"/>
              </a:spcBef>
              <a:buClr>
                <a:schemeClr val="dk1"/>
              </a:buClr>
              <a:buSzPts val="1600"/>
              <a:buFont typeface="Arial"/>
              <a:buChar char="•"/>
            </a:pPr>
            <a:r>
              <a:rPr lang="it-IT" dirty="0">
                <a:solidFill>
                  <a:schemeClr val="dk1"/>
                </a:solidFill>
                <a:latin typeface="Calibri"/>
                <a:ea typeface="Calibri"/>
                <a:cs typeface="Calibri"/>
                <a:sym typeface="Calibri"/>
              </a:rPr>
              <a:t>Crescita del valore di </a:t>
            </a:r>
            <a:r>
              <a:rPr lang="it-IT" b="1" dirty="0">
                <a:solidFill>
                  <a:schemeClr val="dk1"/>
                </a:solidFill>
                <a:latin typeface="Calibri"/>
                <a:ea typeface="Calibri"/>
                <a:cs typeface="Calibri"/>
                <a:sym typeface="Calibri"/>
              </a:rPr>
              <a:t>filiere corte, tracciate e certificate </a:t>
            </a:r>
            <a:endParaRPr lang="it-IT" dirty="0"/>
          </a:p>
          <a:p>
            <a:pPr marL="800100" lvl="1" indent="-241300">
              <a:spcBef>
                <a:spcPts val="0"/>
              </a:spcBef>
              <a:buClr>
                <a:schemeClr val="dk1"/>
              </a:buClr>
              <a:buSzPts val="1600"/>
              <a:buNone/>
            </a:pPr>
            <a:endParaRPr lang="it-IT" dirty="0">
              <a:solidFill>
                <a:schemeClr val="dk1"/>
              </a:solidFill>
              <a:latin typeface="Calibri"/>
              <a:ea typeface="Calibri"/>
              <a:cs typeface="Calibri"/>
              <a:sym typeface="Calibri"/>
            </a:endParaRPr>
          </a:p>
          <a:p>
            <a:pPr marL="800100" lvl="1" indent="-342900">
              <a:spcBef>
                <a:spcPts val="0"/>
              </a:spcBef>
              <a:buClr>
                <a:schemeClr val="dk1"/>
              </a:buClr>
              <a:buSzPts val="1600"/>
              <a:buFont typeface="Arial"/>
              <a:buChar char="•"/>
            </a:pPr>
            <a:r>
              <a:rPr lang="it-IT" dirty="0">
                <a:solidFill>
                  <a:schemeClr val="dk1"/>
                </a:solidFill>
                <a:latin typeface="Calibri"/>
                <a:ea typeface="Calibri"/>
                <a:cs typeface="Calibri"/>
                <a:sym typeface="Calibri"/>
              </a:rPr>
              <a:t>Differenziazione della filiera attraverso </a:t>
            </a:r>
            <a:r>
              <a:rPr lang="it-IT" b="1" dirty="0">
                <a:solidFill>
                  <a:schemeClr val="dk1"/>
                </a:solidFill>
                <a:latin typeface="Calibri"/>
                <a:ea typeface="Calibri"/>
                <a:cs typeface="Calibri"/>
                <a:sym typeface="Calibri"/>
              </a:rPr>
              <a:t>attributi di qualità etico-sociale e di sostenibilità ambientale </a:t>
            </a:r>
            <a:r>
              <a:rPr lang="it-IT" dirty="0">
                <a:solidFill>
                  <a:schemeClr val="dk1"/>
                </a:solidFill>
                <a:latin typeface="Calibri"/>
                <a:ea typeface="Calibri"/>
                <a:cs typeface="Calibri"/>
                <a:sym typeface="Calibri"/>
              </a:rPr>
              <a:t>(es. imballaggi sostenibili, non sfruttamento e rispetto della salute e diritti dei lavoratori, sostenibilità dei trasporti, gestione della merce su canali brevi e diretti, gestione integrata delle consegne, etc.)</a:t>
            </a:r>
          </a:p>
          <a:p>
            <a:pPr marL="800100" lvl="1" indent="-342900">
              <a:spcBef>
                <a:spcPts val="0"/>
              </a:spcBef>
              <a:buClr>
                <a:schemeClr val="dk1"/>
              </a:buClr>
              <a:buSzPts val="1600"/>
              <a:buFont typeface="Arial"/>
              <a:buChar char="•"/>
            </a:pPr>
            <a:endParaRPr lang="it-IT" dirty="0">
              <a:solidFill>
                <a:schemeClr val="dk1"/>
              </a:solidFill>
              <a:latin typeface="Calibri"/>
              <a:ea typeface="Calibri"/>
              <a:cs typeface="Calibri"/>
              <a:sym typeface="Calibri"/>
            </a:endParaRPr>
          </a:p>
          <a:p>
            <a:pPr marL="800100" lvl="1" indent="-342900">
              <a:spcBef>
                <a:spcPts val="0"/>
              </a:spcBef>
              <a:buClr>
                <a:schemeClr val="dk1"/>
              </a:buClr>
              <a:buSzPts val="1600"/>
              <a:buFont typeface="Arial"/>
              <a:buChar char="•"/>
            </a:pPr>
            <a:r>
              <a:rPr lang="it-IT" b="1" dirty="0">
                <a:solidFill>
                  <a:schemeClr val="dk1"/>
                </a:solidFill>
                <a:latin typeface="Calibri"/>
                <a:ea typeface="Calibri"/>
                <a:cs typeface="Calibri"/>
                <a:sym typeface="Calibri"/>
              </a:rPr>
              <a:t>Differenziazione dei target di consumatori</a:t>
            </a:r>
          </a:p>
          <a:p>
            <a:endParaRPr lang="it-IT" dirty="0"/>
          </a:p>
        </p:txBody>
      </p:sp>
    </p:spTree>
    <p:extLst>
      <p:ext uri="{BB962C8B-B14F-4D97-AF65-F5344CB8AC3E}">
        <p14:creationId xmlns:p14="http://schemas.microsoft.com/office/powerpoint/2010/main" val="20847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946BB802-1EAF-48FD-A4B5-50DB8AD22EC6}"/>
              </a:ext>
            </a:extLst>
          </p:cNvPr>
          <p:cNvSpPr>
            <a:spLocks noGrp="1"/>
          </p:cNvSpPr>
          <p:nvPr>
            <p:ph type="title"/>
          </p:nvPr>
        </p:nvSpPr>
        <p:spPr>
          <a:xfrm>
            <a:off x="985391" y="184185"/>
            <a:ext cx="10655184" cy="540555"/>
          </a:xfrm>
        </p:spPr>
        <p:txBody>
          <a:bodyPr>
            <a:normAutofit/>
          </a:bodyPr>
          <a:lstStyle/>
          <a:p>
            <a:r>
              <a:rPr lang="it-IT" sz="2800" i="1" cap="none" dirty="0"/>
              <a:t>La segmentazione del mercato</a:t>
            </a:r>
          </a:p>
        </p:txBody>
      </p:sp>
      <p:pic>
        <p:nvPicPr>
          <p:cNvPr id="19" name="Immagine 18">
            <a:extLst>
              <a:ext uri="{FF2B5EF4-FFF2-40B4-BE49-F238E27FC236}">
                <a16:creationId xmlns:a16="http://schemas.microsoft.com/office/drawing/2014/main" id="{238B3BED-3D62-4A44-B83C-AF0BEAED60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60616" y="1385967"/>
            <a:ext cx="7715122" cy="3598603"/>
          </a:xfrm>
          <a:prstGeom prst="rect">
            <a:avLst/>
          </a:prstGeom>
          <a:solidFill>
            <a:schemeClr val="bg1"/>
          </a:solidFill>
          <a:ln>
            <a:noFill/>
          </a:ln>
        </p:spPr>
      </p:pic>
      <p:sp>
        <p:nvSpPr>
          <p:cNvPr id="20" name="CasellaDiTesto 19">
            <a:extLst>
              <a:ext uri="{FF2B5EF4-FFF2-40B4-BE49-F238E27FC236}">
                <a16:creationId xmlns:a16="http://schemas.microsoft.com/office/drawing/2014/main" id="{D93F93D3-9564-4B96-9605-19349EEA4658}"/>
              </a:ext>
            </a:extLst>
          </p:cNvPr>
          <p:cNvSpPr txBox="1"/>
          <p:nvPr/>
        </p:nvSpPr>
        <p:spPr>
          <a:xfrm>
            <a:off x="3888420" y="6233749"/>
            <a:ext cx="6391922" cy="307777"/>
          </a:xfrm>
          <a:prstGeom prst="rect">
            <a:avLst/>
          </a:prstGeom>
          <a:solidFill>
            <a:schemeClr val="bg1"/>
          </a:solidFill>
        </p:spPr>
        <p:txBody>
          <a:bodyPr wrap="square">
            <a:spAutoFit/>
          </a:bodyPr>
          <a:lstStyle/>
          <a:p>
            <a:pPr algn="ctr"/>
            <a:r>
              <a:rPr lang="it-IT" i="1" dirty="0">
                <a:effectLst/>
                <a:latin typeface="Times New Roman" panose="02020603050405020304" pitchFamily="18" charset="0"/>
                <a:ea typeface="Calibri" panose="020F0502020204030204" pitchFamily="34" charset="0"/>
              </a:rPr>
              <a:t>Principali </a:t>
            </a:r>
            <a:r>
              <a:rPr lang="it-IT" i="1" dirty="0">
                <a:latin typeface="Times New Roman" panose="02020603050405020304" pitchFamily="18" charset="0"/>
                <a:ea typeface="Calibri" panose="020F0502020204030204" pitchFamily="34" charset="0"/>
              </a:rPr>
              <a:t>variabili </a:t>
            </a:r>
            <a:r>
              <a:rPr lang="it-IT" i="1" dirty="0">
                <a:effectLst/>
                <a:latin typeface="Times New Roman" panose="02020603050405020304" pitchFamily="18" charset="0"/>
                <a:ea typeface="Calibri" panose="020F0502020204030204" pitchFamily="34" charset="0"/>
              </a:rPr>
              <a:t>di segmentazione del mercato florovivaistico (AIPH, 2019b)</a:t>
            </a:r>
            <a:endParaRPr lang="it-IT" dirty="0"/>
          </a:p>
        </p:txBody>
      </p:sp>
    </p:spTree>
    <p:extLst>
      <p:ext uri="{BB962C8B-B14F-4D97-AF65-F5344CB8AC3E}">
        <p14:creationId xmlns:p14="http://schemas.microsoft.com/office/powerpoint/2010/main" val="58561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946BB802-1EAF-48FD-A4B5-50DB8AD22EC6}"/>
              </a:ext>
            </a:extLst>
          </p:cNvPr>
          <p:cNvSpPr>
            <a:spLocks noGrp="1"/>
          </p:cNvSpPr>
          <p:nvPr>
            <p:ph type="title"/>
          </p:nvPr>
        </p:nvSpPr>
        <p:spPr>
          <a:xfrm>
            <a:off x="985391" y="71255"/>
            <a:ext cx="10655184" cy="540555"/>
          </a:xfrm>
        </p:spPr>
        <p:txBody>
          <a:bodyPr>
            <a:normAutofit/>
          </a:bodyPr>
          <a:lstStyle/>
          <a:p>
            <a:r>
              <a:rPr lang="it-IT" sz="2800" i="1" cap="none" dirty="0"/>
              <a:t>Segmentazione a singola variabile: generazionale</a:t>
            </a:r>
          </a:p>
        </p:txBody>
      </p:sp>
      <p:graphicFrame>
        <p:nvGraphicFramePr>
          <p:cNvPr id="2" name="Tabella 1">
            <a:extLst>
              <a:ext uri="{FF2B5EF4-FFF2-40B4-BE49-F238E27FC236}">
                <a16:creationId xmlns:a16="http://schemas.microsoft.com/office/drawing/2014/main" id="{450EFFEB-D199-4C53-8208-334A295DCC0A}"/>
              </a:ext>
            </a:extLst>
          </p:cNvPr>
          <p:cNvGraphicFramePr>
            <a:graphicFrameLocks noGrp="1"/>
          </p:cNvGraphicFramePr>
          <p:nvPr>
            <p:extLst>
              <p:ext uri="{D42A27DB-BD31-4B8C-83A1-F6EECF244321}">
                <p14:modId xmlns:p14="http://schemas.microsoft.com/office/powerpoint/2010/main" val="999309339"/>
              </p:ext>
            </p:extLst>
          </p:nvPr>
        </p:nvGraphicFramePr>
        <p:xfrm>
          <a:off x="985392" y="1171291"/>
          <a:ext cx="10781736" cy="3795078"/>
        </p:xfrm>
        <a:graphic>
          <a:graphicData uri="http://schemas.openxmlformats.org/drawingml/2006/table">
            <a:tbl>
              <a:tblPr firstRow="1" firstCol="1" bandRow="1"/>
              <a:tblGrid>
                <a:gridCol w="5098522">
                  <a:extLst>
                    <a:ext uri="{9D8B030D-6E8A-4147-A177-3AD203B41FA5}">
                      <a16:colId xmlns:a16="http://schemas.microsoft.com/office/drawing/2014/main" val="2340724621"/>
                    </a:ext>
                  </a:extLst>
                </a:gridCol>
                <a:gridCol w="5683214">
                  <a:extLst>
                    <a:ext uri="{9D8B030D-6E8A-4147-A177-3AD203B41FA5}">
                      <a16:colId xmlns:a16="http://schemas.microsoft.com/office/drawing/2014/main" val="3069993962"/>
                    </a:ext>
                  </a:extLst>
                </a:gridCol>
              </a:tblGrid>
              <a:tr h="625549">
                <a:tc>
                  <a:txBody>
                    <a:bodyPr/>
                    <a:lstStyle/>
                    <a:p>
                      <a:pPr marL="0" indent="0" algn="ctr">
                        <a:lnSpc>
                          <a:spcPct val="107000"/>
                        </a:lnSpc>
                        <a:spcAft>
                          <a:spcPts val="800"/>
                        </a:spcAft>
                      </a:pPr>
                      <a:r>
                        <a:rPr lang="it-IT" sz="1800" b="1" dirty="0">
                          <a:effectLst/>
                          <a:latin typeface="Calibri" panose="020F0502020204030204" pitchFamily="34" charset="0"/>
                          <a:ea typeface="Times New Roman" panose="02020603050405020304" pitchFamily="18" charset="0"/>
                          <a:cs typeface="Calibri" panose="020F0502020204030204" pitchFamily="34" charset="0"/>
                        </a:rPr>
                        <a:t>Millenials </a:t>
                      </a:r>
                    </a:p>
                    <a:p>
                      <a:pPr marL="0" indent="0" algn="ctr">
                        <a:lnSpc>
                          <a:spcPct val="107000"/>
                        </a:lnSpc>
                        <a:spcAft>
                          <a:spcPts val="800"/>
                        </a:spcAft>
                      </a:pPr>
                      <a:r>
                        <a:rPr lang="it-IT" sz="1800" b="1" i="1" dirty="0">
                          <a:effectLst/>
                          <a:latin typeface="Calibri" panose="020F0502020204030204" pitchFamily="34" charset="0"/>
                          <a:ea typeface="Calibri" panose="020F0502020204030204" pitchFamily="34" charset="0"/>
                          <a:cs typeface="Calibri" panose="020F0502020204030204" pitchFamily="34" charset="0"/>
                        </a:rPr>
                        <a:t>Nuovi consumatori</a:t>
                      </a:r>
                      <a:endParaRPr lang="it-IT"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it-IT" sz="1800" b="1" dirty="0">
                          <a:effectLst/>
                          <a:latin typeface="Calibri" panose="020F0502020204030204" pitchFamily="34" charset="0"/>
                          <a:ea typeface="Times New Roman" panose="02020603050405020304" pitchFamily="18" charset="0"/>
                          <a:cs typeface="Calibri" panose="020F0502020204030204" pitchFamily="34" charset="0"/>
                        </a:rPr>
                        <a:t>Baby </a:t>
                      </a:r>
                      <a:r>
                        <a:rPr lang="it-IT" sz="1800" b="1" dirty="0" err="1">
                          <a:effectLst/>
                          <a:latin typeface="Calibri" panose="020F0502020204030204" pitchFamily="34" charset="0"/>
                          <a:ea typeface="Times New Roman" panose="02020603050405020304" pitchFamily="18" charset="0"/>
                          <a:cs typeface="Calibri" panose="020F0502020204030204" pitchFamily="34" charset="0"/>
                        </a:rPr>
                        <a:t>Boomers</a:t>
                      </a:r>
                      <a:endParaRPr lang="it-IT" sz="1800" b="1"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07000"/>
                        </a:lnSpc>
                        <a:spcAft>
                          <a:spcPts val="800"/>
                        </a:spcAft>
                      </a:pPr>
                      <a:r>
                        <a:rPr lang="it-IT" sz="1800" b="1" i="1" dirty="0">
                          <a:effectLst/>
                          <a:latin typeface="Calibri" panose="020F0502020204030204" pitchFamily="34" charset="0"/>
                          <a:ea typeface="Calibri" panose="020F0502020204030204" pitchFamily="34" charset="0"/>
                          <a:cs typeface="Calibri" panose="020F0502020204030204" pitchFamily="34" charset="0"/>
                        </a:rPr>
                        <a:t>Consumatori tradizionali</a:t>
                      </a:r>
                      <a:endParaRPr lang="it-IT"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0701871"/>
                  </a:ext>
                </a:extLst>
              </a:tr>
              <a:tr h="2888438">
                <a:tc>
                  <a:txBody>
                    <a:bodyPr/>
                    <a:lstStyle/>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Nati tra il 1980 ed il 2000</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Crescita del reddito pro-capite e del potere d'acquisto</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Uso del canale online per informarsi ed acquistare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Uso nuove tecnologie in fase di acquisto e post-acquisto</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Bassa fedeltà </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Ricercano prodotti easy-to-use e low care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Ricercano varietà di scelta, personalizzazione </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Acquisto per ricorrenze e come dono</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Piante hanno funzione benefica per salute e qualità di vita</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Nati tra il 1945 ed il 1964</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Pensionamento, vita domestica, tempo libero</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Uso crescente del canale online per informarsi ed acquistare, ma prediligono ancora il canale tradizionale </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Alta fedeltà</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Ricercano servizi personalizzati </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Scelta prodotti ad alto valore aggiunto (bouquets)</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Acquisto abituale di piante da interno e da giardino a fini di uso personale/decorativo</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it-IT" sz="1600" dirty="0">
                          <a:effectLst/>
                          <a:latin typeface="Calibri" panose="020F0502020204030204" pitchFamily="34" charset="0"/>
                          <a:ea typeface="Times New Roman" panose="02020603050405020304" pitchFamily="18" charset="0"/>
                          <a:cs typeface="Calibri" panose="020F0502020204030204" pitchFamily="34" charset="0"/>
                        </a:rPr>
                        <a:t>Fiori e piante contribuiscono ad accrescere benessere individuale e qualità spazi di vita</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09855" algn="l">
                        <a:lnSpc>
                          <a:spcPct val="107000"/>
                        </a:lnSpc>
                        <a:spcAft>
                          <a:spcPts val="800"/>
                        </a:spcAft>
                      </a:pPr>
                      <a:r>
                        <a:rPr lang="it-IT" sz="1600" b="1" dirty="0">
                          <a:effectLst/>
                          <a:latin typeface="Calibri" panose="020F0502020204030204" pitchFamily="34" charset="0"/>
                          <a:ea typeface="Times New Roman" panose="02020603050405020304" pitchFamily="18" charset="0"/>
                          <a:cs typeface="Calibri" panose="020F0502020204030204" pitchFamily="34"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9669451"/>
                  </a:ext>
                </a:extLst>
              </a:tr>
            </a:tbl>
          </a:graphicData>
        </a:graphic>
      </p:graphicFrame>
      <p:sp>
        <p:nvSpPr>
          <p:cNvPr id="4" name="CasellaDiTesto 3">
            <a:extLst>
              <a:ext uri="{FF2B5EF4-FFF2-40B4-BE49-F238E27FC236}">
                <a16:creationId xmlns:a16="http://schemas.microsoft.com/office/drawing/2014/main" id="{17F2E898-CAA3-480B-AE95-2CCE30C6F64B}"/>
              </a:ext>
            </a:extLst>
          </p:cNvPr>
          <p:cNvSpPr txBox="1"/>
          <p:nvPr/>
        </p:nvSpPr>
        <p:spPr>
          <a:xfrm>
            <a:off x="10612814" y="5538003"/>
            <a:ext cx="1373151" cy="738664"/>
          </a:xfrm>
          <a:prstGeom prst="rect">
            <a:avLst/>
          </a:prstGeom>
          <a:noFill/>
        </p:spPr>
        <p:txBody>
          <a:bodyPr wrap="square" rtlCol="0">
            <a:spAutoFit/>
          </a:bodyPr>
          <a:lstStyle/>
          <a:p>
            <a:r>
              <a:rPr lang="it-IT" dirty="0" err="1"/>
              <a:t>Aiph</a:t>
            </a:r>
            <a:r>
              <a:rPr lang="it-IT" dirty="0"/>
              <a:t>, 2019b; </a:t>
            </a:r>
            <a:r>
              <a:rPr lang="it-IT" sz="1200" dirty="0"/>
              <a:t>Rabobank</a:t>
            </a:r>
            <a:r>
              <a:rPr lang="it-IT" dirty="0"/>
              <a:t>, 2017a</a:t>
            </a:r>
          </a:p>
        </p:txBody>
      </p:sp>
      <p:pic>
        <p:nvPicPr>
          <p:cNvPr id="6" name="Immagine 5">
            <a:extLst>
              <a:ext uri="{FF2B5EF4-FFF2-40B4-BE49-F238E27FC236}">
                <a16:creationId xmlns:a16="http://schemas.microsoft.com/office/drawing/2014/main" id="{1D418AB4-07BB-4FB4-8727-1AC01694DEA2}"/>
              </a:ext>
            </a:extLst>
          </p:cNvPr>
          <p:cNvPicPr>
            <a:picLocks noChangeAspect="1"/>
          </p:cNvPicPr>
          <p:nvPr/>
        </p:nvPicPr>
        <p:blipFill rotWithShape="1">
          <a:blip r:embed="rId3"/>
          <a:srcRect t="1982" r="577"/>
          <a:stretch/>
        </p:blipFill>
        <p:spPr>
          <a:xfrm>
            <a:off x="2145079" y="4988064"/>
            <a:ext cx="3314690" cy="2461413"/>
          </a:xfrm>
          <a:prstGeom prst="rect">
            <a:avLst/>
          </a:prstGeom>
        </p:spPr>
      </p:pic>
      <p:pic>
        <p:nvPicPr>
          <p:cNvPr id="9" name="Immagine 8">
            <a:extLst>
              <a:ext uri="{FF2B5EF4-FFF2-40B4-BE49-F238E27FC236}">
                <a16:creationId xmlns:a16="http://schemas.microsoft.com/office/drawing/2014/main" id="{A70BF825-DCD2-49FF-BCB4-0F27104A8461}"/>
              </a:ext>
            </a:extLst>
          </p:cNvPr>
          <p:cNvPicPr>
            <a:picLocks noChangeAspect="1"/>
          </p:cNvPicPr>
          <p:nvPr/>
        </p:nvPicPr>
        <p:blipFill rotWithShape="1">
          <a:blip r:embed="rId4"/>
          <a:srcRect l="272" t="3616" r="2660" b="-833"/>
          <a:stretch/>
        </p:blipFill>
        <p:spPr>
          <a:xfrm>
            <a:off x="7511588" y="4829909"/>
            <a:ext cx="3064215" cy="1956836"/>
          </a:xfrm>
          <a:prstGeom prst="rect">
            <a:avLst/>
          </a:prstGeom>
        </p:spPr>
      </p:pic>
      <p:sp>
        <p:nvSpPr>
          <p:cNvPr id="10" name="Ovale 9">
            <a:extLst>
              <a:ext uri="{FF2B5EF4-FFF2-40B4-BE49-F238E27FC236}">
                <a16:creationId xmlns:a16="http://schemas.microsoft.com/office/drawing/2014/main" id="{63248291-29D2-4E06-A3D1-FFC13498A0BB}"/>
              </a:ext>
            </a:extLst>
          </p:cNvPr>
          <p:cNvSpPr/>
          <p:nvPr/>
        </p:nvSpPr>
        <p:spPr>
          <a:xfrm>
            <a:off x="0" y="691000"/>
            <a:ext cx="2609273" cy="96058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Mercati maturi del florovivaismo (US, EU, Cina, JP)</a:t>
            </a:r>
          </a:p>
        </p:txBody>
      </p:sp>
    </p:spTree>
    <p:extLst>
      <p:ext uri="{BB962C8B-B14F-4D97-AF65-F5344CB8AC3E}">
        <p14:creationId xmlns:p14="http://schemas.microsoft.com/office/powerpoint/2010/main" val="401277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946BB802-1EAF-48FD-A4B5-50DB8AD22EC6}"/>
              </a:ext>
            </a:extLst>
          </p:cNvPr>
          <p:cNvSpPr>
            <a:spLocks noGrp="1"/>
          </p:cNvSpPr>
          <p:nvPr>
            <p:ph type="title"/>
          </p:nvPr>
        </p:nvSpPr>
        <p:spPr>
          <a:xfrm>
            <a:off x="985391" y="184185"/>
            <a:ext cx="10655184" cy="540555"/>
          </a:xfrm>
        </p:spPr>
        <p:txBody>
          <a:bodyPr>
            <a:normAutofit/>
          </a:bodyPr>
          <a:lstStyle/>
          <a:p>
            <a:r>
              <a:rPr lang="it-IT" sz="2800" i="1" cap="none" dirty="0"/>
              <a:t>Segmentazione multivariata psico-grafico comportamentale</a:t>
            </a:r>
          </a:p>
        </p:txBody>
      </p:sp>
      <p:sp>
        <p:nvSpPr>
          <p:cNvPr id="4" name="CasellaDiTesto 3">
            <a:extLst>
              <a:ext uri="{FF2B5EF4-FFF2-40B4-BE49-F238E27FC236}">
                <a16:creationId xmlns:a16="http://schemas.microsoft.com/office/drawing/2014/main" id="{B0F36A99-AA38-41C4-A3D2-F7D716092584}"/>
              </a:ext>
            </a:extLst>
          </p:cNvPr>
          <p:cNvSpPr txBox="1"/>
          <p:nvPr/>
        </p:nvSpPr>
        <p:spPr>
          <a:xfrm>
            <a:off x="10680989" y="6440100"/>
            <a:ext cx="1246910" cy="369332"/>
          </a:xfrm>
          <a:prstGeom prst="rect">
            <a:avLst/>
          </a:prstGeom>
          <a:noFill/>
        </p:spPr>
        <p:txBody>
          <a:bodyPr wrap="square" rtlCol="0">
            <a:spAutoFit/>
          </a:bodyPr>
          <a:lstStyle/>
          <a:p>
            <a:r>
              <a:rPr lang="it-IT" dirty="0"/>
              <a:t>RFH, 2017</a:t>
            </a:r>
          </a:p>
        </p:txBody>
      </p:sp>
      <p:sp>
        <p:nvSpPr>
          <p:cNvPr id="5" name="Ovale 4">
            <a:extLst>
              <a:ext uri="{FF2B5EF4-FFF2-40B4-BE49-F238E27FC236}">
                <a16:creationId xmlns:a16="http://schemas.microsoft.com/office/drawing/2014/main" id="{0A831B3D-94A4-47ED-9344-6F14BA940876}"/>
              </a:ext>
            </a:extLst>
          </p:cNvPr>
          <p:cNvSpPr/>
          <p:nvPr/>
        </p:nvSpPr>
        <p:spPr>
          <a:xfrm>
            <a:off x="9448800" y="724740"/>
            <a:ext cx="2416191" cy="96058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Mercato europeo del florovivaismo</a:t>
            </a:r>
          </a:p>
        </p:txBody>
      </p:sp>
      <p:grpSp>
        <p:nvGrpSpPr>
          <p:cNvPr id="26" name="Gruppo 25">
            <a:extLst>
              <a:ext uri="{FF2B5EF4-FFF2-40B4-BE49-F238E27FC236}">
                <a16:creationId xmlns:a16="http://schemas.microsoft.com/office/drawing/2014/main" id="{D516714A-DBC4-4FB0-9F46-26DDC6834A11}"/>
              </a:ext>
            </a:extLst>
          </p:cNvPr>
          <p:cNvGrpSpPr/>
          <p:nvPr/>
        </p:nvGrpSpPr>
        <p:grpSpPr>
          <a:xfrm>
            <a:off x="508000" y="849057"/>
            <a:ext cx="9672897" cy="5898728"/>
            <a:chOff x="508000" y="849057"/>
            <a:chExt cx="9577125" cy="5958311"/>
          </a:xfrm>
        </p:grpSpPr>
        <p:sp>
          <p:nvSpPr>
            <p:cNvPr id="24" name="Rettangolo 23">
              <a:extLst>
                <a:ext uri="{FF2B5EF4-FFF2-40B4-BE49-F238E27FC236}">
                  <a16:creationId xmlns:a16="http://schemas.microsoft.com/office/drawing/2014/main" id="{520672DD-E904-4B47-B368-B22F88389195}"/>
                </a:ext>
              </a:extLst>
            </p:cNvPr>
            <p:cNvSpPr/>
            <p:nvPr/>
          </p:nvSpPr>
          <p:spPr>
            <a:xfrm>
              <a:off x="8128578" y="875487"/>
              <a:ext cx="1011383" cy="75426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22,1 %</a:t>
              </a:r>
            </a:p>
            <a:p>
              <a:pPr algn="ctr"/>
              <a:r>
                <a:rPr lang="it-IT" sz="1600" dirty="0">
                  <a:solidFill>
                    <a:schemeClr val="tx1"/>
                  </a:solidFill>
                </a:rPr>
                <a:t>-</a:t>
              </a:r>
            </a:p>
          </p:txBody>
        </p:sp>
        <p:grpSp>
          <p:nvGrpSpPr>
            <p:cNvPr id="22" name="Gruppo 21">
              <a:extLst>
                <a:ext uri="{FF2B5EF4-FFF2-40B4-BE49-F238E27FC236}">
                  <a16:creationId xmlns:a16="http://schemas.microsoft.com/office/drawing/2014/main" id="{968E4E0E-318B-4621-B95E-121DF4E2EDDC}"/>
                </a:ext>
              </a:extLst>
            </p:cNvPr>
            <p:cNvGrpSpPr/>
            <p:nvPr/>
          </p:nvGrpSpPr>
          <p:grpSpPr>
            <a:xfrm>
              <a:off x="508000" y="849057"/>
              <a:ext cx="9577125" cy="5958311"/>
              <a:chOff x="508000" y="823413"/>
              <a:chExt cx="9577125" cy="5958311"/>
            </a:xfrm>
          </p:grpSpPr>
          <p:grpSp>
            <p:nvGrpSpPr>
              <p:cNvPr id="19" name="Gruppo 18">
                <a:extLst>
                  <a:ext uri="{FF2B5EF4-FFF2-40B4-BE49-F238E27FC236}">
                    <a16:creationId xmlns:a16="http://schemas.microsoft.com/office/drawing/2014/main" id="{13A0422F-A861-4099-9CD7-47772F2BC5F4}"/>
                  </a:ext>
                </a:extLst>
              </p:cNvPr>
              <p:cNvGrpSpPr/>
              <p:nvPr/>
            </p:nvGrpSpPr>
            <p:grpSpPr>
              <a:xfrm>
                <a:off x="577068" y="823413"/>
                <a:ext cx="9508057" cy="5958311"/>
                <a:chOff x="1153268" y="932082"/>
                <a:chExt cx="9508057" cy="5981271"/>
              </a:xfrm>
            </p:grpSpPr>
            <p:grpSp>
              <p:nvGrpSpPr>
                <p:cNvPr id="18" name="Gruppo 17">
                  <a:extLst>
                    <a:ext uri="{FF2B5EF4-FFF2-40B4-BE49-F238E27FC236}">
                      <a16:creationId xmlns:a16="http://schemas.microsoft.com/office/drawing/2014/main" id="{5CF288F7-92DA-48EE-A3B9-46EF57D72540}"/>
                    </a:ext>
                  </a:extLst>
                </p:cNvPr>
                <p:cNvGrpSpPr/>
                <p:nvPr/>
              </p:nvGrpSpPr>
              <p:grpSpPr>
                <a:xfrm>
                  <a:off x="1153268" y="932082"/>
                  <a:ext cx="9508057" cy="5981271"/>
                  <a:chOff x="1153268" y="889157"/>
                  <a:chExt cx="9508057" cy="5981271"/>
                </a:xfrm>
              </p:grpSpPr>
              <p:grpSp>
                <p:nvGrpSpPr>
                  <p:cNvPr id="13" name="Gruppo 12">
                    <a:extLst>
                      <a:ext uri="{FF2B5EF4-FFF2-40B4-BE49-F238E27FC236}">
                        <a16:creationId xmlns:a16="http://schemas.microsoft.com/office/drawing/2014/main" id="{380FFE08-A6F4-436A-BC31-7226E5FBDFFF}"/>
                      </a:ext>
                    </a:extLst>
                  </p:cNvPr>
                  <p:cNvGrpSpPr/>
                  <p:nvPr/>
                </p:nvGrpSpPr>
                <p:grpSpPr>
                  <a:xfrm>
                    <a:off x="1153268" y="889157"/>
                    <a:ext cx="9508057" cy="5981271"/>
                    <a:chOff x="1153268" y="889157"/>
                    <a:chExt cx="9508057" cy="5981271"/>
                  </a:xfrm>
                </p:grpSpPr>
                <p:grpSp>
                  <p:nvGrpSpPr>
                    <p:cNvPr id="3" name="Gruppo 2">
                      <a:extLst>
                        <a:ext uri="{FF2B5EF4-FFF2-40B4-BE49-F238E27FC236}">
                          <a16:creationId xmlns:a16="http://schemas.microsoft.com/office/drawing/2014/main" id="{D5771D81-5458-4E54-8931-CE4FBCEAE427}"/>
                        </a:ext>
                      </a:extLst>
                    </p:cNvPr>
                    <p:cNvGrpSpPr/>
                    <p:nvPr/>
                  </p:nvGrpSpPr>
                  <p:grpSpPr>
                    <a:xfrm>
                      <a:off x="1465286" y="1556590"/>
                      <a:ext cx="9196039" cy="5313838"/>
                      <a:chOff x="1465286" y="1080654"/>
                      <a:chExt cx="9196039" cy="5313838"/>
                    </a:xfrm>
                  </p:grpSpPr>
                  <p:pic>
                    <p:nvPicPr>
                      <p:cNvPr id="8" name="Immagine 7">
                        <a:extLst>
                          <a:ext uri="{FF2B5EF4-FFF2-40B4-BE49-F238E27FC236}">
                            <a16:creationId xmlns:a16="http://schemas.microsoft.com/office/drawing/2014/main" id="{82D2DBB2-94F1-4797-8310-A3CA06407AC1}"/>
                          </a:ext>
                        </a:extLst>
                      </p:cNvPr>
                      <p:cNvPicPr>
                        <a:picLocks noChangeAspect="1"/>
                      </p:cNvPicPr>
                      <p:nvPr/>
                    </p:nvPicPr>
                    <p:blipFill rotWithShape="1">
                      <a:blip r:embed="rId3"/>
                      <a:srcRect l="1" t="-370" r="-284" b="35118"/>
                      <a:stretch/>
                    </p:blipFill>
                    <p:spPr>
                      <a:xfrm>
                        <a:off x="1465286" y="1809308"/>
                        <a:ext cx="9196039" cy="3358346"/>
                      </a:xfrm>
                      <a:prstGeom prst="rect">
                        <a:avLst/>
                      </a:prstGeom>
                    </p:spPr>
                  </p:pic>
                  <p:sp>
                    <p:nvSpPr>
                      <p:cNvPr id="2" name="Rettangolo 1">
                        <a:extLst>
                          <a:ext uri="{FF2B5EF4-FFF2-40B4-BE49-F238E27FC236}">
                            <a16:creationId xmlns:a16="http://schemas.microsoft.com/office/drawing/2014/main" id="{7F2B2100-C958-4186-871A-18A7E0BE6109}"/>
                          </a:ext>
                        </a:extLst>
                      </p:cNvPr>
                      <p:cNvSpPr/>
                      <p:nvPr/>
                    </p:nvSpPr>
                    <p:spPr>
                      <a:xfrm>
                        <a:off x="2792927" y="1080655"/>
                        <a:ext cx="2244644" cy="5313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B4CA1183-0C88-4E0D-8FF0-2748411F717C}"/>
                          </a:ext>
                        </a:extLst>
                      </p:cNvPr>
                      <p:cNvSpPr/>
                      <p:nvPr/>
                    </p:nvSpPr>
                    <p:spPr>
                      <a:xfrm>
                        <a:off x="6293716" y="1080654"/>
                        <a:ext cx="1246911" cy="5313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pic>
                  <p:nvPicPr>
                    <p:cNvPr id="10" name="Immagine 9">
                      <a:extLst>
                        <a:ext uri="{FF2B5EF4-FFF2-40B4-BE49-F238E27FC236}">
                          <a16:creationId xmlns:a16="http://schemas.microsoft.com/office/drawing/2014/main" id="{F44FEB1E-36D5-411E-ABD6-681EB9A96AD0}"/>
                        </a:ext>
                      </a:extLst>
                    </p:cNvPr>
                    <p:cNvPicPr>
                      <a:picLocks noChangeAspect="1"/>
                    </p:cNvPicPr>
                    <p:nvPr/>
                  </p:nvPicPr>
                  <p:blipFill rotWithShape="1">
                    <a:blip r:embed="rId4"/>
                    <a:srcRect t="2" r="86355" b="64083"/>
                    <a:stretch/>
                  </p:blipFill>
                  <p:spPr>
                    <a:xfrm>
                      <a:off x="1153268" y="889157"/>
                      <a:ext cx="1444892" cy="474549"/>
                    </a:xfrm>
                    <a:prstGeom prst="rect">
                      <a:avLst/>
                    </a:prstGeom>
                  </p:spPr>
                </p:pic>
              </p:grpSp>
              <p:sp>
                <p:nvSpPr>
                  <p:cNvPr id="12" name="Rettangolo 11">
                    <a:extLst>
                      <a:ext uri="{FF2B5EF4-FFF2-40B4-BE49-F238E27FC236}">
                        <a16:creationId xmlns:a16="http://schemas.microsoft.com/office/drawing/2014/main" id="{35D8F91C-1D6C-4DBC-B9DB-9903D7B727CD}"/>
                      </a:ext>
                    </a:extLst>
                  </p:cNvPr>
                  <p:cNvSpPr/>
                  <p:nvPr/>
                </p:nvSpPr>
                <p:spPr>
                  <a:xfrm>
                    <a:off x="2874845" y="915689"/>
                    <a:ext cx="914400" cy="76152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14,6 %</a:t>
                    </a:r>
                  </a:p>
                  <a:p>
                    <a:pPr algn="ctr"/>
                    <a:r>
                      <a:rPr lang="it-IT" sz="1600" dirty="0">
                        <a:solidFill>
                          <a:schemeClr val="tx1"/>
                        </a:solidFill>
                      </a:rPr>
                      <a:t>-</a:t>
                    </a:r>
                  </a:p>
                </p:txBody>
              </p:sp>
              <p:sp>
                <p:nvSpPr>
                  <p:cNvPr id="15" name="Rettangolo 14">
                    <a:extLst>
                      <a:ext uri="{FF2B5EF4-FFF2-40B4-BE49-F238E27FC236}">
                        <a16:creationId xmlns:a16="http://schemas.microsoft.com/office/drawing/2014/main" id="{6771EBAE-3D36-47A8-BE1E-5271BF22A51C}"/>
                      </a:ext>
                    </a:extLst>
                  </p:cNvPr>
                  <p:cNvSpPr/>
                  <p:nvPr/>
                </p:nvSpPr>
                <p:spPr>
                  <a:xfrm>
                    <a:off x="4026188" y="926244"/>
                    <a:ext cx="1011382" cy="76152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8,5 %</a:t>
                    </a:r>
                  </a:p>
                  <a:p>
                    <a:pPr algn="ctr"/>
                    <a:r>
                      <a:rPr lang="it-IT" sz="1600" dirty="0">
                        <a:solidFill>
                          <a:schemeClr val="tx1"/>
                        </a:solidFill>
                      </a:rPr>
                      <a:t>-</a:t>
                    </a:r>
                  </a:p>
                </p:txBody>
              </p:sp>
            </p:grpSp>
            <p:sp>
              <p:nvSpPr>
                <p:cNvPr id="16" name="Rettangolo 15">
                  <a:extLst>
                    <a:ext uri="{FF2B5EF4-FFF2-40B4-BE49-F238E27FC236}">
                      <a16:creationId xmlns:a16="http://schemas.microsoft.com/office/drawing/2014/main" id="{2D09074E-6A36-4BCA-8179-F2C3EA789B08}"/>
                    </a:ext>
                  </a:extLst>
                </p:cNvPr>
                <p:cNvSpPr/>
                <p:nvPr/>
              </p:nvSpPr>
              <p:spPr>
                <a:xfrm>
                  <a:off x="6411479" y="969169"/>
                  <a:ext cx="1011383" cy="75716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14,7 %</a:t>
                  </a:r>
                </a:p>
                <a:p>
                  <a:pPr algn="ctr"/>
                  <a:r>
                    <a:rPr lang="it-IT" sz="1600" dirty="0">
                      <a:solidFill>
                        <a:schemeClr val="tx1"/>
                      </a:solidFill>
                    </a:rPr>
                    <a:t>-</a:t>
                  </a:r>
                </a:p>
              </p:txBody>
            </p:sp>
          </p:grpSp>
          <p:cxnSp>
            <p:nvCxnSpPr>
              <p:cNvPr id="21" name="Connettore diritto 20">
                <a:extLst>
                  <a:ext uri="{FF2B5EF4-FFF2-40B4-BE49-F238E27FC236}">
                    <a16:creationId xmlns:a16="http://schemas.microsoft.com/office/drawing/2014/main" id="{4FDCE922-E70F-4B5D-AAF6-DC54A8026294}"/>
                  </a:ext>
                </a:extLst>
              </p:cNvPr>
              <p:cNvCxnSpPr>
                <a:cxnSpLocks/>
              </p:cNvCxnSpPr>
              <p:nvPr/>
            </p:nvCxnSpPr>
            <p:spPr>
              <a:xfrm>
                <a:off x="508000" y="1254683"/>
                <a:ext cx="86319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62721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84462ED8-5716-4C27-8FF8-6081A3DA6C89}"/>
              </a:ext>
            </a:extLst>
          </p:cNvPr>
          <p:cNvGraphicFramePr>
            <a:graphicFrameLocks noGrp="1"/>
          </p:cNvGraphicFramePr>
          <p:nvPr>
            <p:extLst>
              <p:ext uri="{D42A27DB-BD31-4B8C-83A1-F6EECF244321}">
                <p14:modId xmlns:p14="http://schemas.microsoft.com/office/powerpoint/2010/main" val="4281248918"/>
              </p:ext>
            </p:extLst>
          </p:nvPr>
        </p:nvGraphicFramePr>
        <p:xfrm>
          <a:off x="277090" y="734700"/>
          <a:ext cx="11693236" cy="6037073"/>
        </p:xfrm>
        <a:graphic>
          <a:graphicData uri="http://schemas.openxmlformats.org/drawingml/2006/table">
            <a:tbl>
              <a:tblPr firstRow="1" firstCol="1" bandRow="1"/>
              <a:tblGrid>
                <a:gridCol w="1558483">
                  <a:extLst>
                    <a:ext uri="{9D8B030D-6E8A-4147-A177-3AD203B41FA5}">
                      <a16:colId xmlns:a16="http://schemas.microsoft.com/office/drawing/2014/main" val="2388036569"/>
                    </a:ext>
                  </a:extLst>
                </a:gridCol>
                <a:gridCol w="3823792">
                  <a:extLst>
                    <a:ext uri="{9D8B030D-6E8A-4147-A177-3AD203B41FA5}">
                      <a16:colId xmlns:a16="http://schemas.microsoft.com/office/drawing/2014/main" val="1722535702"/>
                    </a:ext>
                  </a:extLst>
                </a:gridCol>
                <a:gridCol w="3176019">
                  <a:extLst>
                    <a:ext uri="{9D8B030D-6E8A-4147-A177-3AD203B41FA5}">
                      <a16:colId xmlns:a16="http://schemas.microsoft.com/office/drawing/2014/main" val="3423605213"/>
                    </a:ext>
                  </a:extLst>
                </a:gridCol>
                <a:gridCol w="3134942">
                  <a:extLst>
                    <a:ext uri="{9D8B030D-6E8A-4147-A177-3AD203B41FA5}">
                      <a16:colId xmlns:a16="http://schemas.microsoft.com/office/drawing/2014/main" val="3212900792"/>
                    </a:ext>
                  </a:extLst>
                </a:gridCol>
              </a:tblGrid>
              <a:tr h="633922">
                <a:tc>
                  <a:txBody>
                    <a:bodyPr/>
                    <a:lstStyle/>
                    <a:p>
                      <a:pPr algn="ctr">
                        <a:lnSpc>
                          <a:spcPct val="107000"/>
                        </a:lnSpc>
                        <a:spcAft>
                          <a:spcPts val="80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 </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it-IT" sz="1800" b="1" dirty="0" err="1">
                          <a:effectLst/>
                          <a:latin typeface="Arial" panose="020B0604020202020204" pitchFamily="34" charset="0"/>
                          <a:ea typeface="Times New Roman" panose="02020603050405020304" pitchFamily="18" charset="0"/>
                          <a:cs typeface="Arial" panose="020B0604020202020204" pitchFamily="34" charset="0"/>
                        </a:rPr>
                        <a:t>Cultivated</a:t>
                      </a:r>
                      <a:r>
                        <a:rPr lang="it-IT" sz="1800" b="1" dirty="0">
                          <a:effectLst/>
                          <a:latin typeface="Arial" panose="020B0604020202020204" pitchFamily="34" charset="0"/>
                          <a:ea typeface="Times New Roman" panose="02020603050405020304" pitchFamily="18" charset="0"/>
                          <a:cs typeface="Arial" panose="020B0604020202020204" pitchFamily="34" charset="0"/>
                        </a:rPr>
                        <a:t> performer </a:t>
                      </a:r>
                    </a:p>
                    <a:p>
                      <a:pPr algn="ctr">
                        <a:lnSpc>
                          <a:spcPct val="107000"/>
                        </a:lnSpc>
                        <a:spcAft>
                          <a:spcPts val="800"/>
                        </a:spcAft>
                      </a:pPr>
                      <a:r>
                        <a:rPr lang="it-IT" sz="1800" b="1" dirty="0">
                          <a:effectLst/>
                          <a:latin typeface="Arial" panose="020B0604020202020204" pitchFamily="34" charset="0"/>
                          <a:ea typeface="Times New Roman" panose="02020603050405020304" pitchFamily="18" charset="0"/>
                          <a:cs typeface="Arial" panose="020B0604020202020204" pitchFamily="34" charset="0"/>
                        </a:rPr>
                        <a:t>(Consumatori esperti)</a:t>
                      </a:r>
                      <a:endParaRPr lang="it-IT" sz="18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it-IT" sz="1800" b="1" dirty="0" err="1">
                          <a:effectLst/>
                          <a:latin typeface="Arial" panose="020B0604020202020204" pitchFamily="34" charset="0"/>
                          <a:ea typeface="Times New Roman" panose="02020603050405020304" pitchFamily="18" charset="0"/>
                          <a:cs typeface="Arial" panose="020B0604020202020204" pitchFamily="34" charset="0"/>
                        </a:rPr>
                        <a:t>Cosiness</a:t>
                      </a:r>
                      <a:r>
                        <a:rPr lang="it-IT" sz="1800" b="1" dirty="0">
                          <a:effectLst/>
                          <a:latin typeface="Arial" panose="020B0604020202020204" pitchFamily="34" charset="0"/>
                          <a:ea typeface="Times New Roman" panose="02020603050405020304" pitchFamily="18" charset="0"/>
                          <a:cs typeface="Arial" panose="020B0604020202020204" pitchFamily="34" charset="0"/>
                        </a:rPr>
                        <a:t> </a:t>
                      </a:r>
                      <a:r>
                        <a:rPr lang="it-IT" sz="1800" b="1" dirty="0" err="1">
                          <a:effectLst/>
                          <a:latin typeface="Arial" panose="020B0604020202020204" pitchFamily="34" charset="0"/>
                          <a:ea typeface="Times New Roman" panose="02020603050405020304" pitchFamily="18" charset="0"/>
                          <a:cs typeface="Arial" panose="020B0604020202020204" pitchFamily="34" charset="0"/>
                        </a:rPr>
                        <a:t>Seekers</a:t>
                      </a:r>
                      <a:endParaRPr lang="it-IT" sz="18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it-IT" sz="1800" b="1" dirty="0">
                          <a:effectLst/>
                          <a:latin typeface="Arial" panose="020B0604020202020204" pitchFamily="34" charset="0"/>
                          <a:ea typeface="Calibri" panose="020F0502020204030204" pitchFamily="34" charset="0"/>
                          <a:cs typeface="Arial" panose="020B0604020202020204" pitchFamily="34" charset="0"/>
                        </a:rPr>
                        <a:t>(Amanti del comfort)</a:t>
                      </a: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it-IT" sz="1800" b="1" dirty="0" err="1">
                          <a:effectLst/>
                          <a:latin typeface="Arial" panose="020B0604020202020204" pitchFamily="34" charset="0"/>
                          <a:ea typeface="Times New Roman" panose="02020603050405020304" pitchFamily="18" charset="0"/>
                          <a:cs typeface="Arial" panose="020B0604020202020204" pitchFamily="34" charset="0"/>
                        </a:rPr>
                        <a:t>Individualistic</a:t>
                      </a:r>
                      <a:r>
                        <a:rPr lang="it-IT" sz="1800" b="1" dirty="0">
                          <a:effectLst/>
                          <a:latin typeface="Arial" panose="020B0604020202020204" pitchFamily="34" charset="0"/>
                          <a:ea typeface="Times New Roman" panose="02020603050405020304" pitchFamily="18" charset="0"/>
                          <a:cs typeface="Arial" panose="020B0604020202020204" pitchFamily="34" charset="0"/>
                        </a:rPr>
                        <a:t> performer</a:t>
                      </a:r>
                    </a:p>
                    <a:p>
                      <a:pPr algn="ctr">
                        <a:lnSpc>
                          <a:spcPct val="107000"/>
                        </a:lnSpc>
                        <a:spcAft>
                          <a:spcPts val="800"/>
                        </a:spcAft>
                      </a:pPr>
                      <a:r>
                        <a:rPr lang="it-IT" sz="1800" b="1" dirty="0">
                          <a:effectLst/>
                          <a:latin typeface="Arial" panose="020B0604020202020204" pitchFamily="34" charset="0"/>
                          <a:ea typeface="Calibri" panose="020F0502020204030204" pitchFamily="34" charset="0"/>
                          <a:cs typeface="Arial" panose="020B0604020202020204" pitchFamily="34" charset="0"/>
                        </a:rPr>
                        <a:t>(Amanti dell’esclusività)</a:t>
                      </a:r>
                      <a:endParaRPr lang="it-IT" sz="18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202617"/>
                  </a:ext>
                </a:extLst>
              </a:tr>
              <a:tr h="2977456">
                <a:tc>
                  <a:txBody>
                    <a:bodyPr/>
                    <a:lstStyle/>
                    <a:p>
                      <a:pPr algn="ctr">
                        <a:lnSpc>
                          <a:spcPct val="107000"/>
                        </a:lnSpc>
                        <a:spcAft>
                          <a:spcPts val="800"/>
                        </a:spcAft>
                      </a:pPr>
                      <a:r>
                        <a:rPr lang="it-IT" sz="1600" b="1" dirty="0">
                          <a:effectLst/>
                          <a:latin typeface="Arial" panose="020B0604020202020204" pitchFamily="34" charset="0"/>
                          <a:ea typeface="Times New Roman" panose="02020603050405020304" pitchFamily="18" charset="0"/>
                          <a:cs typeface="Arial" panose="020B0604020202020204" pitchFamily="34" charset="0"/>
                        </a:rPr>
                        <a:t>Caratteristiche psico-grafiche</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Elevato standard di vita, impegnato nella vita sociale e culturale</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Ama lo sport, la cura personale, la buona nutrizione</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Sensibile alla creatività, ricerca professionalità, varietà di scelta e professionalità</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Vuole essere riconosciuto come esperto e ricerca l’esclusivo</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Il prezzo è un interesse secondario</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Attenzione alla famiglia</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Ama ospitalità e viaggi</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Vita occupata dentro e fuori casa</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Attento a nuove tecnologie, occasionalmente fa sport</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Ricerca la felicità </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Segue le tendenze</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Il prezzo è importante</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Attenzione alla creatività, all’immagine e presentazione</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Lo stile è importante </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Interesse per l’innovazione</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Ricerca consulenza di esperti</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Ritiene importante la funzione ecologica dei prodotti</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Il prezzo ha rilievo secondario </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478069"/>
                  </a:ext>
                </a:extLst>
              </a:tr>
              <a:tr h="2359522">
                <a:tc>
                  <a:txBody>
                    <a:bodyPr/>
                    <a:lstStyle/>
                    <a:p>
                      <a:pPr algn="ctr">
                        <a:lnSpc>
                          <a:spcPct val="107000"/>
                        </a:lnSpc>
                        <a:spcAft>
                          <a:spcPts val="800"/>
                        </a:spcAft>
                      </a:pPr>
                      <a:r>
                        <a:rPr lang="it-IT" sz="1600" b="1" dirty="0">
                          <a:effectLst/>
                          <a:latin typeface="Arial" panose="020B0604020202020204" pitchFamily="34" charset="0"/>
                          <a:ea typeface="Times New Roman" panose="02020603050405020304" pitchFamily="18" charset="0"/>
                          <a:cs typeface="Arial" panose="020B0604020202020204" pitchFamily="34" charset="0"/>
                        </a:rPr>
                        <a:t>Benefici ricercati e comportamenti di acquisto per fiori e piante </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indent="-285750">
                        <a:lnSpc>
                          <a:spcPct val="107000"/>
                        </a:lnSpc>
                        <a:spcAft>
                          <a:spcPts val="800"/>
                        </a:spcAft>
                        <a:buFontTx/>
                        <a:buChar char="-"/>
                      </a:pPr>
                      <a:r>
                        <a:rPr lang="it-IT" sz="1600" dirty="0">
                          <a:effectLst/>
                          <a:latin typeface="Arial" panose="020B0604020202020204" pitchFamily="34" charset="0"/>
                          <a:ea typeface="Times New Roman" panose="02020603050405020304" pitchFamily="18" charset="0"/>
                          <a:cs typeface="Arial" panose="020B0604020202020204" pitchFamily="34" charset="0"/>
                        </a:rPr>
                        <a:t>Acquista con frequenza alta e predilige canale specializzato </a:t>
                      </a:r>
                    </a:p>
                    <a:p>
                      <a:pPr marL="285750" indent="-285750">
                        <a:lnSpc>
                          <a:spcPct val="107000"/>
                        </a:lnSpc>
                        <a:spcAft>
                          <a:spcPts val="800"/>
                        </a:spcAft>
                        <a:buFontTx/>
                        <a:buChar char="-"/>
                      </a:pPr>
                      <a:r>
                        <a:rPr lang="it-IT" sz="1600" dirty="0">
                          <a:effectLst/>
                          <a:latin typeface="Arial" panose="020B0604020202020204" pitchFamily="34" charset="0"/>
                          <a:ea typeface="Times New Roman" panose="02020603050405020304" pitchFamily="18" charset="0"/>
                          <a:cs typeface="Arial" panose="020B0604020202020204" pitchFamily="34" charset="0"/>
                        </a:rPr>
                        <a:t>Ricerca artigianato, esperienza</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Fiori servono per essere felici</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Acquista fiori e piante stagionali e di tendenza</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Acquista con frequenza elevata e predilige supermarket e garden centers</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Ricerca assortimento ampio e convenienza di prezzo </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Acquista fiori e piante con frequenza media e predilige il canale specializzato</a:t>
                      </a:r>
                      <a:endParaRPr lang="it-I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 Ricerca creatività e specialità</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4535" marR="64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1054200"/>
                  </a:ext>
                </a:extLst>
              </a:tr>
            </a:tbl>
          </a:graphicData>
        </a:graphic>
      </p:graphicFrame>
      <p:sp>
        <p:nvSpPr>
          <p:cNvPr id="4" name="Titolo 1">
            <a:extLst>
              <a:ext uri="{FF2B5EF4-FFF2-40B4-BE49-F238E27FC236}">
                <a16:creationId xmlns:a16="http://schemas.microsoft.com/office/drawing/2014/main" id="{86E2D498-F539-4FE6-B05D-0F366400129A}"/>
              </a:ext>
            </a:extLst>
          </p:cNvPr>
          <p:cNvSpPr>
            <a:spLocks noGrp="1"/>
          </p:cNvSpPr>
          <p:nvPr>
            <p:ph type="title"/>
          </p:nvPr>
        </p:nvSpPr>
        <p:spPr>
          <a:xfrm>
            <a:off x="985391" y="184185"/>
            <a:ext cx="10655184" cy="540555"/>
          </a:xfrm>
        </p:spPr>
        <p:txBody>
          <a:bodyPr>
            <a:normAutofit/>
          </a:bodyPr>
          <a:lstStyle/>
          <a:p>
            <a:r>
              <a:rPr lang="it-IT" sz="2800" i="1" cap="none" dirty="0"/>
              <a:t>Segmentazione multivariata psico-grafico comportamentale</a:t>
            </a:r>
          </a:p>
        </p:txBody>
      </p:sp>
    </p:spTree>
    <p:extLst>
      <p:ext uri="{BB962C8B-B14F-4D97-AF65-F5344CB8AC3E}">
        <p14:creationId xmlns:p14="http://schemas.microsoft.com/office/powerpoint/2010/main" val="3561045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766A9ACA-D864-47E8-B7C5-5CFFCE3C4CA5}"/>
              </a:ext>
            </a:extLst>
          </p:cNvPr>
          <p:cNvSpPr>
            <a:spLocks noGrp="1"/>
          </p:cNvSpPr>
          <p:nvPr>
            <p:ph type="title"/>
          </p:nvPr>
        </p:nvSpPr>
        <p:spPr>
          <a:xfrm>
            <a:off x="632692" y="165713"/>
            <a:ext cx="11009745" cy="785633"/>
          </a:xfrm>
        </p:spPr>
        <p:txBody>
          <a:bodyPr>
            <a:normAutofit/>
          </a:bodyPr>
          <a:lstStyle/>
          <a:p>
            <a:r>
              <a:rPr lang="it-IT" sz="2800" i="1" dirty="0"/>
              <a:t>L</a:t>
            </a:r>
            <a:r>
              <a:rPr lang="it-IT" sz="2800" i="1" cap="none" dirty="0"/>
              <a:t>a strategia competitiva</a:t>
            </a:r>
          </a:p>
        </p:txBody>
      </p:sp>
      <p:sp>
        <p:nvSpPr>
          <p:cNvPr id="14" name="CasellaDiTesto 13">
            <a:extLst>
              <a:ext uri="{FF2B5EF4-FFF2-40B4-BE49-F238E27FC236}">
                <a16:creationId xmlns:a16="http://schemas.microsoft.com/office/drawing/2014/main" id="{C58B8374-BB17-4E56-AB3A-511F40C8E99F}"/>
              </a:ext>
            </a:extLst>
          </p:cNvPr>
          <p:cNvSpPr txBox="1"/>
          <p:nvPr/>
        </p:nvSpPr>
        <p:spPr>
          <a:xfrm>
            <a:off x="632692" y="852714"/>
            <a:ext cx="8631381" cy="5909310"/>
          </a:xfrm>
          <a:prstGeom prst="rect">
            <a:avLst/>
          </a:prstGeom>
          <a:noFill/>
        </p:spPr>
        <p:txBody>
          <a:bodyPr wrap="square">
            <a:spAutoFit/>
          </a:bodyPr>
          <a:lstStyle/>
          <a:p>
            <a:pPr algn="just"/>
            <a:r>
              <a:rPr lang="it-IT" sz="1800" dirty="0">
                <a:latin typeface="Arial" panose="020B0604020202020204" pitchFamily="34" charset="0"/>
                <a:cs typeface="Arial" panose="020B0604020202020204" pitchFamily="34" charset="0"/>
              </a:rPr>
              <a:t>L’impresa definisce la propria </a:t>
            </a:r>
            <a:r>
              <a:rPr lang="it-IT" sz="1800" dirty="0">
                <a:solidFill>
                  <a:schemeClr val="accent1"/>
                </a:solidFill>
                <a:latin typeface="Arial" panose="020B0604020202020204" pitchFamily="34" charset="0"/>
                <a:cs typeface="Arial" panose="020B0604020202020204" pitchFamily="34" charset="0"/>
              </a:rPr>
              <a:t>«</a:t>
            </a:r>
            <a:r>
              <a:rPr lang="it-IT" sz="1800" b="1" dirty="0">
                <a:solidFill>
                  <a:schemeClr val="accent1"/>
                </a:solidFill>
                <a:latin typeface="Arial" panose="020B0604020202020204" pitchFamily="34" charset="0"/>
                <a:cs typeface="Arial" panose="020B0604020202020204" pitchFamily="34" charset="0"/>
              </a:rPr>
              <a:t>strategia competitiva di base </a:t>
            </a:r>
            <a:r>
              <a:rPr lang="it-IT" sz="1800" dirty="0">
                <a:solidFill>
                  <a:schemeClr val="accent1"/>
                </a:solidFill>
                <a:latin typeface="Arial" panose="020B0604020202020204" pitchFamily="34" charset="0"/>
                <a:cs typeface="Arial" panose="020B0604020202020204" pitchFamily="34" charset="0"/>
              </a:rPr>
              <a:t>o</a:t>
            </a:r>
            <a:r>
              <a:rPr lang="it-IT" sz="1800" b="1" dirty="0">
                <a:solidFill>
                  <a:schemeClr val="accent1"/>
                </a:solidFill>
                <a:latin typeface="Arial" panose="020B0604020202020204" pitchFamily="34" charset="0"/>
                <a:cs typeface="Arial" panose="020B0604020202020204" pitchFamily="34" charset="0"/>
              </a:rPr>
              <a:t> orientamento strategico di marketing dell’impresa»</a:t>
            </a:r>
            <a:r>
              <a:rPr lang="it-IT" sz="1800" b="1" dirty="0">
                <a:latin typeface="Arial" panose="020B0604020202020204" pitchFamily="34" charset="0"/>
                <a:cs typeface="Arial" panose="020B0604020202020204" pitchFamily="34" charset="0"/>
              </a:rPr>
              <a:t> </a:t>
            </a:r>
            <a:r>
              <a:rPr lang="it-IT" sz="1800" dirty="0">
                <a:latin typeface="Arial" panose="020B0604020202020204" pitchFamily="34" charset="0"/>
                <a:cs typeface="Arial" panose="020B0604020202020204" pitchFamily="34" charset="0"/>
              </a:rPr>
              <a:t>attraverso due decisioni strategiche fondamentali:</a:t>
            </a:r>
          </a:p>
          <a:p>
            <a:pPr algn="just"/>
            <a:endParaRPr lang="it-IT" sz="1800" dirty="0">
              <a:latin typeface="Arial" panose="020B0604020202020204" pitchFamily="34" charset="0"/>
              <a:cs typeface="Arial" panose="020B0604020202020204" pitchFamily="34" charset="0"/>
            </a:endParaRPr>
          </a:p>
          <a:p>
            <a:pPr marL="400050" indent="-400050" algn="just">
              <a:buAutoNum type="romanUcPeriod"/>
            </a:pPr>
            <a:r>
              <a:rPr lang="it-IT" sz="1800" b="1" dirty="0">
                <a:latin typeface="Arial" panose="020B0604020202020204" pitchFamily="34" charset="0"/>
                <a:cs typeface="Arial" panose="020B0604020202020204" pitchFamily="34" charset="0"/>
              </a:rPr>
              <a:t>L’ampiezza dell’ambito competitivo da fronteggiare: </a:t>
            </a:r>
            <a:r>
              <a:rPr lang="it-IT" sz="1800" i="1" dirty="0">
                <a:latin typeface="Arial" panose="020B0604020202020204" pitchFamily="34" charset="0"/>
                <a:cs typeface="Arial" panose="020B0604020202020204" pitchFamily="34" charset="0"/>
              </a:rPr>
              <a:t>su </a:t>
            </a:r>
            <a:r>
              <a:rPr lang="it-IT" sz="1800" i="1" u="sng" dirty="0">
                <a:latin typeface="Arial" panose="020B0604020202020204" pitchFamily="34" charset="0"/>
                <a:cs typeface="Arial" panose="020B0604020202020204" pitchFamily="34" charset="0"/>
              </a:rPr>
              <a:t>quanti</a:t>
            </a:r>
            <a:r>
              <a:rPr lang="it-IT" sz="1800" i="1" dirty="0">
                <a:latin typeface="Arial" panose="020B0604020202020204" pitchFamily="34" charset="0"/>
                <a:cs typeface="Arial" panose="020B0604020202020204" pitchFamily="34" charset="0"/>
              </a:rPr>
              <a:t> segmenti di mercato vuole competere e posizionare i suoi prodotti?</a:t>
            </a:r>
          </a:p>
          <a:p>
            <a:pPr marL="400050" indent="-400050" algn="just">
              <a:buAutoNum type="romanUcPeriod"/>
            </a:pPr>
            <a:endParaRPr lang="it-IT" sz="1800" i="1" dirty="0">
              <a:latin typeface="Arial" panose="020B0604020202020204" pitchFamily="34" charset="0"/>
              <a:cs typeface="Arial" panose="020B0604020202020204" pitchFamily="34" charset="0"/>
            </a:endParaRPr>
          </a:p>
          <a:p>
            <a:pPr marL="742950" lvl="1" indent="-285750" algn="just">
              <a:buFont typeface="Wingdings" panose="05000000000000000000" pitchFamily="2" charset="2"/>
              <a:buChar char="§"/>
            </a:pPr>
            <a:r>
              <a:rPr lang="it-IT" sz="1800" dirty="0">
                <a:latin typeface="Arial" panose="020B0604020202020204" pitchFamily="34" charset="0"/>
                <a:cs typeface="Arial" panose="020B0604020202020204" pitchFamily="34" charset="0"/>
              </a:rPr>
              <a:t>competere su una vasta gamma di segmenti mirando a coprire l’intero mercato (</a:t>
            </a:r>
            <a:r>
              <a:rPr lang="it-IT" sz="1800" b="1" dirty="0">
                <a:latin typeface="Arial" panose="020B0604020202020204" pitchFamily="34" charset="0"/>
                <a:cs typeface="Arial" panose="020B0604020202020204" pitchFamily="34" charset="0"/>
              </a:rPr>
              <a:t>ampio</a:t>
            </a:r>
            <a:r>
              <a:rPr lang="it-IT" sz="1800" dirty="0">
                <a:latin typeface="Arial" panose="020B0604020202020204" pitchFamily="34" charset="0"/>
                <a:cs typeface="Arial" panose="020B0604020202020204" pitchFamily="34" charset="0"/>
              </a:rPr>
              <a:t>)</a:t>
            </a:r>
          </a:p>
          <a:p>
            <a:pPr marL="742950" lvl="1" indent="-285750" algn="just">
              <a:buFont typeface="Wingdings" panose="05000000000000000000" pitchFamily="2" charset="2"/>
              <a:buChar char="§"/>
            </a:pPr>
            <a:r>
              <a:rPr lang="it-IT" sz="1800" dirty="0">
                <a:latin typeface="Arial" panose="020B0604020202020204" pitchFamily="34" charset="0"/>
                <a:cs typeface="Arial" panose="020B0604020202020204" pitchFamily="34" charset="0"/>
              </a:rPr>
              <a:t>focalizzare gli sforzi su uno o pochi segmenti altamente attrattivi (</a:t>
            </a:r>
            <a:r>
              <a:rPr lang="it-IT" sz="1800" b="1" dirty="0">
                <a:latin typeface="Arial" panose="020B0604020202020204" pitchFamily="34" charset="0"/>
                <a:cs typeface="Arial" panose="020B0604020202020204" pitchFamily="34" charset="0"/>
              </a:rPr>
              <a:t>ristretto</a:t>
            </a:r>
            <a:r>
              <a:rPr lang="it-IT" sz="1800" dirty="0">
                <a:latin typeface="Arial" panose="020B0604020202020204" pitchFamily="34" charset="0"/>
                <a:cs typeface="Arial" panose="020B0604020202020204" pitchFamily="34" charset="0"/>
              </a:rPr>
              <a:t>)</a:t>
            </a:r>
          </a:p>
          <a:p>
            <a:pPr marL="285750" indent="-285750" algn="just">
              <a:buFontTx/>
              <a:buChar char="-"/>
            </a:pPr>
            <a:endParaRPr lang="it-IT" sz="1800" dirty="0">
              <a:latin typeface="Arial" panose="020B0604020202020204" pitchFamily="34" charset="0"/>
              <a:cs typeface="Arial" panose="020B0604020202020204" pitchFamily="34" charset="0"/>
            </a:endParaRPr>
          </a:p>
          <a:p>
            <a:pPr marL="400050" indent="-400050" algn="just">
              <a:buFont typeface="+mj-lt"/>
              <a:buAutoNum type="romanUcPeriod" startAt="2"/>
            </a:pPr>
            <a:r>
              <a:rPr lang="it-IT" sz="1800" b="1" dirty="0">
                <a:latin typeface="Arial" panose="020B0604020202020204" pitchFamily="34" charset="0"/>
                <a:cs typeface="Arial" panose="020B0604020202020204" pitchFamily="34" charset="0"/>
              </a:rPr>
              <a:t>La fonte del vantaggio competitivo: </a:t>
            </a:r>
            <a:r>
              <a:rPr lang="it-IT" sz="1800" i="1" dirty="0">
                <a:latin typeface="Arial" panose="020B0604020202020204" pitchFamily="34" charset="0"/>
                <a:cs typeface="Arial" panose="020B0604020202020204" pitchFamily="34" charset="0"/>
              </a:rPr>
              <a:t>su ogni-segmento servito vuole </a:t>
            </a:r>
            <a:r>
              <a:rPr lang="it-IT" sz="1800" i="1" u="sng" dirty="0">
                <a:latin typeface="Arial" panose="020B0604020202020204" pitchFamily="34" charset="0"/>
                <a:cs typeface="Arial" panose="020B0604020202020204" pitchFamily="34" charset="0"/>
              </a:rPr>
              <a:t>posizionare il prodotto e distinguersi dalla concorrenza </a:t>
            </a:r>
            <a:r>
              <a:rPr lang="it-IT" sz="1800" i="1" dirty="0">
                <a:latin typeface="Arial" panose="020B0604020202020204" pitchFamily="34" charset="0"/>
                <a:cs typeface="Arial" panose="020B0604020202020204" pitchFamily="34" charset="0"/>
              </a:rPr>
              <a:t>sulla base del prezzo o sulla base della maggior qualità percepita? </a:t>
            </a:r>
            <a:r>
              <a:rPr lang="it-IT" sz="1800" b="1" u="sng" dirty="0">
                <a:latin typeface="Arial" panose="020B0604020202020204" pitchFamily="34" charset="0"/>
                <a:cs typeface="Arial" panose="020B0604020202020204" pitchFamily="34" charset="0"/>
              </a:rPr>
              <a:t>IN ALTERNATIVA </a:t>
            </a:r>
            <a:r>
              <a:rPr lang="it-IT" sz="1800" dirty="0">
                <a:latin typeface="Arial" panose="020B0604020202020204" pitchFamily="34" charset="0"/>
                <a:cs typeface="Arial" panose="020B0604020202020204" pitchFamily="34" charset="0"/>
              </a:rPr>
              <a:t>orientare le attività aziendali a:</a:t>
            </a:r>
          </a:p>
          <a:p>
            <a:pPr marL="400050" indent="-400050" algn="just">
              <a:buFont typeface="+mj-lt"/>
              <a:buAutoNum type="romanUcPeriod" startAt="2"/>
            </a:pPr>
            <a:endParaRPr lang="it-IT" sz="1800" dirty="0">
              <a:latin typeface="Arial" panose="020B0604020202020204" pitchFamily="34" charset="0"/>
              <a:cs typeface="Arial" panose="020B0604020202020204" pitchFamily="34" charset="0"/>
            </a:endParaRPr>
          </a:p>
          <a:p>
            <a:pPr marL="742950" lvl="1" indent="-285750" algn="just">
              <a:buFont typeface="Wingdings" panose="05000000000000000000" pitchFamily="2" charset="2"/>
              <a:buChar char="§"/>
            </a:pPr>
            <a:r>
              <a:rPr lang="it-IT" sz="1800" dirty="0">
                <a:latin typeface="Arial" panose="020B0604020202020204" pitchFamily="34" charset="0"/>
                <a:cs typeface="Arial" panose="020B0604020202020204" pitchFamily="34" charset="0"/>
              </a:rPr>
              <a:t>ridurre i costi del prodotto (</a:t>
            </a:r>
            <a:r>
              <a:rPr lang="it-IT" sz="1800" b="1" dirty="0">
                <a:latin typeface="Arial" panose="020B0604020202020204" pitchFamily="34" charset="0"/>
                <a:cs typeface="Arial" panose="020B0604020202020204" pitchFamily="34" charset="0"/>
              </a:rPr>
              <a:t>vantaggio di costo</a:t>
            </a:r>
            <a:r>
              <a:rPr lang="it-IT" sz="1800" dirty="0">
                <a:latin typeface="Arial" panose="020B0604020202020204" pitchFamily="34" charset="0"/>
                <a:cs typeface="Arial" panose="020B0604020202020204" pitchFamily="34" charset="0"/>
              </a:rPr>
              <a:t>) per ottenere prezzi competitivi</a:t>
            </a:r>
          </a:p>
          <a:p>
            <a:pPr marL="742950" lvl="1" indent="-285750" algn="just">
              <a:buFont typeface="Wingdings" panose="05000000000000000000" pitchFamily="2" charset="2"/>
              <a:buChar char="§"/>
            </a:pPr>
            <a:r>
              <a:rPr lang="it-IT" sz="1800" dirty="0">
                <a:latin typeface="Arial" panose="020B0604020202020204" pitchFamily="34" charset="0"/>
                <a:cs typeface="Arial" panose="020B0604020202020204" pitchFamily="34" charset="0"/>
              </a:rPr>
              <a:t>accrescere il valore del prodotto nella mente degli acquirenti rispetto ai prodotti concorrenti per ottenere prezzi superiori (</a:t>
            </a:r>
            <a:r>
              <a:rPr lang="it-IT" sz="1800" b="1" dirty="0">
                <a:latin typeface="Arial" panose="020B0604020202020204" pitchFamily="34" charset="0"/>
                <a:cs typeface="Arial" panose="020B0604020202020204" pitchFamily="34" charset="0"/>
              </a:rPr>
              <a:t>vantaggio di differenziazione</a:t>
            </a:r>
            <a:r>
              <a:rPr lang="it-IT"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9800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77BD4A-4294-7C4F-8EBF-A2B4364498FE}"/>
              </a:ext>
            </a:extLst>
          </p:cNvPr>
          <p:cNvSpPr>
            <a:spLocks noGrp="1"/>
          </p:cNvSpPr>
          <p:nvPr>
            <p:ph type="title"/>
          </p:nvPr>
        </p:nvSpPr>
        <p:spPr/>
        <p:txBody>
          <a:bodyPr/>
          <a:lstStyle/>
          <a:p>
            <a:r>
              <a:rPr lang="it-IT" dirty="0"/>
              <a:t>Articolazione della presentazione</a:t>
            </a:r>
          </a:p>
        </p:txBody>
      </p:sp>
      <p:sp>
        <p:nvSpPr>
          <p:cNvPr id="3" name="Segnaposto testo 2">
            <a:extLst>
              <a:ext uri="{FF2B5EF4-FFF2-40B4-BE49-F238E27FC236}">
                <a16:creationId xmlns:a16="http://schemas.microsoft.com/office/drawing/2014/main" id="{86DB4368-60B6-A244-A236-64C2DEB9562B}"/>
              </a:ext>
            </a:extLst>
          </p:cNvPr>
          <p:cNvSpPr>
            <a:spLocks noGrp="1"/>
          </p:cNvSpPr>
          <p:nvPr>
            <p:ph type="body" idx="1"/>
          </p:nvPr>
        </p:nvSpPr>
        <p:spPr/>
        <p:txBody>
          <a:bodyPr/>
          <a:lstStyle/>
          <a:p>
            <a:r>
              <a:rPr lang="it-IT" sz="2000" dirty="0"/>
              <a:t>Il mercato globale e gli effetti del COVID</a:t>
            </a:r>
          </a:p>
          <a:p>
            <a:r>
              <a:rPr lang="it-IT" sz="2000" dirty="0"/>
              <a:t>Le prospettive e i drivers del cambiamento</a:t>
            </a:r>
          </a:p>
          <a:p>
            <a:r>
              <a:rPr lang="it-IT" sz="2000" dirty="0"/>
              <a:t>Nuove tendenze di consumo</a:t>
            </a:r>
          </a:p>
          <a:p>
            <a:r>
              <a:rPr lang="it-IT" sz="2000" dirty="0"/>
              <a:t>La strategia competitiva</a:t>
            </a:r>
          </a:p>
          <a:p>
            <a:r>
              <a:rPr lang="it-IT" sz="2000" dirty="0"/>
              <a:t>Trasformazioni della filiera e della logistica</a:t>
            </a:r>
          </a:p>
          <a:p>
            <a:r>
              <a:rPr lang="it-IT" sz="2000" dirty="0"/>
              <a:t>L’analisi dei costi benefici delle innovazioni</a:t>
            </a:r>
          </a:p>
          <a:p>
            <a:r>
              <a:rPr lang="it-IT" sz="2000" dirty="0"/>
              <a:t>Le nuove sfide</a:t>
            </a:r>
          </a:p>
          <a:p>
            <a:endParaRPr lang="it-IT" sz="2000" dirty="0"/>
          </a:p>
          <a:p>
            <a:endParaRPr lang="it-IT" dirty="0"/>
          </a:p>
        </p:txBody>
      </p:sp>
    </p:spTree>
    <p:extLst>
      <p:ext uri="{BB962C8B-B14F-4D97-AF65-F5344CB8AC3E}">
        <p14:creationId xmlns:p14="http://schemas.microsoft.com/office/powerpoint/2010/main" val="258562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766A9ACA-D864-47E8-B7C5-5CFFCE3C4CA5}"/>
              </a:ext>
            </a:extLst>
          </p:cNvPr>
          <p:cNvSpPr>
            <a:spLocks noGrp="1"/>
          </p:cNvSpPr>
          <p:nvPr>
            <p:ph type="title"/>
          </p:nvPr>
        </p:nvSpPr>
        <p:spPr>
          <a:xfrm>
            <a:off x="976155" y="156476"/>
            <a:ext cx="10655184" cy="902015"/>
          </a:xfrm>
        </p:spPr>
        <p:txBody>
          <a:bodyPr>
            <a:normAutofit/>
          </a:bodyPr>
          <a:lstStyle/>
          <a:p>
            <a:r>
              <a:rPr lang="it-IT" sz="2800" i="1" dirty="0"/>
              <a:t>L</a:t>
            </a:r>
            <a:r>
              <a:rPr lang="it-IT" sz="2800" i="1" cap="none" dirty="0"/>
              <a:t>a strategia competitiva</a:t>
            </a:r>
          </a:p>
        </p:txBody>
      </p:sp>
      <p:grpSp>
        <p:nvGrpSpPr>
          <p:cNvPr id="8" name="Gruppo 7">
            <a:extLst>
              <a:ext uri="{FF2B5EF4-FFF2-40B4-BE49-F238E27FC236}">
                <a16:creationId xmlns:a16="http://schemas.microsoft.com/office/drawing/2014/main" id="{8DE634D6-A89D-4918-AAB1-AE40ED95D52E}"/>
              </a:ext>
            </a:extLst>
          </p:cNvPr>
          <p:cNvGrpSpPr/>
          <p:nvPr/>
        </p:nvGrpSpPr>
        <p:grpSpPr>
          <a:xfrm>
            <a:off x="497041" y="1223696"/>
            <a:ext cx="10482772" cy="4265924"/>
            <a:chOff x="-40826" y="581642"/>
            <a:chExt cx="11727281" cy="6311229"/>
          </a:xfrm>
        </p:grpSpPr>
        <p:sp>
          <p:nvSpPr>
            <p:cNvPr id="9" name="Rettangolo 8">
              <a:extLst>
                <a:ext uri="{FF2B5EF4-FFF2-40B4-BE49-F238E27FC236}">
                  <a16:creationId xmlns:a16="http://schemas.microsoft.com/office/drawing/2014/main" id="{3FDA106D-93C8-4AAD-86E2-E4527BBB718D}"/>
                </a:ext>
              </a:extLst>
            </p:cNvPr>
            <p:cNvSpPr/>
            <p:nvPr/>
          </p:nvSpPr>
          <p:spPr>
            <a:xfrm>
              <a:off x="1084331" y="4766705"/>
              <a:ext cx="908623" cy="212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b="1" dirty="0">
                  <a:solidFill>
                    <a:schemeClr val="tx1"/>
                  </a:solidFill>
                  <a:latin typeface="Arial" panose="020B0604020202020204" pitchFamily="34" charset="0"/>
                  <a:cs typeface="Arial" panose="020B0604020202020204" pitchFamily="34" charset="0"/>
                </a:rPr>
                <a:t>Uno o pochi segmenti</a:t>
              </a:r>
            </a:p>
          </p:txBody>
        </p:sp>
        <p:sp>
          <p:nvSpPr>
            <p:cNvPr id="10" name="Rettangolo 9">
              <a:extLst>
                <a:ext uri="{FF2B5EF4-FFF2-40B4-BE49-F238E27FC236}">
                  <a16:creationId xmlns:a16="http://schemas.microsoft.com/office/drawing/2014/main" id="{75D7796F-5142-4D71-ABDD-7406F3F85578}"/>
                </a:ext>
              </a:extLst>
            </p:cNvPr>
            <p:cNvSpPr/>
            <p:nvPr/>
          </p:nvSpPr>
          <p:spPr>
            <a:xfrm>
              <a:off x="2009805" y="1795688"/>
              <a:ext cx="4582671" cy="28104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tabLst>
                  <a:tab pos="2422525" algn="l"/>
                </a:tabLst>
              </a:pPr>
              <a:r>
                <a:rPr lang="it-IT" b="1" dirty="0">
                  <a:solidFill>
                    <a:srgbClr val="3A3A3A"/>
                  </a:solidFill>
                  <a:latin typeface="Arial" panose="020B0604020202020204" pitchFamily="34" charset="0"/>
                  <a:cs typeface="Arial" panose="020B0604020202020204" pitchFamily="34" charset="0"/>
                </a:rPr>
                <a:t>«Leadership di costo» </a:t>
              </a:r>
            </a:p>
            <a:p>
              <a:pPr algn="ctr" fontAlgn="base">
                <a:tabLst>
                  <a:tab pos="2422525" algn="l"/>
                </a:tabLst>
              </a:pPr>
              <a:endParaRPr lang="it-IT" sz="1100" dirty="0">
                <a:solidFill>
                  <a:srgbClr val="3A3A3A"/>
                </a:solidFill>
                <a:latin typeface="Arial" panose="020B0604020202020204" pitchFamily="34" charset="0"/>
                <a:cs typeface="Arial" panose="020B0604020202020204" pitchFamily="34" charset="0"/>
              </a:endParaRPr>
            </a:p>
            <a:p>
              <a:pPr algn="ctr" fontAlgn="base">
                <a:tabLst>
                  <a:tab pos="2422525" algn="l"/>
                </a:tabLst>
              </a:pPr>
              <a:r>
                <a:rPr lang="it-IT" sz="1600" dirty="0">
                  <a:solidFill>
                    <a:srgbClr val="3A3A3A"/>
                  </a:solidFill>
                  <a:latin typeface="Arial" panose="020B0604020202020204" pitchFamily="34" charset="0"/>
                  <a:cs typeface="Arial" panose="020B0604020202020204" pitchFamily="34" charset="0"/>
                </a:rPr>
                <a:t>Ampliare gli sforzi per competere su una vasta gamma di segmenti perseguendo in ognuno un vantaggio di costo (offrire prodotti simili alla concorrenza ma a PREZZI INFERIORI)</a:t>
              </a:r>
            </a:p>
            <a:p>
              <a:pPr marL="285750" indent="-285750" algn="ctr" fontAlgn="base">
                <a:buFont typeface="Arial" panose="020B0604020202020204" pitchFamily="34" charset="0"/>
                <a:buChar char="•"/>
                <a:tabLst>
                  <a:tab pos="2422525" algn="l"/>
                </a:tabLst>
              </a:pPr>
              <a:endParaRPr lang="it-IT" sz="1100" b="1" dirty="0">
                <a:solidFill>
                  <a:srgbClr val="3A3A3A"/>
                </a:solidFill>
                <a:latin typeface="Arial" panose="020B0604020202020204" pitchFamily="34" charset="0"/>
                <a:cs typeface="Arial" panose="020B0604020202020204" pitchFamily="34" charset="0"/>
              </a:endParaRPr>
            </a:p>
            <a:p>
              <a:pPr marL="285750" indent="-285750" algn="ctr" fontAlgn="base">
                <a:buFont typeface="Arial" panose="020B0604020202020204" pitchFamily="34" charset="0"/>
                <a:buChar char="•"/>
                <a:tabLst>
                  <a:tab pos="2422525" algn="l"/>
                </a:tabLst>
              </a:pPr>
              <a:endParaRPr lang="it-IT" sz="1600" b="1" dirty="0">
                <a:solidFill>
                  <a:srgbClr val="3A3A3A"/>
                </a:solidFill>
                <a:latin typeface="Arial" panose="020B0604020202020204" pitchFamily="34" charset="0"/>
                <a:cs typeface="Arial" panose="020B0604020202020204" pitchFamily="34" charset="0"/>
              </a:endParaRPr>
            </a:p>
          </p:txBody>
        </p:sp>
        <p:sp>
          <p:nvSpPr>
            <p:cNvPr id="11" name="Rettangolo 10">
              <a:extLst>
                <a:ext uri="{FF2B5EF4-FFF2-40B4-BE49-F238E27FC236}">
                  <a16:creationId xmlns:a16="http://schemas.microsoft.com/office/drawing/2014/main" id="{35D3D90E-65D2-427F-8BA4-4E9B3B966E0E}"/>
                </a:ext>
              </a:extLst>
            </p:cNvPr>
            <p:cNvSpPr/>
            <p:nvPr/>
          </p:nvSpPr>
          <p:spPr>
            <a:xfrm>
              <a:off x="6684258" y="1795686"/>
              <a:ext cx="4977353" cy="281048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r>
                <a:rPr lang="it-IT" b="1" dirty="0">
                  <a:solidFill>
                    <a:srgbClr val="3A3A3A"/>
                  </a:solidFill>
                  <a:latin typeface="Arial" panose="020B0604020202020204" pitchFamily="34" charset="0"/>
                  <a:cs typeface="Arial" panose="020B0604020202020204" pitchFamily="34" charset="0"/>
                </a:rPr>
                <a:t>«Differenziazione»</a:t>
              </a:r>
            </a:p>
            <a:p>
              <a:pPr marL="285750" indent="-285750" fontAlgn="base">
                <a:buFont typeface="Arial" panose="020B0604020202020204" pitchFamily="34" charset="0"/>
                <a:buChar char="•"/>
              </a:pPr>
              <a:endParaRPr lang="it-IT" sz="1000" dirty="0">
                <a:solidFill>
                  <a:srgbClr val="3A3A3A"/>
                </a:solidFill>
                <a:latin typeface="Arial" panose="020B0604020202020204" pitchFamily="34" charset="0"/>
                <a:cs typeface="Arial" panose="020B0604020202020204" pitchFamily="34" charset="0"/>
              </a:endParaRPr>
            </a:p>
            <a:p>
              <a:pPr algn="ctr" fontAlgn="base"/>
              <a:r>
                <a:rPr lang="it-IT" sz="1600" dirty="0">
                  <a:solidFill>
                    <a:srgbClr val="3A3A3A"/>
                  </a:solidFill>
                  <a:latin typeface="Arial" panose="020B0604020202020204" pitchFamily="34" charset="0"/>
                  <a:cs typeface="Arial" panose="020B0604020202020204" pitchFamily="34" charset="0"/>
                </a:rPr>
                <a:t>Ampliare gli sforzi per competere su una vasta gamma di segmenti perseguendo in ognuno un vantaggio di differenziazione (offrire prodotti differenziati dalla concorrenza a prezzi superiori VALORE UNICO PER IL TARGET)</a:t>
              </a:r>
              <a:endParaRPr lang="it-IT" sz="1000" dirty="0">
                <a:solidFill>
                  <a:srgbClr val="3A3A3A"/>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243FE477-0D52-4C8A-9539-048D5B1E6880}"/>
                </a:ext>
              </a:extLst>
            </p:cNvPr>
            <p:cNvSpPr/>
            <p:nvPr/>
          </p:nvSpPr>
          <p:spPr>
            <a:xfrm>
              <a:off x="2009805" y="4766705"/>
              <a:ext cx="9676650" cy="191461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r>
                <a:rPr lang="it-IT" b="1" dirty="0">
                  <a:solidFill>
                    <a:srgbClr val="3A3A3A"/>
                  </a:solidFill>
                  <a:latin typeface="Arial" panose="020B0604020202020204" pitchFamily="34" charset="0"/>
                  <a:cs typeface="Arial" panose="020B0604020202020204" pitchFamily="34" charset="0"/>
                </a:rPr>
                <a:t>«Strategie di focalizzazione (o di nicchia)»</a:t>
              </a:r>
            </a:p>
            <a:p>
              <a:pPr algn="ctr" fontAlgn="base"/>
              <a:endParaRPr lang="it-IT" sz="1100" b="1" dirty="0">
                <a:solidFill>
                  <a:srgbClr val="3A3A3A"/>
                </a:solidFill>
                <a:latin typeface="Arial" panose="020B0604020202020204" pitchFamily="34" charset="0"/>
                <a:cs typeface="Arial" panose="020B0604020202020204" pitchFamily="34" charset="0"/>
              </a:endParaRPr>
            </a:p>
            <a:p>
              <a:pPr algn="ctr" fontAlgn="base"/>
              <a:r>
                <a:rPr lang="it-IT" sz="1600" dirty="0">
                  <a:solidFill>
                    <a:srgbClr val="3A3A3A"/>
                  </a:solidFill>
                  <a:latin typeface="Arial" panose="020B0604020202020204" pitchFamily="34" charset="0"/>
                  <a:cs typeface="Arial" panose="020B0604020202020204" pitchFamily="34" charset="0"/>
                </a:rPr>
                <a:t>Concentrare gli sforzi per competere su uno o pochi segmenti di mercato perseguendo in ognuno un vantaggio o di costo (PREZZI INFERIORI) o di differenziazione (VALORE UNICO PERCEPITO)</a:t>
              </a:r>
              <a:endParaRPr lang="it-IT" sz="1000" dirty="0">
                <a:solidFill>
                  <a:srgbClr val="3A3A3A"/>
                </a:solidFill>
                <a:latin typeface="Arial" panose="020B0604020202020204" pitchFamily="34" charset="0"/>
                <a:cs typeface="Arial" panose="020B0604020202020204" pitchFamily="34" charset="0"/>
              </a:endParaRPr>
            </a:p>
          </p:txBody>
        </p:sp>
        <p:sp>
          <p:nvSpPr>
            <p:cNvPr id="15" name="Rettangolo 14">
              <a:extLst>
                <a:ext uri="{FF2B5EF4-FFF2-40B4-BE49-F238E27FC236}">
                  <a16:creationId xmlns:a16="http://schemas.microsoft.com/office/drawing/2014/main" id="{8D8B5A80-37CC-4DB1-BC62-4B1DE31CC130}"/>
                </a:ext>
              </a:extLst>
            </p:cNvPr>
            <p:cNvSpPr/>
            <p:nvPr/>
          </p:nvSpPr>
          <p:spPr>
            <a:xfrm rot="16200000">
              <a:off x="-2262707" y="3610568"/>
              <a:ext cx="5226397" cy="78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b="1" dirty="0">
                  <a:solidFill>
                    <a:schemeClr val="tx1"/>
                  </a:solidFill>
                </a:rPr>
                <a:t>AMBITO</a:t>
              </a:r>
            </a:p>
            <a:p>
              <a:pPr algn="ctr"/>
              <a:r>
                <a:rPr lang="it-IT" b="1" dirty="0">
                  <a:solidFill>
                    <a:schemeClr val="tx1"/>
                  </a:solidFill>
                </a:rPr>
                <a:t> COMPETITIVO </a:t>
              </a:r>
            </a:p>
            <a:p>
              <a:pPr algn="ctr"/>
              <a:r>
                <a:rPr lang="it-IT" b="1" dirty="0">
                  <a:solidFill>
                    <a:schemeClr val="tx1"/>
                  </a:solidFill>
                </a:rPr>
                <a:t>DA FRONTEGGIARE</a:t>
              </a:r>
            </a:p>
          </p:txBody>
        </p:sp>
        <p:sp>
          <p:nvSpPr>
            <p:cNvPr id="16" name="Rettangolo 15">
              <a:extLst>
                <a:ext uri="{FF2B5EF4-FFF2-40B4-BE49-F238E27FC236}">
                  <a16:creationId xmlns:a16="http://schemas.microsoft.com/office/drawing/2014/main" id="{D5813553-E4EE-42ED-A145-1334E58A7874}"/>
                </a:ext>
              </a:extLst>
            </p:cNvPr>
            <p:cNvSpPr/>
            <p:nvPr/>
          </p:nvSpPr>
          <p:spPr>
            <a:xfrm rot="5400000">
              <a:off x="6418902" y="-1821640"/>
              <a:ext cx="530711" cy="5337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b="1" dirty="0">
                  <a:solidFill>
                    <a:schemeClr val="tx1"/>
                  </a:solidFill>
                  <a:latin typeface="Arial" panose="020B0604020202020204" pitchFamily="34" charset="0"/>
                  <a:cs typeface="Arial" panose="020B0604020202020204" pitchFamily="34" charset="0"/>
                </a:rPr>
                <a:t>FONTE  DEL VANTAGGIO COMPETITIVO</a:t>
              </a:r>
            </a:p>
          </p:txBody>
        </p:sp>
        <p:sp>
          <p:nvSpPr>
            <p:cNvPr id="17" name="Rettangolo 16">
              <a:extLst>
                <a:ext uri="{FF2B5EF4-FFF2-40B4-BE49-F238E27FC236}">
                  <a16:creationId xmlns:a16="http://schemas.microsoft.com/office/drawing/2014/main" id="{BD49E4E7-4F82-4B97-9F67-BC1B237AD603}"/>
                </a:ext>
              </a:extLst>
            </p:cNvPr>
            <p:cNvSpPr/>
            <p:nvPr/>
          </p:nvSpPr>
          <p:spPr>
            <a:xfrm rot="5400000">
              <a:off x="3941432" y="-984753"/>
              <a:ext cx="530709" cy="488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b="1" dirty="0">
                  <a:solidFill>
                    <a:schemeClr val="tx1"/>
                  </a:solidFill>
                </a:rPr>
                <a:t>Costo</a:t>
              </a:r>
            </a:p>
          </p:txBody>
        </p:sp>
        <p:sp>
          <p:nvSpPr>
            <p:cNvPr id="18" name="Rettangolo 17">
              <a:extLst>
                <a:ext uri="{FF2B5EF4-FFF2-40B4-BE49-F238E27FC236}">
                  <a16:creationId xmlns:a16="http://schemas.microsoft.com/office/drawing/2014/main" id="{6145DFF2-86D9-43CC-A464-C7AA19096FF2}"/>
                </a:ext>
              </a:extLst>
            </p:cNvPr>
            <p:cNvSpPr/>
            <p:nvPr/>
          </p:nvSpPr>
          <p:spPr>
            <a:xfrm rot="5400000">
              <a:off x="8887362" y="-1060093"/>
              <a:ext cx="530709" cy="49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b="1" dirty="0">
                  <a:solidFill>
                    <a:schemeClr val="tx1"/>
                  </a:solidFill>
                </a:rPr>
                <a:t>Differenziazione</a:t>
              </a:r>
            </a:p>
          </p:txBody>
        </p:sp>
        <p:sp>
          <p:nvSpPr>
            <p:cNvPr id="19" name="Rettangolo 18">
              <a:extLst>
                <a:ext uri="{FF2B5EF4-FFF2-40B4-BE49-F238E27FC236}">
                  <a16:creationId xmlns:a16="http://schemas.microsoft.com/office/drawing/2014/main" id="{F9AC0217-BB6C-465A-AD98-EAD85D3108D3}"/>
                </a:ext>
              </a:extLst>
            </p:cNvPr>
            <p:cNvSpPr/>
            <p:nvPr/>
          </p:nvSpPr>
          <p:spPr>
            <a:xfrm>
              <a:off x="1222769" y="1705833"/>
              <a:ext cx="480738" cy="262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b="1" dirty="0">
                  <a:solidFill>
                    <a:schemeClr val="tx1"/>
                  </a:solidFill>
                  <a:latin typeface="Arial" panose="020B0604020202020204" pitchFamily="34" charset="0"/>
                  <a:cs typeface="Arial" panose="020B0604020202020204" pitchFamily="34" charset="0"/>
                </a:rPr>
                <a:t>Vasta gamma di segmenti</a:t>
              </a:r>
            </a:p>
          </p:txBody>
        </p:sp>
      </p:grpSp>
      <p:sp>
        <p:nvSpPr>
          <p:cNvPr id="2" name="Rettangolo 1">
            <a:extLst>
              <a:ext uri="{FF2B5EF4-FFF2-40B4-BE49-F238E27FC236}">
                <a16:creationId xmlns:a16="http://schemas.microsoft.com/office/drawing/2014/main" id="{9E82091A-DBF2-40D1-BDBE-ACE3AC8AC337}"/>
              </a:ext>
            </a:extLst>
          </p:cNvPr>
          <p:cNvSpPr/>
          <p:nvPr/>
        </p:nvSpPr>
        <p:spPr>
          <a:xfrm>
            <a:off x="9439823" y="6057334"/>
            <a:ext cx="2542988" cy="438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Adattato da </a:t>
            </a:r>
            <a:r>
              <a:rPr lang="it-IT" i="1" dirty="0">
                <a:solidFill>
                  <a:schemeClr val="tx1"/>
                </a:solidFill>
              </a:rPr>
              <a:t>Porter, 1980</a:t>
            </a:r>
          </a:p>
        </p:txBody>
      </p:sp>
    </p:spTree>
    <p:extLst>
      <p:ext uri="{BB962C8B-B14F-4D97-AF65-F5344CB8AC3E}">
        <p14:creationId xmlns:p14="http://schemas.microsoft.com/office/powerpoint/2010/main" val="4167141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766A9ACA-D864-47E8-B7C5-5CFFCE3C4CA5}"/>
              </a:ext>
            </a:extLst>
          </p:cNvPr>
          <p:cNvSpPr>
            <a:spLocks noGrp="1"/>
          </p:cNvSpPr>
          <p:nvPr>
            <p:ph type="title"/>
          </p:nvPr>
        </p:nvSpPr>
        <p:spPr>
          <a:xfrm>
            <a:off x="1051495" y="174949"/>
            <a:ext cx="10655184" cy="631625"/>
          </a:xfrm>
        </p:spPr>
        <p:txBody>
          <a:bodyPr>
            <a:normAutofit/>
          </a:bodyPr>
          <a:lstStyle/>
          <a:p>
            <a:r>
              <a:rPr lang="it-IT" sz="2800" i="1" dirty="0"/>
              <a:t>L</a:t>
            </a:r>
            <a:r>
              <a:rPr lang="it-IT" sz="2800" i="1" cap="none" dirty="0"/>
              <a:t>’approccio di marketing</a:t>
            </a:r>
          </a:p>
        </p:txBody>
      </p:sp>
      <p:grpSp>
        <p:nvGrpSpPr>
          <p:cNvPr id="17" name="Gruppo 16">
            <a:extLst>
              <a:ext uri="{FF2B5EF4-FFF2-40B4-BE49-F238E27FC236}">
                <a16:creationId xmlns:a16="http://schemas.microsoft.com/office/drawing/2014/main" id="{855B3CFB-ACD7-4283-B5FA-D1682AC93104}"/>
              </a:ext>
            </a:extLst>
          </p:cNvPr>
          <p:cNvGrpSpPr/>
          <p:nvPr/>
        </p:nvGrpSpPr>
        <p:grpSpPr>
          <a:xfrm>
            <a:off x="582956" y="898177"/>
            <a:ext cx="10655185" cy="4584147"/>
            <a:chOff x="5577987" y="2992575"/>
            <a:chExt cx="6061564" cy="2808532"/>
          </a:xfrm>
        </p:grpSpPr>
        <p:grpSp>
          <p:nvGrpSpPr>
            <p:cNvPr id="18" name="Gruppo 17">
              <a:extLst>
                <a:ext uri="{FF2B5EF4-FFF2-40B4-BE49-F238E27FC236}">
                  <a16:creationId xmlns:a16="http://schemas.microsoft.com/office/drawing/2014/main" id="{93CC376E-5B01-46D2-9919-41044129C7CC}"/>
                </a:ext>
              </a:extLst>
            </p:cNvPr>
            <p:cNvGrpSpPr/>
            <p:nvPr/>
          </p:nvGrpSpPr>
          <p:grpSpPr>
            <a:xfrm>
              <a:off x="6069836" y="3256433"/>
              <a:ext cx="5569715" cy="2544674"/>
              <a:chOff x="-401255" y="-1567870"/>
              <a:chExt cx="12459905" cy="9250459"/>
            </a:xfrm>
          </p:grpSpPr>
          <p:sp>
            <p:nvSpPr>
              <p:cNvPr id="23" name="Rettangolo 22">
                <a:extLst>
                  <a:ext uri="{FF2B5EF4-FFF2-40B4-BE49-F238E27FC236}">
                    <a16:creationId xmlns:a16="http://schemas.microsoft.com/office/drawing/2014/main" id="{86C2C538-CCEE-42AC-B9AF-099E6447EBB6}"/>
                  </a:ext>
                </a:extLst>
              </p:cNvPr>
              <p:cNvSpPr/>
              <p:nvPr/>
            </p:nvSpPr>
            <p:spPr>
              <a:xfrm>
                <a:off x="-401255" y="-1567870"/>
                <a:ext cx="6038851" cy="4730170"/>
              </a:xfrm>
              <a:prstGeom prst="rect">
                <a:avLst/>
              </a:prstGeom>
              <a:solidFill>
                <a:schemeClr val="accent2">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a:solidFill>
                      <a:schemeClr val="tx1"/>
                    </a:solidFill>
                    <a:latin typeface="Arial" panose="020B0604020202020204" pitchFamily="34" charset="0"/>
                    <a:cs typeface="Arial" panose="020B0604020202020204" pitchFamily="34" charset="0"/>
                  </a:rPr>
                  <a:t>PENETRAZIONE DEL MERCATO</a:t>
                </a:r>
              </a:p>
              <a:p>
                <a:pPr algn="ctr"/>
                <a:r>
                  <a:rPr lang="it-IT" sz="1400" b="1" dirty="0">
                    <a:solidFill>
                      <a:schemeClr val="tx1"/>
                    </a:solidFill>
                    <a:latin typeface="Arial" panose="020B0604020202020204" pitchFamily="34" charset="0"/>
                    <a:cs typeface="Arial" panose="020B0604020202020204" pitchFamily="34" charset="0"/>
                  </a:rPr>
                  <a:t>Prodotto esistente su mercato esistente</a:t>
                </a:r>
              </a:p>
              <a:p>
                <a:pPr algn="ctr"/>
                <a:endParaRPr lang="it-IT" sz="700" b="1" dirty="0">
                  <a:solidFill>
                    <a:schemeClr val="tx1"/>
                  </a:solidFill>
                  <a:latin typeface="Arial" panose="020B0604020202020204" pitchFamily="34" charset="0"/>
                  <a:cs typeface="Arial" panose="020B0604020202020204" pitchFamily="34" charset="0"/>
                </a:endParaRPr>
              </a:p>
              <a:p>
                <a:pPr algn="ctr"/>
                <a:r>
                  <a:rPr lang="it-IT" sz="1600" i="1" dirty="0">
                    <a:solidFill>
                      <a:schemeClr val="tx1"/>
                    </a:solidFill>
                    <a:latin typeface="Arial" panose="020B0604020202020204" pitchFamily="34" charset="0"/>
                    <a:cs typeface="Arial" panose="020B0604020202020204" pitchFamily="34" charset="0"/>
                  </a:rPr>
                  <a:t>Erodere quote alla concorrenza </a:t>
                </a:r>
                <a:r>
                  <a:rPr lang="it-IT" sz="1600" dirty="0">
                    <a:solidFill>
                      <a:schemeClr val="tx1"/>
                    </a:solidFill>
                    <a:latin typeface="Arial" panose="020B0604020202020204" pitchFamily="34" charset="0"/>
                    <a:cs typeface="Arial" panose="020B0604020202020204" pitchFamily="34" charset="0"/>
                  </a:rPr>
                  <a:t>riducendo il prezzo o accrescendo il valore del prodotto agli occhi dal target in termini di vantaggi unici offerti </a:t>
                </a:r>
              </a:p>
              <a:p>
                <a:pPr algn="ctr"/>
                <a:endParaRPr lang="it-IT" sz="1000" dirty="0">
                  <a:solidFill>
                    <a:schemeClr val="tx1"/>
                  </a:solidFill>
                  <a:latin typeface="Arial" panose="020B0604020202020204" pitchFamily="34" charset="0"/>
                  <a:cs typeface="Arial" panose="020B0604020202020204" pitchFamily="34" charset="0"/>
                </a:endParaRPr>
              </a:p>
              <a:p>
                <a:pPr algn="ctr"/>
                <a:r>
                  <a:rPr lang="it-IT" sz="1600" dirty="0">
                    <a:solidFill>
                      <a:schemeClr val="tx1"/>
                    </a:solidFill>
                    <a:latin typeface="Arial" panose="020B0604020202020204" pitchFamily="34" charset="0"/>
                    <a:cs typeface="Arial" panose="020B0604020202020204" pitchFamily="34" charset="0"/>
                  </a:rPr>
                  <a:t>(</a:t>
                </a:r>
                <a:r>
                  <a:rPr lang="it-IT" sz="1600" i="1" dirty="0">
                    <a:solidFill>
                      <a:schemeClr val="tx1"/>
                    </a:solidFill>
                    <a:latin typeface="Arial" panose="020B0604020202020204" pitchFamily="34" charset="0"/>
                    <a:cs typeface="Arial" panose="020B0604020202020204" pitchFamily="34" charset="0"/>
                  </a:rPr>
                  <a:t>es. certificazione biologica, marchi di qualità, campagne promozionali, comunicazione mirata</a:t>
                </a:r>
                <a:r>
                  <a:rPr lang="it-IT" sz="1600" dirty="0">
                    <a:solidFill>
                      <a:schemeClr val="tx1"/>
                    </a:solidFill>
                    <a:latin typeface="Arial" panose="020B0604020202020204" pitchFamily="34" charset="0"/>
                    <a:cs typeface="Arial" panose="020B0604020202020204" pitchFamily="34" charset="0"/>
                  </a:rPr>
                  <a:t>)</a:t>
                </a:r>
              </a:p>
            </p:txBody>
          </p:sp>
          <p:sp>
            <p:nvSpPr>
              <p:cNvPr id="24" name="Rettangolo 23">
                <a:extLst>
                  <a:ext uri="{FF2B5EF4-FFF2-40B4-BE49-F238E27FC236}">
                    <a16:creationId xmlns:a16="http://schemas.microsoft.com/office/drawing/2014/main" id="{B40D4515-38C0-430E-8610-543648393679}"/>
                  </a:ext>
                </a:extLst>
              </p:cNvPr>
              <p:cNvSpPr/>
              <p:nvPr/>
            </p:nvSpPr>
            <p:spPr>
              <a:xfrm>
                <a:off x="5723322" y="-1567868"/>
                <a:ext cx="6335328" cy="4730170"/>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a:solidFill>
                      <a:schemeClr val="tx1"/>
                    </a:solidFill>
                    <a:latin typeface="Arial" panose="020B0604020202020204" pitchFamily="34" charset="0"/>
                    <a:cs typeface="Arial" panose="020B0604020202020204" pitchFamily="34" charset="0"/>
                  </a:rPr>
                  <a:t>SVILUPPO DEL MERCATO</a:t>
                </a:r>
              </a:p>
              <a:p>
                <a:pPr algn="ctr"/>
                <a:r>
                  <a:rPr lang="it-IT" sz="1400" b="1" dirty="0">
                    <a:solidFill>
                      <a:schemeClr val="tx1"/>
                    </a:solidFill>
                    <a:latin typeface="Arial" panose="020B0604020202020204" pitchFamily="34" charset="0"/>
                    <a:cs typeface="Arial" panose="020B0604020202020204" pitchFamily="34" charset="0"/>
                  </a:rPr>
                  <a:t>Prodotto esistente su mercato nuovo</a:t>
                </a:r>
              </a:p>
              <a:p>
                <a:pPr algn="ctr"/>
                <a:endParaRPr lang="it-IT" sz="700" b="1" dirty="0">
                  <a:solidFill>
                    <a:schemeClr val="tx1"/>
                  </a:solidFill>
                  <a:latin typeface="Arial" panose="020B0604020202020204" pitchFamily="34" charset="0"/>
                  <a:cs typeface="Arial" panose="020B0604020202020204" pitchFamily="34" charset="0"/>
                </a:endParaRPr>
              </a:p>
              <a:p>
                <a:pPr algn="ctr"/>
                <a:r>
                  <a:rPr lang="it-IT" sz="1600" i="1" dirty="0">
                    <a:solidFill>
                      <a:schemeClr val="tx1"/>
                    </a:solidFill>
                    <a:latin typeface="Arial" panose="020B0604020202020204" pitchFamily="34" charset="0"/>
                    <a:cs typeface="Arial" panose="020B0604020202020204" pitchFamily="34" charset="0"/>
                  </a:rPr>
                  <a:t>Entrare in un mercato nuovo o inesplorato </a:t>
                </a:r>
                <a:r>
                  <a:rPr lang="it-IT" sz="1600" dirty="0">
                    <a:solidFill>
                      <a:schemeClr val="tx1"/>
                    </a:solidFill>
                    <a:latin typeface="Arial" panose="020B0604020202020204" pitchFamily="34" charset="0"/>
                    <a:cs typeface="Arial" panose="020B0604020202020204" pitchFamily="34" charset="0"/>
                  </a:rPr>
                  <a:t>adattando un prodotto esistente a soddisfare un bisogno o desiderio nuovo e nuove specifiche esigenze</a:t>
                </a:r>
              </a:p>
              <a:p>
                <a:pPr algn="ctr"/>
                <a:endParaRPr lang="it-IT" sz="1000" dirty="0">
                  <a:solidFill>
                    <a:schemeClr val="tx1"/>
                  </a:solidFill>
                  <a:latin typeface="Arial" panose="020B0604020202020204" pitchFamily="34" charset="0"/>
                  <a:cs typeface="Arial" panose="020B0604020202020204" pitchFamily="34" charset="0"/>
                </a:endParaRPr>
              </a:p>
              <a:p>
                <a:pPr algn="ctr"/>
                <a:r>
                  <a:rPr lang="it-IT" sz="1600" dirty="0">
                    <a:solidFill>
                      <a:schemeClr val="tx1"/>
                    </a:solidFill>
                    <a:latin typeface="Arial" panose="020B0604020202020204" pitchFamily="34" charset="0"/>
                    <a:cs typeface="Arial" panose="020B0604020202020204" pitchFamily="34" charset="0"/>
                  </a:rPr>
                  <a:t>(</a:t>
                </a:r>
                <a:r>
                  <a:rPr lang="it-IT" sz="1600" i="1" dirty="0">
                    <a:solidFill>
                      <a:schemeClr val="tx1"/>
                    </a:solidFill>
                    <a:latin typeface="Arial" panose="020B0604020202020204" pitchFamily="34" charset="0"/>
                    <a:cs typeface="Arial" panose="020B0604020202020204" pitchFamily="34" charset="0"/>
                  </a:rPr>
                  <a:t>es. espansione geografica, apertura di nuovi canali di vendita, usi alternativi del prodotto)</a:t>
                </a:r>
              </a:p>
            </p:txBody>
          </p:sp>
          <p:sp>
            <p:nvSpPr>
              <p:cNvPr id="25" name="Rettangolo 24">
                <a:extLst>
                  <a:ext uri="{FF2B5EF4-FFF2-40B4-BE49-F238E27FC236}">
                    <a16:creationId xmlns:a16="http://schemas.microsoft.com/office/drawing/2014/main" id="{55E0C3A4-2E7B-4FA9-862C-B8EF04CB3D5F}"/>
                  </a:ext>
                </a:extLst>
              </p:cNvPr>
              <p:cNvSpPr/>
              <p:nvPr/>
            </p:nvSpPr>
            <p:spPr>
              <a:xfrm>
                <a:off x="-401255" y="3283421"/>
                <a:ext cx="6038850" cy="4399168"/>
              </a:xfrm>
              <a:prstGeom prst="rec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a:solidFill>
                      <a:schemeClr val="tx1"/>
                    </a:solidFill>
                    <a:latin typeface="Arial" panose="020B0604020202020204" pitchFamily="34" charset="0"/>
                    <a:cs typeface="Arial" panose="020B0604020202020204" pitchFamily="34" charset="0"/>
                  </a:rPr>
                  <a:t>SVILUPPO DEL PRODOTTO</a:t>
                </a:r>
              </a:p>
              <a:p>
                <a:pPr algn="ctr"/>
                <a:r>
                  <a:rPr lang="it-IT" sz="1400" b="1" dirty="0">
                    <a:solidFill>
                      <a:schemeClr val="tx1"/>
                    </a:solidFill>
                    <a:latin typeface="Arial" panose="020B0604020202020204" pitchFamily="34" charset="0"/>
                    <a:cs typeface="Arial" panose="020B0604020202020204" pitchFamily="34" charset="0"/>
                  </a:rPr>
                  <a:t>Prodotto nuovo su mercato esistente</a:t>
                </a:r>
              </a:p>
              <a:p>
                <a:pPr algn="ctr"/>
                <a:endParaRPr lang="it-IT" sz="700" b="1" dirty="0">
                  <a:solidFill>
                    <a:schemeClr val="tx1"/>
                  </a:solidFill>
                  <a:latin typeface="Arial" panose="020B0604020202020204" pitchFamily="34" charset="0"/>
                  <a:cs typeface="Arial" panose="020B0604020202020204" pitchFamily="34" charset="0"/>
                </a:endParaRPr>
              </a:p>
              <a:p>
                <a:pPr algn="ctr"/>
                <a:r>
                  <a:rPr lang="it-IT" sz="1600" i="1" dirty="0">
                    <a:solidFill>
                      <a:schemeClr val="tx1"/>
                    </a:solidFill>
                    <a:latin typeface="Arial" panose="020B0604020202020204" pitchFamily="34" charset="0"/>
                    <a:cs typeface="Arial" panose="020B0604020202020204" pitchFamily="34" charset="0"/>
                  </a:rPr>
                  <a:t>Erodere quote alla concorrenza </a:t>
                </a:r>
                <a:r>
                  <a:rPr lang="it-IT" sz="1600" dirty="0">
                    <a:solidFill>
                      <a:schemeClr val="tx1"/>
                    </a:solidFill>
                    <a:latin typeface="Arial" panose="020B0604020202020204" pitchFamily="34" charset="0"/>
                    <a:cs typeface="Arial" panose="020B0604020202020204" pitchFamily="34" charset="0"/>
                  </a:rPr>
                  <a:t>offrendo sul mercato un prodotto nuovo o innovativo per il target </a:t>
                </a:r>
              </a:p>
              <a:p>
                <a:pPr algn="ctr"/>
                <a:endParaRPr lang="it-IT" sz="1000" dirty="0">
                  <a:solidFill>
                    <a:schemeClr val="tx1"/>
                  </a:solidFill>
                  <a:latin typeface="Arial" panose="020B0604020202020204" pitchFamily="34" charset="0"/>
                  <a:cs typeface="Arial" panose="020B0604020202020204" pitchFamily="34" charset="0"/>
                </a:endParaRPr>
              </a:p>
              <a:p>
                <a:pPr algn="ctr"/>
                <a:r>
                  <a:rPr lang="it-IT" sz="1600" i="1" dirty="0">
                    <a:solidFill>
                      <a:schemeClr val="tx1"/>
                    </a:solidFill>
                    <a:latin typeface="Arial" panose="020B0604020202020204" pitchFamily="34" charset="0"/>
                    <a:cs typeface="Arial" panose="020B0604020202020204" pitchFamily="34" charset="0"/>
                  </a:rPr>
                  <a:t>(es. nuovi prodotti, nuove varietà, personalizzazione)</a:t>
                </a:r>
              </a:p>
            </p:txBody>
          </p:sp>
          <p:sp>
            <p:nvSpPr>
              <p:cNvPr id="26" name="Rettangolo 25">
                <a:extLst>
                  <a:ext uri="{FF2B5EF4-FFF2-40B4-BE49-F238E27FC236}">
                    <a16:creationId xmlns:a16="http://schemas.microsoft.com/office/drawing/2014/main" id="{5C322A8A-EB8A-4020-BF85-3CF89A84EAFD}"/>
                  </a:ext>
                </a:extLst>
              </p:cNvPr>
              <p:cNvSpPr/>
              <p:nvPr/>
            </p:nvSpPr>
            <p:spPr>
              <a:xfrm>
                <a:off x="5723322" y="3283422"/>
                <a:ext cx="6335328" cy="4399165"/>
              </a:xfrm>
              <a:prstGeom prst="rect">
                <a:avLst/>
              </a:prstGeom>
              <a:solidFill>
                <a:schemeClr val="tx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a:solidFill>
                      <a:schemeClr val="tx1"/>
                    </a:solidFill>
                    <a:latin typeface="Arial" panose="020B0604020202020204" pitchFamily="34" charset="0"/>
                    <a:cs typeface="Arial" panose="020B0604020202020204" pitchFamily="34" charset="0"/>
                  </a:rPr>
                  <a:t>DIVERSIFICAZIONE</a:t>
                </a:r>
              </a:p>
              <a:p>
                <a:pPr algn="ctr"/>
                <a:r>
                  <a:rPr lang="it-IT" sz="1400" b="1" dirty="0">
                    <a:solidFill>
                      <a:schemeClr val="tx1"/>
                    </a:solidFill>
                    <a:latin typeface="Arial" panose="020B0604020202020204" pitchFamily="34" charset="0"/>
                    <a:cs typeface="Arial" panose="020B0604020202020204" pitchFamily="34" charset="0"/>
                  </a:rPr>
                  <a:t>Prodotto nuovo su mercato esistente</a:t>
                </a:r>
              </a:p>
              <a:p>
                <a:pPr algn="ctr"/>
                <a:endParaRPr lang="it-IT" sz="700" b="1" dirty="0">
                  <a:solidFill>
                    <a:schemeClr val="tx1"/>
                  </a:solidFill>
                  <a:latin typeface="Arial" panose="020B0604020202020204" pitchFamily="34" charset="0"/>
                  <a:cs typeface="Arial" panose="020B0604020202020204" pitchFamily="34" charset="0"/>
                </a:endParaRPr>
              </a:p>
              <a:p>
                <a:pPr algn="ctr"/>
                <a:r>
                  <a:rPr lang="it-IT" sz="1600" i="1" dirty="0">
                    <a:solidFill>
                      <a:schemeClr val="tx1"/>
                    </a:solidFill>
                    <a:latin typeface="Arial" panose="020B0604020202020204" pitchFamily="34" charset="0"/>
                    <a:cs typeface="Arial" panose="020B0604020202020204" pitchFamily="34" charset="0"/>
                  </a:rPr>
                  <a:t>Entrare in un mercato nuovo o inesplorato</a:t>
                </a:r>
                <a:r>
                  <a:rPr lang="it-IT" sz="1600" dirty="0">
                    <a:solidFill>
                      <a:schemeClr val="tx1"/>
                    </a:solidFill>
                    <a:latin typeface="Arial" panose="020B0604020202020204" pitchFamily="34" charset="0"/>
                    <a:cs typeface="Arial" panose="020B0604020202020204" pitchFamily="34" charset="0"/>
                  </a:rPr>
                  <a:t> offrendo un prodotto nuovo o innovativo per il target </a:t>
                </a:r>
              </a:p>
              <a:p>
                <a:pPr algn="ctr"/>
                <a:endParaRPr lang="it-IT" sz="1000" dirty="0">
                  <a:solidFill>
                    <a:schemeClr val="tx1"/>
                  </a:solidFill>
                  <a:latin typeface="Arial" panose="020B0604020202020204" pitchFamily="34" charset="0"/>
                  <a:cs typeface="Arial" panose="020B0604020202020204" pitchFamily="34" charset="0"/>
                </a:endParaRPr>
              </a:p>
              <a:p>
                <a:pPr algn="ctr"/>
                <a:r>
                  <a:rPr lang="it-IT" sz="1600" i="1" dirty="0">
                    <a:solidFill>
                      <a:schemeClr val="tx1"/>
                    </a:solidFill>
                    <a:latin typeface="Arial" panose="020B0604020202020204" pitchFamily="34" charset="0"/>
                    <a:cs typeface="Arial" panose="020B0604020202020204" pitchFamily="34" charset="0"/>
                  </a:rPr>
                  <a:t>(es. integrazione verticale, diversificazione delle attività aziendali)</a:t>
                </a:r>
              </a:p>
            </p:txBody>
          </p:sp>
        </p:grpSp>
        <p:sp>
          <p:nvSpPr>
            <p:cNvPr id="19" name="Rettangolo 18">
              <a:extLst>
                <a:ext uri="{FF2B5EF4-FFF2-40B4-BE49-F238E27FC236}">
                  <a16:creationId xmlns:a16="http://schemas.microsoft.com/office/drawing/2014/main" id="{33F6F38E-0AC8-47F5-BDE6-002ADE3A4547}"/>
                </a:ext>
              </a:extLst>
            </p:cNvPr>
            <p:cNvSpPr/>
            <p:nvPr/>
          </p:nvSpPr>
          <p:spPr>
            <a:xfrm>
              <a:off x="6485692" y="3013458"/>
              <a:ext cx="2000250" cy="1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Arial" panose="020B0604020202020204" pitchFamily="34" charset="0"/>
                  <a:cs typeface="Arial" panose="020B0604020202020204" pitchFamily="34" charset="0"/>
                </a:rPr>
                <a:t>Mercati esistenti</a:t>
              </a:r>
            </a:p>
          </p:txBody>
        </p:sp>
        <p:sp>
          <p:nvSpPr>
            <p:cNvPr id="20" name="Rettangolo 19">
              <a:extLst>
                <a:ext uri="{FF2B5EF4-FFF2-40B4-BE49-F238E27FC236}">
                  <a16:creationId xmlns:a16="http://schemas.microsoft.com/office/drawing/2014/main" id="{A0AAFB3C-9494-43B0-9F24-1F44E18B402F}"/>
                </a:ext>
              </a:extLst>
            </p:cNvPr>
            <p:cNvSpPr/>
            <p:nvPr/>
          </p:nvSpPr>
          <p:spPr>
            <a:xfrm>
              <a:off x="9288873" y="2992575"/>
              <a:ext cx="2000250" cy="219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Arial" panose="020B0604020202020204" pitchFamily="34" charset="0"/>
                  <a:cs typeface="Arial" panose="020B0604020202020204" pitchFamily="34" charset="0"/>
                </a:rPr>
                <a:t>Mercati nuovi</a:t>
              </a:r>
            </a:p>
          </p:txBody>
        </p:sp>
        <p:sp>
          <p:nvSpPr>
            <p:cNvPr id="21" name="Rettangolo 20">
              <a:extLst>
                <a:ext uri="{FF2B5EF4-FFF2-40B4-BE49-F238E27FC236}">
                  <a16:creationId xmlns:a16="http://schemas.microsoft.com/office/drawing/2014/main" id="{6F009C81-276C-4C07-873F-EE963E01F078}"/>
                </a:ext>
              </a:extLst>
            </p:cNvPr>
            <p:cNvSpPr/>
            <p:nvPr/>
          </p:nvSpPr>
          <p:spPr>
            <a:xfrm rot="16200000">
              <a:off x="5061584" y="3678133"/>
              <a:ext cx="1490610" cy="45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Arial" panose="020B0604020202020204" pitchFamily="34" charset="0"/>
                  <a:cs typeface="Arial" panose="020B0604020202020204" pitchFamily="34" charset="0"/>
                </a:rPr>
                <a:t> Prodotti esistenti</a:t>
              </a:r>
            </a:p>
          </p:txBody>
        </p:sp>
        <p:sp>
          <p:nvSpPr>
            <p:cNvPr id="22" name="Rettangolo 21">
              <a:extLst>
                <a:ext uri="{FF2B5EF4-FFF2-40B4-BE49-F238E27FC236}">
                  <a16:creationId xmlns:a16="http://schemas.microsoft.com/office/drawing/2014/main" id="{8163167A-FAF1-431A-821B-F3EAD026DD19}"/>
                </a:ext>
              </a:extLst>
            </p:cNvPr>
            <p:cNvSpPr/>
            <p:nvPr/>
          </p:nvSpPr>
          <p:spPr>
            <a:xfrm rot="16200000">
              <a:off x="5201815" y="4967129"/>
              <a:ext cx="1210150" cy="45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Arial" panose="020B0604020202020204" pitchFamily="34" charset="0"/>
                  <a:cs typeface="Arial" panose="020B0604020202020204" pitchFamily="34" charset="0"/>
                </a:rPr>
                <a:t>Prodotti nuovi</a:t>
              </a:r>
            </a:p>
          </p:txBody>
        </p:sp>
      </p:grpSp>
      <p:sp>
        <p:nvSpPr>
          <p:cNvPr id="3" name="Rettangolo 2">
            <a:extLst>
              <a:ext uri="{FF2B5EF4-FFF2-40B4-BE49-F238E27FC236}">
                <a16:creationId xmlns:a16="http://schemas.microsoft.com/office/drawing/2014/main" id="{0E4358D6-18B3-4B60-BF04-984D4221846F}"/>
              </a:ext>
            </a:extLst>
          </p:cNvPr>
          <p:cNvSpPr/>
          <p:nvPr/>
        </p:nvSpPr>
        <p:spPr>
          <a:xfrm>
            <a:off x="9038557" y="5839139"/>
            <a:ext cx="2668121" cy="46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Adattato da </a:t>
            </a:r>
            <a:r>
              <a:rPr lang="it-IT" i="1" dirty="0">
                <a:solidFill>
                  <a:schemeClr val="tx1"/>
                </a:solidFill>
              </a:rPr>
              <a:t>Ansoff, 1957</a:t>
            </a:r>
          </a:p>
        </p:txBody>
      </p:sp>
    </p:spTree>
    <p:extLst>
      <p:ext uri="{BB962C8B-B14F-4D97-AF65-F5344CB8AC3E}">
        <p14:creationId xmlns:p14="http://schemas.microsoft.com/office/powerpoint/2010/main" val="333917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145997" y="124533"/>
            <a:ext cx="9370981"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it-IT" b="1" dirty="0"/>
              <a:t>Trasformazioni della filiera e della logistica in EU</a:t>
            </a:r>
            <a:endParaRPr b="1" dirty="0"/>
          </a:p>
        </p:txBody>
      </p:sp>
      <p:sp>
        <p:nvSpPr>
          <p:cNvPr id="216" name="Google Shape;216;p9"/>
          <p:cNvSpPr/>
          <p:nvPr/>
        </p:nvSpPr>
        <p:spPr>
          <a:xfrm flipH="1">
            <a:off x="10023566" y="5449717"/>
            <a:ext cx="2168434"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400" dirty="0">
                <a:solidFill>
                  <a:schemeClr val="dk1"/>
                </a:solidFill>
                <a:latin typeface="Calibri"/>
                <a:ea typeface="Calibri"/>
                <a:cs typeface="Calibri"/>
                <a:sym typeface="Calibri"/>
              </a:rPr>
              <a:t>(Rabobank, 2016; Rabobank, 2017b,e; </a:t>
            </a:r>
            <a:endParaRPr dirty="0"/>
          </a:p>
          <a:p>
            <a:pPr marL="0" marR="0" lvl="0" indent="0" algn="r" rtl="0">
              <a:spcBef>
                <a:spcPts val="0"/>
              </a:spcBef>
              <a:spcAft>
                <a:spcPts val="0"/>
              </a:spcAft>
              <a:buNone/>
            </a:pPr>
            <a:r>
              <a:rPr lang="it-IT" sz="1400" dirty="0">
                <a:solidFill>
                  <a:schemeClr val="dk1"/>
                </a:solidFill>
                <a:latin typeface="Calibri"/>
                <a:ea typeface="Calibri"/>
                <a:cs typeface="Calibri"/>
                <a:sym typeface="Calibri"/>
              </a:rPr>
              <a:t>Union </a:t>
            </a:r>
            <a:r>
              <a:rPr lang="it-IT" sz="1400" dirty="0" err="1">
                <a:solidFill>
                  <a:schemeClr val="dk1"/>
                </a:solidFill>
                <a:latin typeface="Calibri"/>
                <a:ea typeface="Calibri"/>
                <a:cs typeface="Calibri"/>
                <a:sym typeface="Calibri"/>
              </a:rPr>
              <a:t>Fleurs</a:t>
            </a:r>
            <a:r>
              <a:rPr lang="it-IT" sz="1400" dirty="0">
                <a:solidFill>
                  <a:schemeClr val="dk1"/>
                </a:solidFill>
                <a:latin typeface="Calibri"/>
                <a:ea typeface="Calibri"/>
                <a:cs typeface="Calibri"/>
                <a:sym typeface="Calibri"/>
              </a:rPr>
              <a:t>, 2018; Union </a:t>
            </a:r>
            <a:r>
              <a:rPr lang="it-IT" sz="1400" dirty="0" err="1">
                <a:solidFill>
                  <a:schemeClr val="dk1"/>
                </a:solidFill>
                <a:latin typeface="Calibri"/>
                <a:ea typeface="Calibri"/>
                <a:cs typeface="Calibri"/>
                <a:sym typeface="Calibri"/>
              </a:rPr>
              <a:t>Fleurs</a:t>
            </a:r>
            <a:r>
              <a:rPr lang="it-IT" sz="1400" dirty="0">
                <a:solidFill>
                  <a:schemeClr val="dk1"/>
                </a:solidFill>
                <a:latin typeface="Calibri"/>
                <a:ea typeface="Calibri"/>
                <a:cs typeface="Calibri"/>
                <a:sym typeface="Calibri"/>
              </a:rPr>
              <a:t>, 2017a;</a:t>
            </a:r>
            <a:endParaRPr sz="1400" dirty="0">
              <a:solidFill>
                <a:schemeClr val="dk1"/>
              </a:solidFill>
              <a:latin typeface="Calibri"/>
              <a:ea typeface="Calibri"/>
              <a:cs typeface="Calibri"/>
              <a:sym typeface="Calibri"/>
            </a:endParaRPr>
          </a:p>
          <a:p>
            <a:pPr marL="0" marR="0" lvl="0" indent="0" algn="r" rtl="0">
              <a:spcBef>
                <a:spcPts val="0"/>
              </a:spcBef>
              <a:spcAft>
                <a:spcPts val="0"/>
              </a:spcAft>
              <a:buNone/>
            </a:pPr>
            <a:r>
              <a:rPr lang="it-IT" sz="1400" dirty="0">
                <a:solidFill>
                  <a:schemeClr val="dk1"/>
                </a:solidFill>
                <a:latin typeface="Calibri"/>
                <a:ea typeface="Calibri"/>
                <a:cs typeface="Calibri"/>
                <a:sym typeface="Calibri"/>
              </a:rPr>
              <a:t>BGI, 2020; Jack G.A.J. van </a:t>
            </a:r>
            <a:r>
              <a:rPr lang="it-IT" sz="1400" dirty="0" err="1">
                <a:solidFill>
                  <a:schemeClr val="dk1"/>
                </a:solidFill>
                <a:latin typeface="Calibri"/>
                <a:ea typeface="Calibri"/>
                <a:cs typeface="Calibri"/>
                <a:sym typeface="Calibri"/>
              </a:rPr>
              <a:t>der</a:t>
            </a:r>
            <a:r>
              <a:rPr lang="it-IT" sz="1400" dirty="0">
                <a:solidFill>
                  <a:schemeClr val="dk1"/>
                </a:solidFill>
                <a:latin typeface="Calibri"/>
                <a:ea typeface="Calibri"/>
                <a:cs typeface="Calibri"/>
                <a:sym typeface="Calibri"/>
              </a:rPr>
              <a:t> </a:t>
            </a:r>
            <a:r>
              <a:rPr lang="it-IT" sz="1400" dirty="0" err="1">
                <a:solidFill>
                  <a:schemeClr val="dk1"/>
                </a:solidFill>
                <a:latin typeface="Calibri"/>
                <a:ea typeface="Calibri"/>
                <a:cs typeface="Calibri"/>
                <a:sym typeface="Calibri"/>
              </a:rPr>
              <a:t>Vorst</a:t>
            </a:r>
            <a:r>
              <a:rPr lang="it-IT" sz="1400" dirty="0">
                <a:solidFill>
                  <a:schemeClr val="dk1"/>
                </a:solidFill>
                <a:latin typeface="Calibri"/>
                <a:ea typeface="Calibri"/>
                <a:cs typeface="Calibri"/>
                <a:sym typeface="Calibri"/>
              </a:rPr>
              <a:t> et al. 2012)</a:t>
            </a:r>
            <a:endParaRPr sz="1200" dirty="0">
              <a:solidFill>
                <a:schemeClr val="dk1"/>
              </a:solidFill>
              <a:latin typeface="Calibri"/>
              <a:ea typeface="Calibri"/>
              <a:cs typeface="Calibri"/>
              <a:sym typeface="Calibri"/>
            </a:endParaRPr>
          </a:p>
        </p:txBody>
      </p:sp>
      <p:grpSp>
        <p:nvGrpSpPr>
          <p:cNvPr id="217" name="Google Shape;217;p9"/>
          <p:cNvGrpSpPr/>
          <p:nvPr/>
        </p:nvGrpSpPr>
        <p:grpSpPr>
          <a:xfrm>
            <a:off x="363192" y="744849"/>
            <a:ext cx="10835376" cy="5995866"/>
            <a:chOff x="387255" y="744849"/>
            <a:chExt cx="10835376" cy="5995866"/>
          </a:xfrm>
        </p:grpSpPr>
        <p:grpSp>
          <p:nvGrpSpPr>
            <p:cNvPr id="218" name="Google Shape;218;p9"/>
            <p:cNvGrpSpPr/>
            <p:nvPr/>
          </p:nvGrpSpPr>
          <p:grpSpPr>
            <a:xfrm>
              <a:off x="387255" y="744849"/>
              <a:ext cx="10835376" cy="5995866"/>
              <a:chOff x="581373" y="542202"/>
              <a:chExt cx="10835376" cy="5995866"/>
            </a:xfrm>
          </p:grpSpPr>
          <p:sp>
            <p:nvSpPr>
              <p:cNvPr id="219" name="Google Shape;219;p9"/>
              <p:cNvSpPr/>
              <p:nvPr/>
            </p:nvSpPr>
            <p:spPr>
              <a:xfrm>
                <a:off x="1027263" y="1573476"/>
                <a:ext cx="3329880" cy="102914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b="1">
                    <a:solidFill>
                      <a:schemeClr val="dk1"/>
                    </a:solidFill>
                    <a:latin typeface="Calibri"/>
                    <a:ea typeface="Calibri"/>
                    <a:cs typeface="Calibri"/>
                    <a:sym typeface="Calibri"/>
                  </a:rPr>
                  <a:t>Virtualizzazione dei flussi di scambio</a:t>
                </a:r>
                <a:endParaRPr sz="2400" b="1">
                  <a:solidFill>
                    <a:schemeClr val="dk1"/>
                  </a:solidFill>
                  <a:latin typeface="Calibri"/>
                  <a:ea typeface="Calibri"/>
                  <a:cs typeface="Calibri"/>
                  <a:sym typeface="Calibri"/>
                </a:endParaRPr>
              </a:p>
            </p:txBody>
          </p:sp>
          <p:sp>
            <p:nvSpPr>
              <p:cNvPr id="220" name="Google Shape;220;p9"/>
              <p:cNvSpPr/>
              <p:nvPr/>
            </p:nvSpPr>
            <p:spPr>
              <a:xfrm>
                <a:off x="581373" y="3093440"/>
                <a:ext cx="3329881" cy="1101008"/>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b="1">
                    <a:solidFill>
                      <a:schemeClr val="dk1"/>
                    </a:solidFill>
                    <a:latin typeface="Calibri"/>
                    <a:ea typeface="Calibri"/>
                    <a:cs typeface="Calibri"/>
                    <a:sym typeface="Calibri"/>
                  </a:rPr>
                  <a:t>Consolidamento e verticalizzazione</a:t>
                </a:r>
                <a:endParaRPr sz="2400" b="1">
                  <a:solidFill>
                    <a:schemeClr val="dk1"/>
                  </a:solidFill>
                  <a:latin typeface="Calibri"/>
                  <a:ea typeface="Calibri"/>
                  <a:cs typeface="Calibri"/>
                  <a:sym typeface="Calibri"/>
                </a:endParaRPr>
              </a:p>
            </p:txBody>
          </p:sp>
          <p:grpSp>
            <p:nvGrpSpPr>
              <p:cNvPr id="221" name="Google Shape;221;p9"/>
              <p:cNvGrpSpPr/>
              <p:nvPr/>
            </p:nvGrpSpPr>
            <p:grpSpPr>
              <a:xfrm>
                <a:off x="4685700" y="542202"/>
                <a:ext cx="2373435" cy="5995866"/>
                <a:chOff x="1010935" y="0"/>
                <a:chExt cx="2373435" cy="5995866"/>
              </a:xfrm>
            </p:grpSpPr>
            <p:sp>
              <p:nvSpPr>
                <p:cNvPr id="222" name="Google Shape;222;p9"/>
                <p:cNvSpPr/>
                <p:nvPr/>
              </p:nvSpPr>
              <p:spPr>
                <a:xfrm>
                  <a:off x="1526944" y="0"/>
                  <a:ext cx="1857426" cy="1857519"/>
                </a:xfrm>
                <a:custGeom>
                  <a:avLst/>
                  <a:gdLst/>
                  <a:ahLst/>
                  <a:cxnLst/>
                  <a:rect l="l" t="t" r="r" b="b"/>
                  <a:pathLst>
                    <a:path w="120000" h="120000" extrusionOk="0">
                      <a:moveTo>
                        <a:pt x="8412" y="60000"/>
                      </a:moveTo>
                      <a:lnTo>
                        <a:pt x="8412" y="60000"/>
                      </a:lnTo>
                      <a:cubicBezTo>
                        <a:pt x="8412" y="32962"/>
                        <a:pt x="29287" y="10511"/>
                        <a:pt x="56254" y="8548"/>
                      </a:cubicBezTo>
                      <a:cubicBezTo>
                        <a:pt x="83220" y="6584"/>
                        <a:pt x="107127" y="25774"/>
                        <a:pt x="111044" y="52527"/>
                      </a:cubicBezTo>
                      <a:cubicBezTo>
                        <a:pt x="114961" y="79279"/>
                        <a:pt x="97558" y="104517"/>
                        <a:pt x="71160" y="110367"/>
                      </a:cubicBezTo>
                      <a:lnTo>
                        <a:pt x="70591" y="118429"/>
                      </a:lnTo>
                      <a:lnTo>
                        <a:pt x="56830" y="104889"/>
                      </a:lnTo>
                      <a:lnTo>
                        <a:pt x="72704" y="88505"/>
                      </a:lnTo>
                      <a:lnTo>
                        <a:pt x="72144" y="96443"/>
                      </a:lnTo>
                      <a:lnTo>
                        <a:pt x="72144" y="96443"/>
                      </a:lnTo>
                      <a:cubicBezTo>
                        <a:pt x="90760" y="90239"/>
                        <a:pt x="101708" y="71000"/>
                        <a:pt x="97532" y="51826"/>
                      </a:cubicBezTo>
                      <a:cubicBezTo>
                        <a:pt x="93356" y="32651"/>
                        <a:pt x="75400" y="19707"/>
                        <a:pt x="55889" y="21808"/>
                      </a:cubicBezTo>
                      <a:cubicBezTo>
                        <a:pt x="36379" y="23908"/>
                        <a:pt x="21588" y="40376"/>
                        <a:pt x="21588" y="6000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37034" y="672736"/>
                  <a:ext cx="1036548" cy="518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txBox="1"/>
                <p:nvPr/>
              </p:nvSpPr>
              <p:spPr>
                <a:xfrm>
                  <a:off x="1937034" y="672736"/>
                  <a:ext cx="1036548" cy="51804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it-IT" sz="1600" b="1" dirty="0">
                      <a:solidFill>
                        <a:schemeClr val="dk1"/>
                      </a:solidFill>
                      <a:latin typeface="Calibri"/>
                      <a:ea typeface="Calibri"/>
                      <a:cs typeface="Calibri"/>
                      <a:sym typeface="Calibri"/>
                    </a:rPr>
                    <a:t>Propagatori</a:t>
                  </a:r>
                  <a:endParaRPr sz="1600" b="1" dirty="0">
                    <a:solidFill>
                      <a:schemeClr val="dk1"/>
                    </a:solidFill>
                    <a:latin typeface="Calibri"/>
                    <a:ea typeface="Calibri"/>
                    <a:cs typeface="Calibri"/>
                    <a:sym typeface="Calibri"/>
                  </a:endParaRPr>
                </a:p>
              </p:txBody>
            </p:sp>
            <p:sp>
              <p:nvSpPr>
                <p:cNvPr id="225" name="Google Shape;225;p9"/>
                <p:cNvSpPr/>
                <p:nvPr/>
              </p:nvSpPr>
              <p:spPr>
                <a:xfrm>
                  <a:off x="1010935" y="1067264"/>
                  <a:ext cx="1857426" cy="1857519"/>
                </a:xfrm>
                <a:custGeom>
                  <a:avLst/>
                  <a:gdLst/>
                  <a:ahLst/>
                  <a:cxnLst/>
                  <a:rect l="l" t="t" r="r" b="b"/>
                  <a:pathLst>
                    <a:path w="120000" h="120000" extrusionOk="0">
                      <a:moveTo>
                        <a:pt x="96479" y="23523"/>
                      </a:move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418934" y="1742398"/>
                  <a:ext cx="1036548" cy="518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txBox="1"/>
                <p:nvPr/>
              </p:nvSpPr>
              <p:spPr>
                <a:xfrm>
                  <a:off x="1418934" y="1742398"/>
                  <a:ext cx="1036548" cy="5180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it-IT" sz="2400" b="1">
                      <a:solidFill>
                        <a:schemeClr val="dk1"/>
                      </a:solidFill>
                      <a:latin typeface="Calibri"/>
                      <a:ea typeface="Calibri"/>
                      <a:cs typeface="Calibri"/>
                      <a:sym typeface="Calibri"/>
                    </a:rPr>
                    <a:t>Vivai</a:t>
                  </a:r>
                  <a:endParaRPr sz="2400" b="1">
                    <a:solidFill>
                      <a:schemeClr val="dk1"/>
                    </a:solidFill>
                    <a:latin typeface="Calibri"/>
                    <a:ea typeface="Calibri"/>
                    <a:cs typeface="Calibri"/>
                    <a:sym typeface="Calibri"/>
                  </a:endParaRPr>
                </a:p>
              </p:txBody>
            </p:sp>
            <p:sp>
              <p:nvSpPr>
                <p:cNvPr id="228" name="Google Shape;228;p9"/>
                <p:cNvSpPr/>
                <p:nvPr/>
              </p:nvSpPr>
              <p:spPr>
                <a:xfrm>
                  <a:off x="1526944" y="2139325"/>
                  <a:ext cx="1857426" cy="1857519"/>
                </a:xfrm>
                <a:custGeom>
                  <a:avLst/>
                  <a:gdLst/>
                  <a:ahLst/>
                  <a:cxnLst/>
                  <a:rect l="l" t="t" r="r" b="b"/>
                  <a:pathLst>
                    <a:path w="120000" h="120000" extrusionOk="0">
                      <a:moveTo>
                        <a:pt x="23521" y="23523"/>
                      </a:moveTo>
                      <a:lnTo>
                        <a:pt x="23521" y="23523"/>
                      </a:lnTo>
                      <a:cubicBezTo>
                        <a:pt x="39051" y="7991"/>
                        <a:pt x="62712" y="3996"/>
                        <a:pt x="82480" y="13567"/>
                      </a:cubicBezTo>
                      <a:cubicBezTo>
                        <a:pt x="102249" y="23139"/>
                        <a:pt x="113790" y="44177"/>
                        <a:pt x="111239" y="65992"/>
                      </a:cubicBezTo>
                      <a:cubicBezTo>
                        <a:pt x="108688" y="87807"/>
                        <a:pt x="92604" y="105615"/>
                        <a:pt x="71160" y="110367"/>
                      </a:cubicBezTo>
                      <a:lnTo>
                        <a:pt x="70591" y="118429"/>
                      </a:lnTo>
                      <a:lnTo>
                        <a:pt x="56830" y="104889"/>
                      </a:lnTo>
                      <a:lnTo>
                        <a:pt x="72704" y="88505"/>
                      </a:lnTo>
                      <a:lnTo>
                        <a:pt x="72144" y="96443"/>
                      </a:lnTo>
                      <a:lnTo>
                        <a:pt x="72144" y="96443"/>
                      </a:lnTo>
                      <a:cubicBezTo>
                        <a:pt x="87198" y="91426"/>
                        <a:pt x="97618" y="77669"/>
                        <a:pt x="98369" y="61818"/>
                      </a:cubicBezTo>
                      <a:cubicBezTo>
                        <a:pt x="99120" y="45967"/>
                        <a:pt x="90047" y="31286"/>
                        <a:pt x="75535" y="24869"/>
                      </a:cubicBezTo>
                      <a:cubicBezTo>
                        <a:pt x="61022" y="18451"/>
                        <a:pt x="44058" y="21618"/>
                        <a:pt x="32838" y="32839"/>
                      </a:cubicBezTo>
                      <a:close/>
                    </a:path>
                  </a:pathLst>
                </a:custGeom>
                <a:solidFill>
                  <a:srgbClr val="AF8C1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855930" y="2776981"/>
                  <a:ext cx="1181510" cy="518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txBox="1"/>
                <p:nvPr/>
              </p:nvSpPr>
              <p:spPr>
                <a:xfrm>
                  <a:off x="1855930" y="2776981"/>
                  <a:ext cx="1181510" cy="51804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it-IT" sz="1600" b="1" dirty="0">
                      <a:solidFill>
                        <a:schemeClr val="dk1"/>
                      </a:solidFill>
                      <a:latin typeface="Calibri"/>
                      <a:ea typeface="Calibri"/>
                      <a:cs typeface="Calibri"/>
                      <a:sym typeface="Calibri"/>
                    </a:rPr>
                    <a:t>Traders</a:t>
                  </a:r>
                  <a:endParaRPr sz="1600" b="1" dirty="0">
                    <a:solidFill>
                      <a:schemeClr val="dk1"/>
                    </a:solidFill>
                    <a:latin typeface="Calibri"/>
                    <a:ea typeface="Calibri"/>
                    <a:cs typeface="Calibri"/>
                    <a:sym typeface="Calibri"/>
                  </a:endParaRPr>
                </a:p>
              </p:txBody>
            </p:sp>
            <p:sp>
              <p:nvSpPr>
                <p:cNvPr id="231" name="Google Shape;231;p9"/>
                <p:cNvSpPr/>
                <p:nvPr/>
              </p:nvSpPr>
              <p:spPr>
                <a:xfrm>
                  <a:off x="1010935" y="3208388"/>
                  <a:ext cx="1857426" cy="1857519"/>
                </a:xfrm>
                <a:custGeom>
                  <a:avLst/>
                  <a:gdLst/>
                  <a:ahLst/>
                  <a:cxnLst/>
                  <a:rect l="l" t="t" r="r" b="b"/>
                  <a:pathLst>
                    <a:path w="120000" h="120000" extrusionOk="0">
                      <a:moveTo>
                        <a:pt x="96479" y="23523"/>
                      </a:move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CCDCE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418934" y="3881124"/>
                  <a:ext cx="1036548" cy="518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txBox="1"/>
                <p:nvPr/>
              </p:nvSpPr>
              <p:spPr>
                <a:xfrm>
                  <a:off x="1418934" y="3881124"/>
                  <a:ext cx="1036548" cy="51804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it-IT" sz="1600" b="1">
                      <a:solidFill>
                        <a:schemeClr val="dk1"/>
                      </a:solidFill>
                      <a:latin typeface="Calibri"/>
                      <a:ea typeface="Calibri"/>
                      <a:cs typeface="Calibri"/>
                      <a:sym typeface="Calibri"/>
                    </a:rPr>
                    <a:t>Distributori al dettaglio</a:t>
                  </a:r>
                  <a:endParaRPr sz="1600" b="1">
                    <a:solidFill>
                      <a:schemeClr val="dk1"/>
                    </a:solidFill>
                    <a:latin typeface="Calibri"/>
                    <a:ea typeface="Calibri"/>
                    <a:cs typeface="Calibri"/>
                    <a:sym typeface="Calibri"/>
                  </a:endParaRPr>
                </a:p>
              </p:txBody>
            </p:sp>
            <p:sp>
              <p:nvSpPr>
                <p:cNvPr id="234" name="Google Shape;234;p9"/>
                <p:cNvSpPr/>
                <p:nvPr/>
              </p:nvSpPr>
              <p:spPr>
                <a:xfrm>
                  <a:off x="1658995" y="4399167"/>
                  <a:ext cx="1595762" cy="1596699"/>
                </a:xfrm>
                <a:prstGeom prst="blockArc">
                  <a:avLst>
                    <a:gd name="adj1" fmla="val 13500000"/>
                    <a:gd name="adj2" fmla="val 10800000"/>
                    <a:gd name="adj3" fmla="val 1274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37034" y="4950787"/>
                  <a:ext cx="1036548" cy="518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txBox="1"/>
                <p:nvPr/>
              </p:nvSpPr>
              <p:spPr>
                <a:xfrm>
                  <a:off x="1937034" y="4950787"/>
                  <a:ext cx="1036548" cy="51804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it-IT" sz="1600" b="1">
                      <a:solidFill>
                        <a:schemeClr val="dk1"/>
                      </a:solidFill>
                      <a:latin typeface="Calibri"/>
                      <a:ea typeface="Calibri"/>
                      <a:cs typeface="Calibri"/>
                      <a:sym typeface="Calibri"/>
                    </a:rPr>
                    <a:t>Acquirenti pubblici, business o privati</a:t>
                  </a:r>
                  <a:endParaRPr sz="1600" b="1">
                    <a:solidFill>
                      <a:schemeClr val="dk1"/>
                    </a:solidFill>
                    <a:latin typeface="Calibri"/>
                    <a:ea typeface="Calibri"/>
                    <a:cs typeface="Calibri"/>
                    <a:sym typeface="Calibri"/>
                  </a:endParaRPr>
                </a:p>
              </p:txBody>
            </p:sp>
          </p:grpSp>
          <p:sp>
            <p:nvSpPr>
              <p:cNvPr id="237" name="Google Shape;237;p9"/>
              <p:cNvSpPr/>
              <p:nvPr/>
            </p:nvSpPr>
            <p:spPr>
              <a:xfrm>
                <a:off x="1027263" y="4885058"/>
                <a:ext cx="3329879" cy="103636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b="1">
                    <a:solidFill>
                      <a:schemeClr val="dk1"/>
                    </a:solidFill>
                    <a:latin typeface="Calibri"/>
                    <a:ea typeface="Calibri"/>
                    <a:cs typeface="Calibri"/>
                    <a:sym typeface="Calibri"/>
                  </a:rPr>
                  <a:t>Internazionalizzazione e coordinamento delle attività</a:t>
                </a:r>
                <a:endParaRPr sz="2400" b="1">
                  <a:solidFill>
                    <a:schemeClr val="dk1"/>
                  </a:solidFill>
                  <a:latin typeface="Calibri"/>
                  <a:ea typeface="Calibri"/>
                  <a:cs typeface="Calibri"/>
                  <a:sym typeface="Calibri"/>
                </a:endParaRPr>
              </a:p>
            </p:txBody>
          </p:sp>
          <p:sp>
            <p:nvSpPr>
              <p:cNvPr id="238" name="Google Shape;238;p9"/>
              <p:cNvSpPr/>
              <p:nvPr/>
            </p:nvSpPr>
            <p:spPr>
              <a:xfrm>
                <a:off x="7759177" y="3093440"/>
                <a:ext cx="3657572" cy="110100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b="1">
                    <a:solidFill>
                      <a:schemeClr val="dk1"/>
                    </a:solidFill>
                    <a:latin typeface="Calibri"/>
                    <a:ea typeface="Calibri"/>
                    <a:cs typeface="Calibri"/>
                    <a:sym typeface="Calibri"/>
                  </a:rPr>
                  <a:t>Specializzazione per canale servito</a:t>
                </a:r>
                <a:endParaRPr sz="2400" b="1">
                  <a:solidFill>
                    <a:schemeClr val="dk1"/>
                  </a:solidFill>
                  <a:latin typeface="Calibri"/>
                  <a:ea typeface="Calibri"/>
                  <a:cs typeface="Calibri"/>
                  <a:sym typeface="Calibri"/>
                </a:endParaRPr>
              </a:p>
            </p:txBody>
          </p:sp>
          <p:sp>
            <p:nvSpPr>
              <p:cNvPr id="239" name="Google Shape;239;p9"/>
              <p:cNvSpPr/>
              <p:nvPr/>
            </p:nvSpPr>
            <p:spPr>
              <a:xfrm>
                <a:off x="7059135" y="4715642"/>
                <a:ext cx="3533977" cy="103636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b="1" dirty="0">
                    <a:solidFill>
                      <a:schemeClr val="dk1"/>
                    </a:solidFill>
                    <a:latin typeface="Calibri"/>
                    <a:ea typeface="Calibri"/>
                    <a:cs typeface="Calibri"/>
                    <a:sym typeface="Calibri"/>
                  </a:rPr>
                  <a:t>Crescita della sostenibilità e green management</a:t>
                </a:r>
                <a:endParaRPr sz="2400" b="1" dirty="0">
                  <a:solidFill>
                    <a:schemeClr val="dk1"/>
                  </a:solidFill>
                  <a:latin typeface="Calibri"/>
                  <a:ea typeface="Calibri"/>
                  <a:cs typeface="Calibri"/>
                  <a:sym typeface="Calibri"/>
                </a:endParaRPr>
              </a:p>
            </p:txBody>
          </p:sp>
        </p:grpSp>
        <p:sp>
          <p:nvSpPr>
            <p:cNvPr id="240" name="Google Shape;240;p9"/>
            <p:cNvSpPr/>
            <p:nvPr/>
          </p:nvSpPr>
          <p:spPr>
            <a:xfrm>
              <a:off x="7125584" y="1776123"/>
              <a:ext cx="3533977" cy="1029143"/>
            </a:xfrm>
            <a:prstGeom prst="rect">
              <a:avLst/>
            </a:prstGeom>
            <a:solidFill>
              <a:srgbClr val="F1A2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b="1">
                  <a:solidFill>
                    <a:schemeClr val="dk1"/>
                  </a:solidFill>
                  <a:latin typeface="Calibri"/>
                  <a:ea typeface="Calibri"/>
                  <a:cs typeface="Calibri"/>
                  <a:sym typeface="Calibri"/>
                </a:rPr>
                <a:t>Crescita delle collaborazioni a livello orizzontale e verticale</a:t>
              </a:r>
              <a:endParaRPr sz="2400" b="1">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0"/>
          <p:cNvSpPr txBox="1">
            <a:spLocks noGrp="1"/>
          </p:cNvSpPr>
          <p:nvPr>
            <p:ph type="title"/>
          </p:nvPr>
        </p:nvSpPr>
        <p:spPr>
          <a:xfrm>
            <a:off x="110816" y="224652"/>
            <a:ext cx="9538509"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6"/>
              </a:buClr>
              <a:buSzPts val="4000"/>
              <a:buFont typeface="Trebuchet MS"/>
              <a:buNone/>
            </a:pPr>
            <a:r>
              <a:rPr lang="it-IT" sz="4000" b="1">
                <a:solidFill>
                  <a:schemeClr val="accent6"/>
                </a:solidFill>
              </a:rPr>
              <a:t>Virtualizzazione dei flussi di scambio</a:t>
            </a:r>
            <a:endParaRPr sz="4000" b="1">
              <a:solidFill>
                <a:schemeClr val="accent6"/>
              </a:solidFill>
            </a:endParaRPr>
          </a:p>
        </p:txBody>
      </p:sp>
      <p:grpSp>
        <p:nvGrpSpPr>
          <p:cNvPr id="247" name="Google Shape;247;p10"/>
          <p:cNvGrpSpPr/>
          <p:nvPr/>
        </p:nvGrpSpPr>
        <p:grpSpPr>
          <a:xfrm>
            <a:off x="9346666" y="516520"/>
            <a:ext cx="2305782" cy="5824959"/>
            <a:chOff x="539550" y="516520"/>
            <a:chExt cx="2305782" cy="5824959"/>
          </a:xfrm>
        </p:grpSpPr>
        <p:sp>
          <p:nvSpPr>
            <p:cNvPr id="248" name="Google Shape;248;p10"/>
            <p:cNvSpPr/>
            <p:nvPr/>
          </p:nvSpPr>
          <p:spPr>
            <a:xfrm>
              <a:off x="1040851" y="516520"/>
              <a:ext cx="1804481" cy="1804572"/>
            </a:xfrm>
            <a:custGeom>
              <a:avLst/>
              <a:gdLst/>
              <a:ahLst/>
              <a:cxnLst/>
              <a:rect l="l" t="t" r="r" b="b"/>
              <a:pathLst>
                <a:path w="120000" h="120000" extrusionOk="0">
                  <a:moveTo>
                    <a:pt x="8412" y="60000"/>
                  </a:moveTo>
                  <a:lnTo>
                    <a:pt x="8412" y="60000"/>
                  </a:lnTo>
                  <a:cubicBezTo>
                    <a:pt x="8412" y="32962"/>
                    <a:pt x="29287" y="10511"/>
                    <a:pt x="56254" y="8548"/>
                  </a:cubicBezTo>
                  <a:cubicBezTo>
                    <a:pt x="83220" y="6584"/>
                    <a:pt x="107127" y="25774"/>
                    <a:pt x="111044" y="52527"/>
                  </a:cubicBezTo>
                  <a:cubicBezTo>
                    <a:pt x="114961" y="79279"/>
                    <a:pt x="97558" y="104517"/>
                    <a:pt x="71160" y="110367"/>
                  </a:cubicBezTo>
                  <a:lnTo>
                    <a:pt x="70591" y="118429"/>
                  </a:lnTo>
                  <a:lnTo>
                    <a:pt x="56830" y="104889"/>
                  </a:lnTo>
                  <a:lnTo>
                    <a:pt x="72704" y="88505"/>
                  </a:lnTo>
                  <a:lnTo>
                    <a:pt x="72144" y="96443"/>
                  </a:lnTo>
                  <a:lnTo>
                    <a:pt x="72144" y="96443"/>
                  </a:lnTo>
                  <a:cubicBezTo>
                    <a:pt x="90760" y="90239"/>
                    <a:pt x="101708" y="71000"/>
                    <a:pt x="97532" y="51826"/>
                  </a:cubicBezTo>
                  <a:cubicBezTo>
                    <a:pt x="93356" y="32651"/>
                    <a:pt x="75400" y="19707"/>
                    <a:pt x="55889" y="21807"/>
                  </a:cubicBezTo>
                  <a:cubicBezTo>
                    <a:pt x="36379" y="23908"/>
                    <a:pt x="21588" y="40376"/>
                    <a:pt x="21588" y="6000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1439252" y="1170080"/>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txBox="1"/>
            <p:nvPr/>
          </p:nvSpPr>
          <p:spPr>
            <a:xfrm>
              <a:off x="1439252" y="1170080"/>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dirty="0">
                  <a:solidFill>
                    <a:schemeClr val="dk1"/>
                  </a:solidFill>
                  <a:latin typeface="Trebuchet MS"/>
                  <a:ea typeface="Trebuchet MS"/>
                  <a:cs typeface="Trebuchet MS"/>
                  <a:sym typeface="Trebuchet MS"/>
                </a:rPr>
                <a:t>P</a:t>
              </a:r>
              <a:r>
                <a:rPr lang="it-IT" sz="1400" dirty="0">
                  <a:solidFill>
                    <a:schemeClr val="dk1"/>
                  </a:solidFill>
                  <a:latin typeface="Trebuchet MS"/>
                  <a:ea typeface="Trebuchet MS"/>
                  <a:cs typeface="Trebuchet MS"/>
                  <a:sym typeface="Trebuchet MS"/>
                </a:rPr>
                <a:t>ropagatori</a:t>
              </a:r>
              <a:endParaRPr sz="1400" dirty="0">
                <a:solidFill>
                  <a:schemeClr val="dk1"/>
                </a:solidFill>
                <a:latin typeface="Trebuchet MS"/>
                <a:ea typeface="Trebuchet MS"/>
                <a:cs typeface="Trebuchet MS"/>
                <a:sym typeface="Trebuchet MS"/>
              </a:endParaRPr>
            </a:p>
          </p:txBody>
        </p:sp>
        <p:sp>
          <p:nvSpPr>
            <p:cNvPr id="251" name="Google Shape;251;p10"/>
            <p:cNvSpPr/>
            <p:nvPr/>
          </p:nvSpPr>
          <p:spPr>
            <a:xfrm>
              <a:off x="539550" y="1553363"/>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935920" y="2209253"/>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txBox="1"/>
            <p:nvPr/>
          </p:nvSpPr>
          <p:spPr>
            <a:xfrm>
              <a:off x="935920" y="2209253"/>
              <a:ext cx="1007002" cy="50327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it-IT" sz="2000" b="1">
                  <a:solidFill>
                    <a:schemeClr val="dk1"/>
                  </a:solidFill>
                  <a:latin typeface="Trebuchet MS"/>
                  <a:ea typeface="Trebuchet MS"/>
                  <a:cs typeface="Trebuchet MS"/>
                  <a:sym typeface="Trebuchet MS"/>
                </a:rPr>
                <a:t>Vivai</a:t>
              </a:r>
              <a:endParaRPr sz="2000" b="1">
                <a:solidFill>
                  <a:schemeClr val="dk1"/>
                </a:solidFill>
                <a:latin typeface="Trebuchet MS"/>
                <a:ea typeface="Trebuchet MS"/>
                <a:cs typeface="Trebuchet MS"/>
                <a:sym typeface="Trebuchet MS"/>
              </a:endParaRPr>
            </a:p>
          </p:txBody>
        </p:sp>
        <p:sp>
          <p:nvSpPr>
            <p:cNvPr id="254" name="Google Shape;254;p10"/>
            <p:cNvSpPr/>
            <p:nvPr/>
          </p:nvSpPr>
          <p:spPr>
            <a:xfrm>
              <a:off x="1040851" y="2594865"/>
              <a:ext cx="1804481" cy="1804572"/>
            </a:xfrm>
            <a:custGeom>
              <a:avLst/>
              <a:gdLst/>
              <a:ahLst/>
              <a:cxnLst/>
              <a:rect l="l" t="t" r="r" b="b"/>
              <a:pathLst>
                <a:path w="120000" h="120000" extrusionOk="0">
                  <a:moveTo>
                    <a:pt x="23521" y="23523"/>
                  </a:moveTo>
                  <a:lnTo>
                    <a:pt x="23521" y="23523"/>
                  </a:lnTo>
                  <a:cubicBezTo>
                    <a:pt x="39051" y="7991"/>
                    <a:pt x="62712" y="3996"/>
                    <a:pt x="82480" y="13567"/>
                  </a:cubicBezTo>
                  <a:cubicBezTo>
                    <a:pt x="102249" y="23139"/>
                    <a:pt x="113790" y="44177"/>
                    <a:pt x="111239" y="65992"/>
                  </a:cubicBezTo>
                  <a:cubicBezTo>
                    <a:pt x="108688" y="87807"/>
                    <a:pt x="92604" y="105615"/>
                    <a:pt x="71160" y="110367"/>
                  </a:cubicBezTo>
                  <a:lnTo>
                    <a:pt x="70591" y="118429"/>
                  </a:lnTo>
                  <a:lnTo>
                    <a:pt x="56830" y="104889"/>
                  </a:lnTo>
                  <a:lnTo>
                    <a:pt x="72704" y="88505"/>
                  </a:lnTo>
                  <a:lnTo>
                    <a:pt x="72144" y="96443"/>
                  </a:lnTo>
                  <a:lnTo>
                    <a:pt x="72144" y="96443"/>
                  </a:lnTo>
                  <a:cubicBezTo>
                    <a:pt x="87198" y="91426"/>
                    <a:pt x="97618" y="77669"/>
                    <a:pt x="98369" y="61818"/>
                  </a:cubicBezTo>
                  <a:cubicBezTo>
                    <a:pt x="99120" y="45967"/>
                    <a:pt x="90047" y="31286"/>
                    <a:pt x="75535" y="24869"/>
                  </a:cubicBezTo>
                  <a:cubicBezTo>
                    <a:pt x="61022" y="18451"/>
                    <a:pt x="44058" y="21618"/>
                    <a:pt x="32838" y="32839"/>
                  </a:cubicBezTo>
                  <a:close/>
                </a:path>
              </a:pathLst>
            </a:custGeom>
            <a:solidFill>
              <a:srgbClr val="AF8C1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1368837" y="3197596"/>
              <a:ext cx="114783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txBox="1"/>
            <p:nvPr/>
          </p:nvSpPr>
          <p:spPr>
            <a:xfrm>
              <a:off x="1368837" y="3197596"/>
              <a:ext cx="114783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Traders e mercati all’ingrosso</a:t>
              </a:r>
              <a:endParaRPr sz="1400">
                <a:solidFill>
                  <a:schemeClr val="dk1"/>
                </a:solidFill>
                <a:latin typeface="Trebuchet MS"/>
                <a:ea typeface="Trebuchet MS"/>
                <a:cs typeface="Trebuchet MS"/>
                <a:sym typeface="Trebuchet MS"/>
              </a:endParaRPr>
            </a:p>
          </p:txBody>
        </p:sp>
        <p:sp>
          <p:nvSpPr>
            <p:cNvPr id="257" name="Google Shape;257;p10"/>
            <p:cNvSpPr/>
            <p:nvPr/>
          </p:nvSpPr>
          <p:spPr>
            <a:xfrm>
              <a:off x="539550" y="3633456"/>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CCDCE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935920" y="4287016"/>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txBox="1"/>
            <p:nvPr/>
          </p:nvSpPr>
          <p:spPr>
            <a:xfrm>
              <a:off x="935920" y="4287016"/>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Distributori al dettaglio</a:t>
              </a:r>
              <a:endParaRPr sz="1400">
                <a:solidFill>
                  <a:schemeClr val="dk1"/>
                </a:solidFill>
                <a:latin typeface="Trebuchet MS"/>
                <a:ea typeface="Trebuchet MS"/>
                <a:cs typeface="Trebuchet MS"/>
                <a:sym typeface="Trebuchet MS"/>
              </a:endParaRPr>
            </a:p>
          </p:txBody>
        </p:sp>
        <p:sp>
          <p:nvSpPr>
            <p:cNvPr id="260" name="Google Shape;260;p10"/>
            <p:cNvSpPr/>
            <p:nvPr/>
          </p:nvSpPr>
          <p:spPr>
            <a:xfrm>
              <a:off x="1169138" y="4790293"/>
              <a:ext cx="1550276" cy="1551186"/>
            </a:xfrm>
            <a:prstGeom prst="blockArc">
              <a:avLst>
                <a:gd name="adj1" fmla="val 13500000"/>
                <a:gd name="adj2" fmla="val 10800000"/>
                <a:gd name="adj3" fmla="val 1274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a:off x="1439252" y="5326189"/>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txBox="1"/>
            <p:nvPr/>
          </p:nvSpPr>
          <p:spPr>
            <a:xfrm>
              <a:off x="1439252" y="5326189"/>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Acquirenti pubblici, business o privati</a:t>
              </a:r>
              <a:endParaRPr sz="1400">
                <a:solidFill>
                  <a:schemeClr val="dk1"/>
                </a:solidFill>
                <a:latin typeface="Trebuchet MS"/>
                <a:ea typeface="Trebuchet MS"/>
                <a:cs typeface="Trebuchet MS"/>
                <a:sym typeface="Trebuchet MS"/>
              </a:endParaRPr>
            </a:p>
          </p:txBody>
        </p:sp>
      </p:grpSp>
      <p:sp>
        <p:nvSpPr>
          <p:cNvPr id="263" name="Google Shape;263;p10"/>
          <p:cNvSpPr txBox="1"/>
          <p:nvPr/>
        </p:nvSpPr>
        <p:spPr>
          <a:xfrm>
            <a:off x="336883" y="1404382"/>
            <a:ext cx="8879306" cy="489364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Uso crescente di </a:t>
            </a:r>
            <a:r>
              <a:rPr lang="it-IT" sz="1800" b="1">
                <a:solidFill>
                  <a:schemeClr val="dk1"/>
                </a:solidFill>
                <a:latin typeface="Calibri"/>
                <a:ea typeface="Calibri"/>
                <a:cs typeface="Calibri"/>
                <a:sym typeface="Calibri"/>
              </a:rPr>
              <a:t>sistemi informatici, software e device </a:t>
            </a:r>
            <a:r>
              <a:rPr lang="it-IT" sz="1800">
                <a:solidFill>
                  <a:schemeClr val="dk1"/>
                </a:solidFill>
                <a:latin typeface="Calibri"/>
                <a:ea typeface="Calibri"/>
                <a:cs typeface="Calibri"/>
                <a:sym typeface="Calibri"/>
              </a:rPr>
              <a:t>per:</a:t>
            </a:r>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it-IT" sz="1800" b="1" i="0" u="none" strike="noStrike" cap="none">
                <a:solidFill>
                  <a:schemeClr val="dk1"/>
                </a:solidFill>
                <a:latin typeface="Calibri"/>
                <a:ea typeface="Calibri"/>
                <a:cs typeface="Calibri"/>
                <a:sym typeface="Calibri"/>
              </a:rPr>
              <a:t>Tracciabilità e tracciamento della merce </a:t>
            </a:r>
            <a:r>
              <a:rPr lang="it-IT" sz="1800" b="0" i="0" u="none" strike="noStrike" cap="none">
                <a:solidFill>
                  <a:schemeClr val="dk1"/>
                </a:solidFill>
                <a:latin typeface="Calibri"/>
                <a:ea typeface="Calibri"/>
                <a:cs typeface="Calibri"/>
                <a:sym typeface="Calibri"/>
              </a:rPr>
              <a:t>all’interno dell’impresa e lungo la filiera</a:t>
            </a:r>
            <a:endParaRPr/>
          </a:p>
          <a:p>
            <a:pPr marL="742950" marR="0" lvl="1" indent="-285750" algn="l" rtl="0">
              <a:spcBef>
                <a:spcPts val="0"/>
              </a:spcBef>
              <a:spcAft>
                <a:spcPts val="0"/>
              </a:spcAft>
              <a:buClr>
                <a:schemeClr val="dk1"/>
              </a:buClr>
              <a:buSzPts val="1800"/>
              <a:buFont typeface="Arial"/>
              <a:buChar char="•"/>
            </a:pPr>
            <a:r>
              <a:rPr lang="it-IT" sz="1800" b="1" i="0" u="none" strike="noStrike" cap="none">
                <a:solidFill>
                  <a:schemeClr val="dk1"/>
                </a:solidFill>
                <a:latin typeface="Calibri"/>
                <a:ea typeface="Calibri"/>
                <a:cs typeface="Calibri"/>
                <a:sym typeface="Calibri"/>
              </a:rPr>
              <a:t>Gestione, </a:t>
            </a:r>
            <a:r>
              <a:rPr lang="it-IT" sz="1800" b="1" i="1" u="none" strike="noStrike" cap="none">
                <a:solidFill>
                  <a:schemeClr val="dk1"/>
                </a:solidFill>
                <a:latin typeface="Calibri"/>
                <a:ea typeface="Calibri"/>
                <a:cs typeface="Calibri"/>
                <a:sym typeface="Calibri"/>
              </a:rPr>
              <a:t>storaging</a:t>
            </a:r>
            <a:r>
              <a:rPr lang="it-IT" sz="1800" b="1" i="0" u="none" strike="noStrike" cap="none">
                <a:solidFill>
                  <a:schemeClr val="dk1"/>
                </a:solidFill>
                <a:latin typeface="Calibri"/>
                <a:ea typeface="Calibri"/>
                <a:cs typeface="Calibri"/>
                <a:sym typeface="Calibri"/>
              </a:rPr>
              <a:t> e condivisione</a:t>
            </a:r>
            <a:r>
              <a:rPr lang="it-IT" sz="1800" b="0" i="0" u="none" strike="noStrike" cap="none">
                <a:solidFill>
                  <a:schemeClr val="dk1"/>
                </a:solidFill>
                <a:latin typeface="Calibri"/>
                <a:ea typeface="Calibri"/>
                <a:cs typeface="Calibri"/>
                <a:sym typeface="Calibri"/>
              </a:rPr>
              <a:t>, tra funzioni aziendali e tra operatori, </a:t>
            </a:r>
            <a:r>
              <a:rPr lang="it-IT" sz="1800" b="1" i="0" u="none" strike="noStrike" cap="none">
                <a:solidFill>
                  <a:schemeClr val="dk1"/>
                </a:solidFill>
                <a:latin typeface="Calibri"/>
                <a:ea typeface="Calibri"/>
                <a:cs typeface="Calibri"/>
                <a:sym typeface="Calibri"/>
              </a:rPr>
              <a:t>di dati ed informazioni </a:t>
            </a:r>
            <a:r>
              <a:rPr lang="it-IT" sz="1800" b="0" i="0" u="none" strike="noStrike" cap="none">
                <a:solidFill>
                  <a:schemeClr val="dk1"/>
                </a:solidFill>
                <a:latin typeface="Calibri"/>
                <a:ea typeface="Calibri"/>
                <a:cs typeface="Calibri"/>
                <a:sym typeface="Calibri"/>
              </a:rPr>
              <a:t>sui prodotti</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b="1">
                <a:solidFill>
                  <a:schemeClr val="dk1"/>
                </a:solidFill>
                <a:latin typeface="Calibri"/>
                <a:ea typeface="Calibri"/>
                <a:cs typeface="Calibri"/>
                <a:sym typeface="Calibri"/>
              </a:rPr>
              <a:t>Sostituzione di flussi fisici di merce con flussi virtuali </a:t>
            </a:r>
            <a:r>
              <a:rPr lang="it-IT" sz="1800">
                <a:solidFill>
                  <a:schemeClr val="dk1"/>
                </a:solidFill>
                <a:latin typeface="Calibri"/>
                <a:ea typeface="Calibri"/>
                <a:cs typeface="Calibri"/>
                <a:sym typeface="Calibri"/>
              </a:rPr>
              <a:t>di dati ed informazioni: </a:t>
            </a:r>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Sviluppo canali e-commerce</a:t>
            </a:r>
            <a:endParaRPr/>
          </a:p>
          <a:p>
            <a:pPr marL="742950" marR="0" lvl="1" indent="-285750" algn="l" rtl="0">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Sviluppo di e-auctions (prodotti e compratori non sono fisicamente presenti all’asta)</a:t>
            </a:r>
            <a:endParaRPr/>
          </a:p>
          <a:p>
            <a:pPr marL="45720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93663" marR="0" lvl="0" indent="-93663"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La virtualizzazione favorisce:</a:t>
            </a:r>
            <a:endParaRPr/>
          </a:p>
          <a:p>
            <a:pPr marL="265113" marR="0" lvl="1"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it-IT" sz="1800" b="1" i="0" u="none" strike="noStrike" cap="none">
                <a:solidFill>
                  <a:schemeClr val="dk1"/>
                </a:solidFill>
                <a:latin typeface="Calibri"/>
                <a:ea typeface="Calibri"/>
                <a:cs typeface="Calibri"/>
                <a:sym typeface="Calibri"/>
              </a:rPr>
              <a:t>Passaggio diretto della merce </a:t>
            </a:r>
            <a:r>
              <a:rPr lang="it-IT" sz="1800" b="0" i="0" u="none" strike="noStrike" cap="none">
                <a:solidFill>
                  <a:schemeClr val="dk1"/>
                </a:solidFill>
                <a:latin typeface="Calibri"/>
                <a:ea typeface="Calibri"/>
                <a:cs typeface="Calibri"/>
                <a:sym typeface="Calibri"/>
              </a:rPr>
              <a:t>da mercati di approvvigionamento a mercati di destinazione (riduzione dei passaggi)</a:t>
            </a:r>
            <a:endParaRPr/>
          </a:p>
          <a:p>
            <a:pPr marL="742950" marR="0" lvl="1" indent="-285750" algn="l" rtl="0">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Riduzione dei costi di </a:t>
            </a:r>
            <a:r>
              <a:rPr lang="it-IT" sz="1800" b="1" i="0" u="none" strike="noStrike" cap="none">
                <a:solidFill>
                  <a:schemeClr val="dk1"/>
                </a:solidFill>
                <a:latin typeface="Calibri"/>
                <a:ea typeface="Calibri"/>
                <a:cs typeface="Calibri"/>
                <a:sym typeface="Calibri"/>
              </a:rPr>
              <a:t>stoccaggio</a:t>
            </a:r>
            <a:endParaRPr/>
          </a:p>
          <a:p>
            <a:pPr marL="742950" marR="0" lvl="1" indent="-285750" algn="l" rtl="0">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Riduzione del numero e del costo delle </a:t>
            </a:r>
            <a:r>
              <a:rPr lang="it-IT" sz="1800" b="1" i="0" u="none" strike="noStrike" cap="none">
                <a:solidFill>
                  <a:schemeClr val="dk1"/>
                </a:solidFill>
                <a:latin typeface="Calibri"/>
                <a:ea typeface="Calibri"/>
                <a:cs typeface="Calibri"/>
                <a:sym typeface="Calibri"/>
              </a:rPr>
              <a:t>consegne</a:t>
            </a:r>
            <a:endParaRPr/>
          </a:p>
          <a:p>
            <a:pPr marL="742950" marR="0" lvl="1" indent="-285750" algn="l" rtl="0">
              <a:spcBef>
                <a:spcPts val="0"/>
              </a:spcBef>
              <a:spcAft>
                <a:spcPts val="0"/>
              </a:spcAft>
              <a:buClr>
                <a:schemeClr val="dk1"/>
              </a:buClr>
              <a:buSzPts val="1800"/>
              <a:buFont typeface="Arial"/>
              <a:buChar char="•"/>
            </a:pPr>
            <a:r>
              <a:rPr lang="it-IT" sz="1800" b="1" i="0" u="none" strike="noStrike" cap="none">
                <a:solidFill>
                  <a:schemeClr val="dk1"/>
                </a:solidFill>
                <a:latin typeface="Calibri"/>
                <a:ea typeface="Calibri"/>
                <a:cs typeface="Calibri"/>
                <a:sym typeface="Calibri"/>
              </a:rPr>
              <a:t>Tempestività ed efficienza </a:t>
            </a:r>
            <a:r>
              <a:rPr lang="it-IT" sz="1800" b="0" i="0" u="none" strike="noStrike" cap="none">
                <a:solidFill>
                  <a:schemeClr val="dk1"/>
                </a:solidFill>
                <a:latin typeface="Calibri"/>
                <a:ea typeface="Calibri"/>
                <a:cs typeface="Calibri"/>
                <a:sym typeface="Calibri"/>
              </a:rPr>
              <a:t>nella gestione degli ordini</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a:spLocks noGrp="1"/>
          </p:cNvSpPr>
          <p:nvPr>
            <p:ph type="title"/>
          </p:nvPr>
        </p:nvSpPr>
        <p:spPr>
          <a:xfrm>
            <a:off x="207071" y="85438"/>
            <a:ext cx="8841134"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EB7564"/>
              </a:buClr>
              <a:buSzPts val="3600"/>
              <a:buFont typeface="Trebuchet MS"/>
              <a:buNone/>
            </a:pPr>
            <a:r>
              <a:rPr lang="it-IT" b="1">
                <a:solidFill>
                  <a:srgbClr val="EB7564"/>
                </a:solidFill>
              </a:rPr>
              <a:t>Crescita delle collaborazioni a livello orizzontale e verticale</a:t>
            </a:r>
            <a:endParaRPr b="1">
              <a:solidFill>
                <a:srgbClr val="EB7564"/>
              </a:solidFill>
            </a:endParaRPr>
          </a:p>
        </p:txBody>
      </p:sp>
      <p:sp>
        <p:nvSpPr>
          <p:cNvPr id="269" name="Google Shape;269;p11"/>
          <p:cNvSpPr/>
          <p:nvPr/>
        </p:nvSpPr>
        <p:spPr>
          <a:xfrm>
            <a:off x="422601" y="1626518"/>
            <a:ext cx="8410074" cy="504753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it-IT" sz="1800" b="1" dirty="0">
                <a:solidFill>
                  <a:schemeClr val="dk1"/>
                </a:solidFill>
                <a:latin typeface="Calibri"/>
                <a:ea typeface="Calibri"/>
                <a:cs typeface="Calibri"/>
                <a:sym typeface="Calibri"/>
              </a:rPr>
              <a:t>Collaborazioni stabili e durature («alleanze») </a:t>
            </a:r>
            <a:r>
              <a:rPr lang="it-IT" sz="1800" dirty="0">
                <a:solidFill>
                  <a:schemeClr val="dk1"/>
                </a:solidFill>
                <a:latin typeface="Calibri"/>
                <a:ea typeface="Calibri"/>
                <a:cs typeface="Calibri"/>
                <a:sym typeface="Calibri"/>
              </a:rPr>
              <a:t>tra imprese della filiera al fine di creare e gestire congiuntamente un vantaggio competitivo sostenibile. Si parla di collaborazione:</a:t>
            </a:r>
            <a:endParaRPr dirty="0"/>
          </a:p>
          <a:p>
            <a:pPr marL="285750" marR="0" lvl="0" indent="-20955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it-IT" sz="1800" b="1" i="0" u="none" strike="noStrike" cap="none" dirty="0">
                <a:solidFill>
                  <a:schemeClr val="dk1"/>
                </a:solidFill>
                <a:latin typeface="Calibri"/>
                <a:ea typeface="Calibri"/>
                <a:cs typeface="Calibri"/>
                <a:sym typeface="Calibri"/>
              </a:rPr>
              <a:t>Orizzontale</a:t>
            </a:r>
            <a:r>
              <a:rPr lang="it-IT" sz="1800" b="0" i="0" u="none" strike="noStrike" cap="none" dirty="0">
                <a:solidFill>
                  <a:schemeClr val="dk1"/>
                </a:solidFill>
                <a:latin typeface="Calibri"/>
                <a:ea typeface="Calibri"/>
                <a:cs typeface="Calibri"/>
                <a:sym typeface="Calibri"/>
              </a:rPr>
              <a:t>: tra operatori che operano nella stessa fase della filiera</a:t>
            </a:r>
            <a:endParaRPr dirty="0"/>
          </a:p>
          <a:p>
            <a:pPr marL="742950" marR="0" lvl="1" indent="-285750" algn="l" rtl="0">
              <a:spcBef>
                <a:spcPts val="0"/>
              </a:spcBef>
              <a:spcAft>
                <a:spcPts val="0"/>
              </a:spcAft>
              <a:buClr>
                <a:schemeClr val="dk1"/>
              </a:buClr>
              <a:buSzPts val="1800"/>
              <a:buFont typeface="Arial"/>
              <a:buChar char="•"/>
            </a:pPr>
            <a:r>
              <a:rPr lang="it-IT" sz="1800" b="1" i="0" u="none" strike="noStrike" cap="none" dirty="0">
                <a:solidFill>
                  <a:schemeClr val="dk1"/>
                </a:solidFill>
                <a:latin typeface="Calibri"/>
                <a:ea typeface="Calibri"/>
                <a:cs typeface="Calibri"/>
                <a:sym typeface="Calibri"/>
              </a:rPr>
              <a:t>Verticale</a:t>
            </a:r>
            <a:r>
              <a:rPr lang="it-IT" sz="1800" b="0" i="0" u="none" strike="noStrike" cap="none" dirty="0">
                <a:solidFill>
                  <a:schemeClr val="dk1"/>
                </a:solidFill>
                <a:latin typeface="Calibri"/>
                <a:ea typeface="Calibri"/>
                <a:cs typeface="Calibri"/>
                <a:sym typeface="Calibri"/>
              </a:rPr>
              <a:t> (a monte/a valle della filiera): tra operatori che operano in fasi diverse</a:t>
            </a:r>
            <a:endParaRPr dirty="0"/>
          </a:p>
          <a:p>
            <a:pPr marL="742950" marR="0" lvl="1"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dirty="0">
                <a:solidFill>
                  <a:schemeClr val="dk1"/>
                </a:solidFill>
                <a:latin typeface="Calibri"/>
                <a:ea typeface="Calibri"/>
                <a:cs typeface="Calibri"/>
                <a:sym typeface="Calibri"/>
              </a:rPr>
              <a:t>Collaborazioni mirano a </a:t>
            </a:r>
            <a:r>
              <a:rPr lang="it-IT" sz="1800" b="1" dirty="0">
                <a:solidFill>
                  <a:schemeClr val="dk1"/>
                </a:solidFill>
                <a:latin typeface="Calibri"/>
                <a:ea typeface="Calibri"/>
                <a:cs typeface="Calibri"/>
                <a:sym typeface="Calibri"/>
              </a:rPr>
              <a:t>creare e gestire congiuntamente strategie organizzative e di marketing </a:t>
            </a:r>
            <a:r>
              <a:rPr lang="it-IT" sz="1800" dirty="0">
                <a:solidFill>
                  <a:schemeClr val="dk1"/>
                </a:solidFill>
                <a:latin typeface="Calibri"/>
                <a:ea typeface="Calibri"/>
                <a:cs typeface="Calibri"/>
                <a:sym typeface="Calibri"/>
              </a:rPr>
              <a:t>al fine di sostenere la concorrenza nel settore e rispondere a bisogni specifici di segmenti di clienti target (creare valore di mercato da redistribuire equamente lungo la filiera)</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dirty="0">
                <a:solidFill>
                  <a:schemeClr val="dk1"/>
                </a:solidFill>
                <a:latin typeface="Calibri"/>
                <a:ea typeface="Calibri"/>
                <a:cs typeface="Calibri"/>
                <a:sym typeface="Calibri"/>
              </a:rPr>
              <a:t>Le collaborazioni di filiera </a:t>
            </a:r>
            <a:r>
              <a:rPr lang="it-IT" sz="1800" b="1" dirty="0">
                <a:solidFill>
                  <a:schemeClr val="dk1"/>
                </a:solidFill>
                <a:latin typeface="Calibri"/>
                <a:ea typeface="Calibri"/>
                <a:cs typeface="Calibri"/>
                <a:sym typeface="Calibri"/>
              </a:rPr>
              <a:t>favoriscono</a:t>
            </a:r>
            <a:r>
              <a:rPr lang="it-IT" sz="1800" dirty="0">
                <a:solidFill>
                  <a:schemeClr val="dk1"/>
                </a:solidFill>
                <a:latin typeface="Calibri"/>
                <a:ea typeface="Calibri"/>
                <a:cs typeface="Calibri"/>
                <a:sym typeface="Calibri"/>
              </a:rPr>
              <a:t>:</a:t>
            </a:r>
            <a:endParaRPr dirty="0"/>
          </a:p>
          <a:p>
            <a:pPr marL="742950" marR="0" lvl="1" indent="-28575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Calibri"/>
                <a:ea typeface="Calibri"/>
                <a:cs typeface="Calibri"/>
                <a:sym typeface="Calibri"/>
              </a:rPr>
              <a:t>il prolungamento del </a:t>
            </a:r>
            <a:r>
              <a:rPr lang="it-IT" sz="1800" b="1" i="0" u="none" strike="noStrike" cap="none" dirty="0">
                <a:solidFill>
                  <a:schemeClr val="dk1"/>
                </a:solidFill>
                <a:latin typeface="Calibri"/>
                <a:ea typeface="Calibri"/>
                <a:cs typeface="Calibri"/>
                <a:sym typeface="Calibri"/>
              </a:rPr>
              <a:t>ciclo di vita dei prodotti</a:t>
            </a:r>
            <a:endParaRPr dirty="0"/>
          </a:p>
          <a:p>
            <a:pPr marL="742950" marR="0" lvl="1" indent="-28575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Calibri"/>
                <a:ea typeface="Calibri"/>
                <a:cs typeface="Calibri"/>
                <a:sym typeface="Calibri"/>
              </a:rPr>
              <a:t>il </a:t>
            </a:r>
            <a:r>
              <a:rPr lang="it-IT" sz="1800" b="1" i="0" u="none" strike="noStrike" cap="none" dirty="0">
                <a:solidFill>
                  <a:schemeClr val="dk1"/>
                </a:solidFill>
                <a:latin typeface="Calibri"/>
                <a:ea typeface="Calibri"/>
                <a:cs typeface="Calibri"/>
                <a:sym typeface="Calibri"/>
              </a:rPr>
              <a:t>time to market</a:t>
            </a:r>
            <a:endParaRPr dirty="0"/>
          </a:p>
          <a:p>
            <a:pPr marL="742950" marR="0" lvl="1" indent="-28575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Calibri"/>
                <a:ea typeface="Calibri"/>
                <a:cs typeface="Calibri"/>
                <a:sym typeface="Calibri"/>
              </a:rPr>
              <a:t>la </a:t>
            </a:r>
            <a:r>
              <a:rPr lang="it-IT" sz="1800" b="1" i="0" u="none" strike="noStrike" cap="none" dirty="0">
                <a:solidFill>
                  <a:schemeClr val="dk1"/>
                </a:solidFill>
                <a:latin typeface="Calibri"/>
                <a:ea typeface="Calibri"/>
                <a:cs typeface="Calibri"/>
                <a:sym typeface="Calibri"/>
              </a:rPr>
              <a:t>c</a:t>
            </a:r>
            <a:r>
              <a:rPr lang="it-IT" sz="1800" b="1" dirty="0">
                <a:solidFill>
                  <a:schemeClr val="dk1"/>
                </a:solidFill>
                <a:latin typeface="Calibri"/>
                <a:ea typeface="Calibri"/>
                <a:cs typeface="Calibri"/>
                <a:sym typeface="Calibri"/>
              </a:rPr>
              <a:t>u</a:t>
            </a:r>
            <a:r>
              <a:rPr lang="it-IT" sz="1800" b="1" i="0" u="none" strike="noStrike" cap="none" dirty="0">
                <a:solidFill>
                  <a:schemeClr val="dk1"/>
                </a:solidFill>
                <a:latin typeface="Calibri"/>
                <a:ea typeface="Calibri"/>
                <a:cs typeface="Calibri"/>
                <a:sym typeface="Calibri"/>
              </a:rPr>
              <a:t>stomizzazione</a:t>
            </a:r>
            <a:r>
              <a:rPr lang="it-IT" sz="1800" b="0" i="0" u="none" strike="noStrike" cap="none" dirty="0">
                <a:solidFill>
                  <a:schemeClr val="dk1"/>
                </a:solidFill>
                <a:latin typeface="Calibri"/>
                <a:ea typeface="Calibri"/>
                <a:cs typeface="Calibri"/>
                <a:sym typeface="Calibri"/>
              </a:rPr>
              <a:t> dei prodotti e servizi</a:t>
            </a:r>
            <a:endParaRPr dirty="0"/>
          </a:p>
          <a:p>
            <a:pPr marL="742950" marR="0" lvl="1" indent="-28575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Calibri"/>
                <a:ea typeface="Calibri"/>
                <a:cs typeface="Calibri"/>
                <a:sym typeface="Calibri"/>
              </a:rPr>
              <a:t>la gestione efficiente dei </a:t>
            </a:r>
            <a:r>
              <a:rPr lang="it-IT" sz="1800" b="1" i="0" u="none" strike="noStrike" cap="none" dirty="0">
                <a:solidFill>
                  <a:schemeClr val="dk1"/>
                </a:solidFill>
                <a:latin typeface="Calibri"/>
                <a:ea typeface="Calibri"/>
                <a:cs typeface="Calibri"/>
                <a:sym typeface="Calibri"/>
              </a:rPr>
              <a:t>canali e-commerce</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grpSp>
        <p:nvGrpSpPr>
          <p:cNvPr id="270" name="Google Shape;270;p11"/>
          <p:cNvGrpSpPr/>
          <p:nvPr/>
        </p:nvGrpSpPr>
        <p:grpSpPr>
          <a:xfrm>
            <a:off x="9346666" y="516520"/>
            <a:ext cx="2305782" cy="5824959"/>
            <a:chOff x="539550" y="516520"/>
            <a:chExt cx="2305782" cy="5824959"/>
          </a:xfrm>
        </p:grpSpPr>
        <p:sp>
          <p:nvSpPr>
            <p:cNvPr id="271" name="Google Shape;271;p11"/>
            <p:cNvSpPr/>
            <p:nvPr/>
          </p:nvSpPr>
          <p:spPr>
            <a:xfrm>
              <a:off x="1040851" y="516520"/>
              <a:ext cx="1804481" cy="1804572"/>
            </a:xfrm>
            <a:custGeom>
              <a:avLst/>
              <a:gdLst/>
              <a:ahLst/>
              <a:cxnLst/>
              <a:rect l="l" t="t" r="r" b="b"/>
              <a:pathLst>
                <a:path w="120000" h="120000" extrusionOk="0">
                  <a:moveTo>
                    <a:pt x="8412" y="60000"/>
                  </a:moveTo>
                  <a:lnTo>
                    <a:pt x="8412" y="60000"/>
                  </a:lnTo>
                  <a:cubicBezTo>
                    <a:pt x="8412" y="32962"/>
                    <a:pt x="29287" y="10511"/>
                    <a:pt x="56254" y="8548"/>
                  </a:cubicBezTo>
                  <a:cubicBezTo>
                    <a:pt x="83220" y="6584"/>
                    <a:pt x="107127" y="25774"/>
                    <a:pt x="111044" y="52527"/>
                  </a:cubicBezTo>
                  <a:cubicBezTo>
                    <a:pt x="114961" y="79279"/>
                    <a:pt x="97558" y="104517"/>
                    <a:pt x="71160" y="110367"/>
                  </a:cubicBezTo>
                  <a:lnTo>
                    <a:pt x="70591" y="118429"/>
                  </a:lnTo>
                  <a:lnTo>
                    <a:pt x="56830" y="104889"/>
                  </a:lnTo>
                  <a:lnTo>
                    <a:pt x="72704" y="88505"/>
                  </a:lnTo>
                  <a:lnTo>
                    <a:pt x="72144" y="96443"/>
                  </a:lnTo>
                  <a:lnTo>
                    <a:pt x="72144" y="96443"/>
                  </a:lnTo>
                  <a:cubicBezTo>
                    <a:pt x="90760" y="90239"/>
                    <a:pt x="101708" y="71000"/>
                    <a:pt x="97532" y="51826"/>
                  </a:cubicBezTo>
                  <a:cubicBezTo>
                    <a:pt x="93356" y="32651"/>
                    <a:pt x="75400" y="19707"/>
                    <a:pt x="55889" y="21807"/>
                  </a:cubicBezTo>
                  <a:cubicBezTo>
                    <a:pt x="36379" y="23908"/>
                    <a:pt x="21588" y="40376"/>
                    <a:pt x="21588" y="6000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439252" y="1170080"/>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txBox="1"/>
            <p:nvPr/>
          </p:nvSpPr>
          <p:spPr>
            <a:xfrm>
              <a:off x="1439252" y="1170080"/>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dirty="0">
                  <a:solidFill>
                    <a:schemeClr val="dk1"/>
                  </a:solidFill>
                  <a:latin typeface="Trebuchet MS"/>
                  <a:ea typeface="Trebuchet MS"/>
                  <a:cs typeface="Trebuchet MS"/>
                  <a:sym typeface="Trebuchet MS"/>
                </a:rPr>
                <a:t> </a:t>
              </a:r>
              <a:r>
                <a:rPr lang="it-IT" dirty="0">
                  <a:solidFill>
                    <a:schemeClr val="dk1"/>
                  </a:solidFill>
                  <a:latin typeface="Trebuchet MS"/>
                  <a:ea typeface="Trebuchet MS"/>
                  <a:cs typeface="Trebuchet MS"/>
                  <a:sym typeface="Trebuchet MS"/>
                </a:rPr>
                <a:t>P</a:t>
              </a:r>
              <a:r>
                <a:rPr lang="it-IT" sz="1400" dirty="0">
                  <a:solidFill>
                    <a:schemeClr val="dk1"/>
                  </a:solidFill>
                  <a:latin typeface="Trebuchet MS"/>
                  <a:ea typeface="Trebuchet MS"/>
                  <a:cs typeface="Trebuchet MS"/>
                  <a:sym typeface="Trebuchet MS"/>
                </a:rPr>
                <a:t>ropagatori</a:t>
              </a:r>
              <a:endParaRPr sz="1400" dirty="0">
                <a:solidFill>
                  <a:schemeClr val="dk1"/>
                </a:solidFill>
                <a:latin typeface="Trebuchet MS"/>
                <a:ea typeface="Trebuchet MS"/>
                <a:cs typeface="Trebuchet MS"/>
                <a:sym typeface="Trebuchet MS"/>
              </a:endParaRPr>
            </a:p>
          </p:txBody>
        </p:sp>
        <p:sp>
          <p:nvSpPr>
            <p:cNvPr id="274" name="Google Shape;274;p11"/>
            <p:cNvSpPr/>
            <p:nvPr/>
          </p:nvSpPr>
          <p:spPr>
            <a:xfrm>
              <a:off x="539550" y="1553363"/>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935920" y="2209253"/>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txBox="1"/>
            <p:nvPr/>
          </p:nvSpPr>
          <p:spPr>
            <a:xfrm>
              <a:off x="935920" y="2209253"/>
              <a:ext cx="1007002" cy="50327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it-IT" sz="2000" b="1">
                  <a:solidFill>
                    <a:schemeClr val="dk1"/>
                  </a:solidFill>
                  <a:latin typeface="Trebuchet MS"/>
                  <a:ea typeface="Trebuchet MS"/>
                  <a:cs typeface="Trebuchet MS"/>
                  <a:sym typeface="Trebuchet MS"/>
                </a:rPr>
                <a:t>Vivai</a:t>
              </a:r>
              <a:endParaRPr sz="2000" b="1">
                <a:solidFill>
                  <a:schemeClr val="dk1"/>
                </a:solidFill>
                <a:latin typeface="Trebuchet MS"/>
                <a:ea typeface="Trebuchet MS"/>
                <a:cs typeface="Trebuchet MS"/>
                <a:sym typeface="Trebuchet MS"/>
              </a:endParaRPr>
            </a:p>
          </p:txBody>
        </p:sp>
        <p:sp>
          <p:nvSpPr>
            <p:cNvPr id="277" name="Google Shape;277;p11"/>
            <p:cNvSpPr/>
            <p:nvPr/>
          </p:nvSpPr>
          <p:spPr>
            <a:xfrm>
              <a:off x="1040851" y="2594865"/>
              <a:ext cx="1804481" cy="1804572"/>
            </a:xfrm>
            <a:custGeom>
              <a:avLst/>
              <a:gdLst/>
              <a:ahLst/>
              <a:cxnLst/>
              <a:rect l="l" t="t" r="r" b="b"/>
              <a:pathLst>
                <a:path w="120000" h="120000" extrusionOk="0">
                  <a:moveTo>
                    <a:pt x="23521" y="23523"/>
                  </a:moveTo>
                  <a:lnTo>
                    <a:pt x="23521" y="23523"/>
                  </a:lnTo>
                  <a:cubicBezTo>
                    <a:pt x="39051" y="7991"/>
                    <a:pt x="62712" y="3996"/>
                    <a:pt x="82480" y="13567"/>
                  </a:cubicBezTo>
                  <a:cubicBezTo>
                    <a:pt x="102249" y="23139"/>
                    <a:pt x="113790" y="44177"/>
                    <a:pt x="111239" y="65992"/>
                  </a:cubicBezTo>
                  <a:cubicBezTo>
                    <a:pt x="108688" y="87807"/>
                    <a:pt x="92604" y="105615"/>
                    <a:pt x="71160" y="110367"/>
                  </a:cubicBezTo>
                  <a:lnTo>
                    <a:pt x="70591" y="118429"/>
                  </a:lnTo>
                  <a:lnTo>
                    <a:pt x="56830" y="104889"/>
                  </a:lnTo>
                  <a:lnTo>
                    <a:pt x="72704" y="88505"/>
                  </a:lnTo>
                  <a:lnTo>
                    <a:pt x="72144" y="96443"/>
                  </a:lnTo>
                  <a:lnTo>
                    <a:pt x="72144" y="96443"/>
                  </a:lnTo>
                  <a:cubicBezTo>
                    <a:pt x="87198" y="91426"/>
                    <a:pt x="97618" y="77669"/>
                    <a:pt x="98369" y="61818"/>
                  </a:cubicBezTo>
                  <a:cubicBezTo>
                    <a:pt x="99120" y="45967"/>
                    <a:pt x="90047" y="31286"/>
                    <a:pt x="75535" y="24869"/>
                  </a:cubicBezTo>
                  <a:cubicBezTo>
                    <a:pt x="61022" y="18451"/>
                    <a:pt x="44058" y="21618"/>
                    <a:pt x="32838" y="32839"/>
                  </a:cubicBezTo>
                  <a:close/>
                </a:path>
              </a:pathLst>
            </a:custGeom>
            <a:solidFill>
              <a:srgbClr val="AF8C1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368837" y="3197596"/>
              <a:ext cx="114783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txBox="1"/>
            <p:nvPr/>
          </p:nvSpPr>
          <p:spPr>
            <a:xfrm>
              <a:off x="1368837" y="3197596"/>
              <a:ext cx="114783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dirty="0">
                  <a:solidFill>
                    <a:schemeClr val="dk1"/>
                  </a:solidFill>
                  <a:latin typeface="Trebuchet MS"/>
                  <a:ea typeface="Trebuchet MS"/>
                  <a:cs typeface="Trebuchet MS"/>
                  <a:sym typeface="Trebuchet MS"/>
                </a:rPr>
                <a:t>Traders</a:t>
              </a:r>
              <a:endParaRPr sz="1400" dirty="0">
                <a:solidFill>
                  <a:schemeClr val="dk1"/>
                </a:solidFill>
                <a:latin typeface="Trebuchet MS"/>
                <a:ea typeface="Trebuchet MS"/>
                <a:cs typeface="Trebuchet MS"/>
                <a:sym typeface="Trebuchet MS"/>
              </a:endParaRPr>
            </a:p>
          </p:txBody>
        </p:sp>
        <p:sp>
          <p:nvSpPr>
            <p:cNvPr id="280" name="Google Shape;280;p11"/>
            <p:cNvSpPr/>
            <p:nvPr/>
          </p:nvSpPr>
          <p:spPr>
            <a:xfrm>
              <a:off x="539550" y="3633456"/>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CCDCE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935920" y="4287016"/>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txBox="1"/>
            <p:nvPr/>
          </p:nvSpPr>
          <p:spPr>
            <a:xfrm>
              <a:off x="935920" y="4287016"/>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Distributori al dettaglio</a:t>
              </a:r>
              <a:endParaRPr sz="1400">
                <a:solidFill>
                  <a:schemeClr val="dk1"/>
                </a:solidFill>
                <a:latin typeface="Trebuchet MS"/>
                <a:ea typeface="Trebuchet MS"/>
                <a:cs typeface="Trebuchet MS"/>
                <a:sym typeface="Trebuchet MS"/>
              </a:endParaRPr>
            </a:p>
          </p:txBody>
        </p:sp>
        <p:sp>
          <p:nvSpPr>
            <p:cNvPr id="283" name="Google Shape;283;p11"/>
            <p:cNvSpPr/>
            <p:nvPr/>
          </p:nvSpPr>
          <p:spPr>
            <a:xfrm>
              <a:off x="1169138" y="4790293"/>
              <a:ext cx="1550276" cy="1551186"/>
            </a:xfrm>
            <a:prstGeom prst="blockArc">
              <a:avLst>
                <a:gd name="adj1" fmla="val 13500000"/>
                <a:gd name="adj2" fmla="val 10800000"/>
                <a:gd name="adj3" fmla="val 1274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439252" y="5326189"/>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txBox="1"/>
            <p:nvPr/>
          </p:nvSpPr>
          <p:spPr>
            <a:xfrm>
              <a:off x="1439252" y="5326189"/>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Acquirenti pubblici, business o privati</a:t>
              </a:r>
              <a:endParaRPr sz="1400">
                <a:solidFill>
                  <a:schemeClr val="dk1"/>
                </a:solidFill>
                <a:latin typeface="Trebuchet MS"/>
                <a:ea typeface="Trebuchet MS"/>
                <a:cs typeface="Trebuchet MS"/>
                <a:sym typeface="Trebuchet M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2"/>
          <p:cNvSpPr txBox="1"/>
          <p:nvPr/>
        </p:nvSpPr>
        <p:spPr>
          <a:xfrm>
            <a:off x="207071" y="1258301"/>
            <a:ext cx="8841134" cy="477049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600"/>
              <a:buFont typeface="Arial"/>
              <a:buChar char="•"/>
            </a:pPr>
            <a:r>
              <a:rPr lang="it-IT" sz="1600" b="1" dirty="0">
                <a:solidFill>
                  <a:schemeClr val="dk1"/>
                </a:solidFill>
                <a:latin typeface="Calibri"/>
                <a:ea typeface="Calibri"/>
                <a:cs typeface="Calibri"/>
                <a:sym typeface="Calibri"/>
              </a:rPr>
              <a:t>Integrazione crescente della filiera: </a:t>
            </a:r>
            <a:r>
              <a:rPr lang="it-IT" sz="1600" dirty="0">
                <a:solidFill>
                  <a:schemeClr val="dk1"/>
                </a:solidFill>
                <a:latin typeface="Calibri"/>
                <a:ea typeface="Calibri"/>
                <a:cs typeface="Calibri"/>
                <a:sym typeface="Calibri"/>
              </a:rPr>
              <a:t>pianificazione e gestione integrata tra operatori (a livello orizzontale o verticale) di strategie, funzioni o processi al fine di:</a:t>
            </a:r>
            <a:endParaRPr dirty="0"/>
          </a:p>
          <a:p>
            <a:pPr marL="742950" marR="0" lvl="1" indent="-285750" algn="just" rtl="0">
              <a:spcBef>
                <a:spcPts val="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Condividere</a:t>
            </a:r>
            <a:r>
              <a:rPr lang="it-IT" sz="1600" b="0" i="0" u="none" strike="noStrike" cap="none" dirty="0">
                <a:solidFill>
                  <a:schemeClr val="dk1"/>
                </a:solidFill>
                <a:latin typeface="Calibri"/>
                <a:ea typeface="Calibri"/>
                <a:cs typeface="Calibri"/>
                <a:sym typeface="Calibri"/>
              </a:rPr>
              <a:t> risorse, costi e rischi ed accrescere sinergie tra operatori di piccola scala</a:t>
            </a:r>
            <a:endParaRPr dirty="0"/>
          </a:p>
          <a:p>
            <a:pPr marL="742950" marR="0" lvl="1" indent="-285750" algn="just" rtl="0">
              <a:spcBef>
                <a:spcPts val="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Sostenere l’accorciamento della filiera</a:t>
            </a:r>
            <a:r>
              <a:rPr lang="it-IT" sz="1600" b="0" i="0" u="none" strike="noStrike" cap="none" dirty="0">
                <a:solidFill>
                  <a:schemeClr val="dk1"/>
                </a:solidFill>
                <a:latin typeface="Calibri"/>
                <a:ea typeface="Calibri"/>
                <a:cs typeface="Calibri"/>
                <a:sym typeface="Calibri"/>
              </a:rPr>
              <a:t>: creazione di collegamenti diretti </a:t>
            </a:r>
            <a:r>
              <a:rPr lang="it-IT" sz="1600" dirty="0">
                <a:solidFill>
                  <a:schemeClr val="dk1"/>
                </a:solidFill>
                <a:latin typeface="Calibri"/>
                <a:ea typeface="Calibri"/>
                <a:cs typeface="Calibri"/>
                <a:sym typeface="Calibri"/>
              </a:rPr>
              <a:t>tra</a:t>
            </a:r>
            <a:r>
              <a:rPr lang="it-IT" sz="1600" b="0" i="0" u="none" strike="noStrike" cap="none" dirty="0">
                <a:solidFill>
                  <a:schemeClr val="dk1"/>
                </a:solidFill>
                <a:latin typeface="Calibri"/>
                <a:ea typeface="Calibri"/>
                <a:cs typeface="Calibri"/>
                <a:sym typeface="Calibri"/>
              </a:rPr>
              <a:t> produzione primaria e mercato al consumo con la mediazione di «soggetti facilitatori»</a:t>
            </a:r>
            <a:endParaRPr dirty="0"/>
          </a:p>
          <a:p>
            <a:pPr marL="742950" marR="0" lvl="1" indent="-184150" algn="just"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1600"/>
              <a:buFont typeface="Arial"/>
              <a:buChar char="•"/>
            </a:pPr>
            <a:r>
              <a:rPr lang="it-IT" sz="1600" b="1" dirty="0">
                <a:solidFill>
                  <a:schemeClr val="dk1"/>
                </a:solidFill>
                <a:latin typeface="Calibri"/>
                <a:ea typeface="Calibri"/>
                <a:cs typeface="Calibri"/>
                <a:sym typeface="Calibri"/>
              </a:rPr>
              <a:t>Crescente livello di consolidamento </a:t>
            </a:r>
            <a:r>
              <a:rPr lang="it-IT" sz="1600" dirty="0">
                <a:solidFill>
                  <a:schemeClr val="dk1"/>
                </a:solidFill>
                <a:latin typeface="Calibri"/>
                <a:ea typeface="Calibri"/>
                <a:cs typeface="Calibri"/>
                <a:sym typeface="Calibri"/>
              </a:rPr>
              <a:t>(</a:t>
            </a:r>
            <a:r>
              <a:rPr lang="it-IT" sz="1600" i="1" dirty="0">
                <a:solidFill>
                  <a:schemeClr val="dk1"/>
                </a:solidFill>
                <a:latin typeface="Calibri"/>
                <a:ea typeface="Calibri"/>
                <a:cs typeface="Calibri"/>
                <a:sym typeface="Calibri"/>
              </a:rPr>
              <a:t>integrazione orizzontale</a:t>
            </a:r>
            <a:r>
              <a:rPr lang="it-IT" sz="1600" dirty="0">
                <a:solidFill>
                  <a:schemeClr val="dk1"/>
                </a:solidFill>
                <a:latin typeface="Calibri"/>
                <a:ea typeface="Calibri"/>
                <a:cs typeface="Calibri"/>
                <a:sym typeface="Calibri"/>
              </a:rPr>
              <a:t>):</a:t>
            </a:r>
            <a:endParaRPr dirty="0"/>
          </a:p>
          <a:p>
            <a:pPr marL="742950" marR="0" lvl="1" indent="-285750" algn="just"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Tra </a:t>
            </a:r>
            <a:r>
              <a:rPr lang="it-IT" sz="1600" b="1" i="0" u="none" strike="noStrike" cap="none" dirty="0">
                <a:solidFill>
                  <a:schemeClr val="dk1"/>
                </a:solidFill>
                <a:latin typeface="Calibri"/>
                <a:ea typeface="Calibri"/>
                <a:cs typeface="Calibri"/>
                <a:sym typeface="Calibri"/>
              </a:rPr>
              <a:t>ibridatori e propagatori </a:t>
            </a:r>
            <a:r>
              <a:rPr lang="it-IT" sz="1600" b="0" i="0" u="none" strike="noStrike" cap="none" dirty="0">
                <a:solidFill>
                  <a:schemeClr val="dk1"/>
                </a:solidFill>
                <a:latin typeface="Calibri"/>
                <a:ea typeface="Calibri"/>
                <a:cs typeface="Calibri"/>
                <a:sym typeface="Calibri"/>
              </a:rPr>
              <a:t>per accrescere capacità di innovazione e di investimento in R&amp;S</a:t>
            </a:r>
            <a:endParaRPr dirty="0"/>
          </a:p>
          <a:p>
            <a:pPr marL="742950" marR="0" lvl="1" indent="-285750" algn="just" rtl="0">
              <a:spcBef>
                <a:spcPts val="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Associazioni </a:t>
            </a:r>
            <a:r>
              <a:rPr lang="it-IT" sz="1600" b="1" dirty="0">
                <a:solidFill>
                  <a:schemeClr val="dk1"/>
                </a:solidFill>
                <a:latin typeface="Calibri"/>
                <a:ea typeface="Calibri"/>
                <a:cs typeface="Calibri"/>
                <a:sym typeface="Calibri"/>
              </a:rPr>
              <a:t>di produttori</a:t>
            </a:r>
            <a:r>
              <a:rPr lang="it-IT" sz="1600" b="0" i="0" u="none" strike="noStrike" cap="none" dirty="0">
                <a:solidFill>
                  <a:schemeClr val="dk1"/>
                </a:solidFill>
                <a:latin typeface="Calibri"/>
                <a:ea typeface="Calibri"/>
                <a:cs typeface="Calibri"/>
                <a:sym typeface="Calibri"/>
              </a:rPr>
              <a:t>: economie di scala, miglioramento delle capacità di pianificazione e di marketing, accrescimento della capacità produttiva e di distribuzione, garantire continuità e sicurezza degli approvvigionamenti ai diversi canali</a:t>
            </a:r>
            <a:endParaRPr dirty="0"/>
          </a:p>
          <a:p>
            <a:pPr marL="742950" marR="0" lvl="1" indent="-184150" algn="just"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it-IT" sz="1600" b="1" dirty="0">
                <a:solidFill>
                  <a:schemeClr val="dk1"/>
                </a:solidFill>
                <a:latin typeface="Calibri"/>
                <a:ea typeface="Calibri"/>
                <a:cs typeface="Calibri"/>
                <a:sym typeface="Calibri"/>
              </a:rPr>
              <a:t>Crescente livello di verticalizzazione </a:t>
            </a:r>
            <a:r>
              <a:rPr lang="it-IT" sz="1600" dirty="0">
                <a:solidFill>
                  <a:schemeClr val="dk1"/>
                </a:solidFill>
                <a:latin typeface="Calibri"/>
                <a:ea typeface="Calibri"/>
                <a:cs typeface="Calibri"/>
                <a:sym typeface="Calibri"/>
              </a:rPr>
              <a:t>(</a:t>
            </a:r>
            <a:r>
              <a:rPr lang="it-IT" sz="1600" i="1" dirty="0">
                <a:solidFill>
                  <a:schemeClr val="dk1"/>
                </a:solidFill>
                <a:latin typeface="Calibri"/>
                <a:ea typeface="Calibri"/>
                <a:cs typeface="Calibri"/>
                <a:sym typeface="Calibri"/>
              </a:rPr>
              <a:t>integrazione verticale</a:t>
            </a:r>
            <a:r>
              <a:rPr lang="it-IT" sz="1600" dirty="0">
                <a:solidFill>
                  <a:schemeClr val="dk1"/>
                </a:solidFill>
                <a:latin typeface="Calibri"/>
                <a:ea typeface="Calibri"/>
                <a:cs typeface="Calibri"/>
                <a:sym typeface="Calibri"/>
              </a:rPr>
              <a:t>)</a:t>
            </a:r>
            <a:endParaRPr dirty="0"/>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Tra </a:t>
            </a:r>
            <a:r>
              <a:rPr lang="it-IT" sz="1600" b="1" i="0" u="none" strike="noStrike" cap="none" dirty="0">
                <a:solidFill>
                  <a:schemeClr val="dk1"/>
                </a:solidFill>
                <a:latin typeface="Calibri"/>
                <a:ea typeface="Calibri"/>
                <a:cs typeface="Calibri"/>
                <a:sym typeface="Calibri"/>
              </a:rPr>
              <a:t>tra propagatori e coltivatori</a:t>
            </a:r>
            <a:r>
              <a:rPr lang="it-IT" sz="1600" b="0" i="0" u="none" strike="noStrike" cap="none" dirty="0">
                <a:solidFill>
                  <a:schemeClr val="dk1"/>
                </a:solidFill>
                <a:latin typeface="Calibri"/>
                <a:ea typeface="Calibri"/>
                <a:cs typeface="Calibri"/>
                <a:sym typeface="Calibri"/>
              </a:rPr>
              <a:t>, per sviluppare e proteggere nuove conoscenze e tecnologie proprietarie come fonte di differenziazione dei prodotti</a:t>
            </a:r>
            <a:endParaRPr dirty="0"/>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Tra </a:t>
            </a:r>
            <a:r>
              <a:rPr lang="it-IT" sz="1600" b="1" i="0" u="none" strike="noStrike" cap="none" dirty="0">
                <a:solidFill>
                  <a:schemeClr val="dk1"/>
                </a:solidFill>
                <a:latin typeface="Calibri"/>
                <a:ea typeface="Calibri"/>
                <a:cs typeface="Calibri"/>
                <a:sym typeface="Calibri"/>
              </a:rPr>
              <a:t>distributori non specializzati ed un numero selezionato di produttori ed intermediari</a:t>
            </a:r>
            <a:r>
              <a:rPr lang="it-IT" sz="1600" b="0" i="0" u="none" strike="noStrike" cap="none" dirty="0">
                <a:solidFill>
                  <a:schemeClr val="dk1"/>
                </a:solidFill>
                <a:latin typeface="Calibri"/>
                <a:ea typeface="Calibri"/>
                <a:cs typeface="Calibri"/>
                <a:sym typeface="Calibri"/>
              </a:rPr>
              <a:t>: per una gestione logistica tempestiva ed efficiente delle forniture e degli assortimenti </a:t>
            </a:r>
            <a:endParaRPr sz="16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Creazione di </a:t>
            </a:r>
            <a:r>
              <a:rPr lang="it-IT" sz="1600" b="1" i="0" u="none" strike="noStrike" cap="none" dirty="0">
                <a:solidFill>
                  <a:schemeClr val="dk1"/>
                </a:solidFill>
                <a:latin typeface="Calibri"/>
                <a:ea typeface="Calibri"/>
                <a:cs typeface="Calibri"/>
                <a:sym typeface="Calibri"/>
              </a:rPr>
              <a:t>reti di imprese o catene franchising tra rivenditori specializzati </a:t>
            </a:r>
            <a:r>
              <a:rPr lang="it-IT" sz="1600" b="0" i="0" u="none" strike="noStrike" cap="none" dirty="0">
                <a:solidFill>
                  <a:schemeClr val="dk1"/>
                </a:solidFill>
                <a:latin typeface="Calibri"/>
                <a:ea typeface="Calibri"/>
                <a:cs typeface="Calibri"/>
                <a:sym typeface="Calibri"/>
              </a:rPr>
              <a:t>per beneficiare dalla gestione congiunta delle forniture e delle leve di marketing</a:t>
            </a:r>
            <a:endParaRPr sz="1600" b="0" i="0" u="none" strike="noStrike" cap="none" dirty="0">
              <a:solidFill>
                <a:schemeClr val="dk1"/>
              </a:solidFill>
              <a:latin typeface="Calibri"/>
              <a:ea typeface="Calibri"/>
              <a:cs typeface="Calibri"/>
              <a:sym typeface="Calibri"/>
            </a:endParaRPr>
          </a:p>
        </p:txBody>
      </p:sp>
      <p:sp>
        <p:nvSpPr>
          <p:cNvPr id="291" name="Google Shape;291;p12"/>
          <p:cNvSpPr txBox="1">
            <a:spLocks noGrp="1"/>
          </p:cNvSpPr>
          <p:nvPr>
            <p:ph type="title"/>
          </p:nvPr>
        </p:nvSpPr>
        <p:spPr>
          <a:xfrm>
            <a:off x="207071" y="239931"/>
            <a:ext cx="8841134"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B0F0"/>
              </a:buClr>
              <a:buSzPts val="4000"/>
              <a:buFont typeface="Trebuchet MS"/>
              <a:buNone/>
            </a:pPr>
            <a:r>
              <a:rPr lang="it-IT" sz="4000" b="1">
                <a:solidFill>
                  <a:srgbClr val="00B0F0"/>
                </a:solidFill>
              </a:rPr>
              <a:t>Consolidamento e verticalizzazione</a:t>
            </a:r>
            <a:endParaRPr sz="4000" b="1">
              <a:solidFill>
                <a:srgbClr val="00B0F0"/>
              </a:solidFill>
            </a:endParaRPr>
          </a:p>
        </p:txBody>
      </p:sp>
      <p:grpSp>
        <p:nvGrpSpPr>
          <p:cNvPr id="292" name="Google Shape;292;p12"/>
          <p:cNvGrpSpPr/>
          <p:nvPr/>
        </p:nvGrpSpPr>
        <p:grpSpPr>
          <a:xfrm>
            <a:off x="9346666" y="516520"/>
            <a:ext cx="2305782" cy="5824959"/>
            <a:chOff x="539550" y="516520"/>
            <a:chExt cx="2305782" cy="5824959"/>
          </a:xfrm>
        </p:grpSpPr>
        <p:sp>
          <p:nvSpPr>
            <p:cNvPr id="293" name="Google Shape;293;p12"/>
            <p:cNvSpPr/>
            <p:nvPr/>
          </p:nvSpPr>
          <p:spPr>
            <a:xfrm>
              <a:off x="1040851" y="516520"/>
              <a:ext cx="1804481" cy="1804572"/>
            </a:xfrm>
            <a:custGeom>
              <a:avLst/>
              <a:gdLst/>
              <a:ahLst/>
              <a:cxnLst/>
              <a:rect l="l" t="t" r="r" b="b"/>
              <a:pathLst>
                <a:path w="120000" h="120000" extrusionOk="0">
                  <a:moveTo>
                    <a:pt x="8412" y="60000"/>
                  </a:moveTo>
                  <a:lnTo>
                    <a:pt x="8412" y="60000"/>
                  </a:lnTo>
                  <a:cubicBezTo>
                    <a:pt x="8412" y="32962"/>
                    <a:pt x="29287" y="10511"/>
                    <a:pt x="56254" y="8548"/>
                  </a:cubicBezTo>
                  <a:cubicBezTo>
                    <a:pt x="83220" y="6584"/>
                    <a:pt x="107127" y="25774"/>
                    <a:pt x="111044" y="52527"/>
                  </a:cubicBezTo>
                  <a:cubicBezTo>
                    <a:pt x="114961" y="79279"/>
                    <a:pt x="97558" y="104517"/>
                    <a:pt x="71160" y="110367"/>
                  </a:cubicBezTo>
                  <a:lnTo>
                    <a:pt x="70591" y="118429"/>
                  </a:lnTo>
                  <a:lnTo>
                    <a:pt x="56830" y="104889"/>
                  </a:lnTo>
                  <a:lnTo>
                    <a:pt x="72704" y="88505"/>
                  </a:lnTo>
                  <a:lnTo>
                    <a:pt x="72144" y="96443"/>
                  </a:lnTo>
                  <a:lnTo>
                    <a:pt x="72144" y="96443"/>
                  </a:lnTo>
                  <a:cubicBezTo>
                    <a:pt x="90760" y="90239"/>
                    <a:pt x="101708" y="71000"/>
                    <a:pt x="97532" y="51826"/>
                  </a:cubicBezTo>
                  <a:cubicBezTo>
                    <a:pt x="93356" y="32651"/>
                    <a:pt x="75400" y="19707"/>
                    <a:pt x="55889" y="21807"/>
                  </a:cubicBezTo>
                  <a:cubicBezTo>
                    <a:pt x="36379" y="23908"/>
                    <a:pt x="21588" y="40376"/>
                    <a:pt x="21588" y="6000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2"/>
            <p:cNvSpPr/>
            <p:nvPr/>
          </p:nvSpPr>
          <p:spPr>
            <a:xfrm>
              <a:off x="1439252" y="1170080"/>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2"/>
            <p:cNvSpPr txBox="1"/>
            <p:nvPr/>
          </p:nvSpPr>
          <p:spPr>
            <a:xfrm>
              <a:off x="1439252" y="1170080"/>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dirty="0">
                  <a:solidFill>
                    <a:schemeClr val="dk1"/>
                  </a:solidFill>
                  <a:latin typeface="Trebuchet MS"/>
                  <a:ea typeface="Trebuchet MS"/>
                  <a:cs typeface="Trebuchet MS"/>
                  <a:sym typeface="Trebuchet MS"/>
                </a:rPr>
                <a:t>propagatori</a:t>
              </a:r>
              <a:endParaRPr sz="1400" dirty="0">
                <a:solidFill>
                  <a:schemeClr val="dk1"/>
                </a:solidFill>
                <a:latin typeface="Trebuchet MS"/>
                <a:ea typeface="Trebuchet MS"/>
                <a:cs typeface="Trebuchet MS"/>
                <a:sym typeface="Trebuchet MS"/>
              </a:endParaRPr>
            </a:p>
          </p:txBody>
        </p:sp>
        <p:sp>
          <p:nvSpPr>
            <p:cNvPr id="296" name="Google Shape;296;p12"/>
            <p:cNvSpPr/>
            <p:nvPr/>
          </p:nvSpPr>
          <p:spPr>
            <a:xfrm>
              <a:off x="539550" y="1553363"/>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2"/>
            <p:cNvSpPr/>
            <p:nvPr/>
          </p:nvSpPr>
          <p:spPr>
            <a:xfrm>
              <a:off x="935920" y="2209253"/>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2"/>
            <p:cNvSpPr txBox="1"/>
            <p:nvPr/>
          </p:nvSpPr>
          <p:spPr>
            <a:xfrm>
              <a:off x="935920" y="2209253"/>
              <a:ext cx="1007002" cy="50327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it-IT" sz="2000" b="1">
                  <a:solidFill>
                    <a:schemeClr val="dk1"/>
                  </a:solidFill>
                  <a:latin typeface="Trebuchet MS"/>
                  <a:ea typeface="Trebuchet MS"/>
                  <a:cs typeface="Trebuchet MS"/>
                  <a:sym typeface="Trebuchet MS"/>
                </a:rPr>
                <a:t>Vivai</a:t>
              </a:r>
              <a:endParaRPr sz="2000" b="1">
                <a:solidFill>
                  <a:schemeClr val="dk1"/>
                </a:solidFill>
                <a:latin typeface="Trebuchet MS"/>
                <a:ea typeface="Trebuchet MS"/>
                <a:cs typeface="Trebuchet MS"/>
                <a:sym typeface="Trebuchet MS"/>
              </a:endParaRPr>
            </a:p>
          </p:txBody>
        </p:sp>
        <p:sp>
          <p:nvSpPr>
            <p:cNvPr id="299" name="Google Shape;299;p12"/>
            <p:cNvSpPr/>
            <p:nvPr/>
          </p:nvSpPr>
          <p:spPr>
            <a:xfrm>
              <a:off x="1040851" y="2594865"/>
              <a:ext cx="1804481" cy="1804572"/>
            </a:xfrm>
            <a:custGeom>
              <a:avLst/>
              <a:gdLst/>
              <a:ahLst/>
              <a:cxnLst/>
              <a:rect l="l" t="t" r="r" b="b"/>
              <a:pathLst>
                <a:path w="120000" h="120000" extrusionOk="0">
                  <a:moveTo>
                    <a:pt x="23521" y="23523"/>
                  </a:moveTo>
                  <a:lnTo>
                    <a:pt x="23521" y="23523"/>
                  </a:lnTo>
                  <a:cubicBezTo>
                    <a:pt x="39051" y="7991"/>
                    <a:pt x="62712" y="3996"/>
                    <a:pt x="82480" y="13567"/>
                  </a:cubicBezTo>
                  <a:cubicBezTo>
                    <a:pt x="102249" y="23139"/>
                    <a:pt x="113790" y="44177"/>
                    <a:pt x="111239" y="65992"/>
                  </a:cubicBezTo>
                  <a:cubicBezTo>
                    <a:pt x="108688" y="87807"/>
                    <a:pt x="92604" y="105615"/>
                    <a:pt x="71160" y="110367"/>
                  </a:cubicBezTo>
                  <a:lnTo>
                    <a:pt x="70591" y="118429"/>
                  </a:lnTo>
                  <a:lnTo>
                    <a:pt x="56830" y="104889"/>
                  </a:lnTo>
                  <a:lnTo>
                    <a:pt x="72704" y="88505"/>
                  </a:lnTo>
                  <a:lnTo>
                    <a:pt x="72144" y="96443"/>
                  </a:lnTo>
                  <a:lnTo>
                    <a:pt x="72144" y="96443"/>
                  </a:lnTo>
                  <a:cubicBezTo>
                    <a:pt x="87198" y="91426"/>
                    <a:pt x="97618" y="77669"/>
                    <a:pt x="98369" y="61818"/>
                  </a:cubicBezTo>
                  <a:cubicBezTo>
                    <a:pt x="99120" y="45967"/>
                    <a:pt x="90047" y="31286"/>
                    <a:pt x="75535" y="24869"/>
                  </a:cubicBezTo>
                  <a:cubicBezTo>
                    <a:pt x="61022" y="18451"/>
                    <a:pt x="44058" y="21618"/>
                    <a:pt x="32838" y="32839"/>
                  </a:cubicBezTo>
                  <a:close/>
                </a:path>
              </a:pathLst>
            </a:custGeom>
            <a:solidFill>
              <a:srgbClr val="AF8C1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2"/>
            <p:cNvSpPr/>
            <p:nvPr/>
          </p:nvSpPr>
          <p:spPr>
            <a:xfrm>
              <a:off x="1368837" y="3197596"/>
              <a:ext cx="114783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2"/>
            <p:cNvSpPr txBox="1"/>
            <p:nvPr/>
          </p:nvSpPr>
          <p:spPr>
            <a:xfrm>
              <a:off x="1368837" y="3197596"/>
              <a:ext cx="114783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dirty="0">
                  <a:solidFill>
                    <a:schemeClr val="dk1"/>
                  </a:solidFill>
                  <a:latin typeface="Trebuchet MS"/>
                  <a:ea typeface="Trebuchet MS"/>
                  <a:cs typeface="Trebuchet MS"/>
                  <a:sym typeface="Trebuchet MS"/>
                </a:rPr>
                <a:t>Traders</a:t>
              </a:r>
              <a:endParaRPr sz="1400" dirty="0">
                <a:solidFill>
                  <a:schemeClr val="dk1"/>
                </a:solidFill>
                <a:latin typeface="Trebuchet MS"/>
                <a:ea typeface="Trebuchet MS"/>
                <a:cs typeface="Trebuchet MS"/>
                <a:sym typeface="Trebuchet MS"/>
              </a:endParaRPr>
            </a:p>
          </p:txBody>
        </p:sp>
        <p:sp>
          <p:nvSpPr>
            <p:cNvPr id="302" name="Google Shape;302;p12"/>
            <p:cNvSpPr/>
            <p:nvPr/>
          </p:nvSpPr>
          <p:spPr>
            <a:xfrm>
              <a:off x="539550" y="3633456"/>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CCDCE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2"/>
            <p:cNvSpPr/>
            <p:nvPr/>
          </p:nvSpPr>
          <p:spPr>
            <a:xfrm>
              <a:off x="935920" y="4287016"/>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txBox="1"/>
            <p:nvPr/>
          </p:nvSpPr>
          <p:spPr>
            <a:xfrm>
              <a:off x="935920" y="4287016"/>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Distributori al dettaglio</a:t>
              </a:r>
              <a:endParaRPr sz="1400">
                <a:solidFill>
                  <a:schemeClr val="dk1"/>
                </a:solidFill>
                <a:latin typeface="Trebuchet MS"/>
                <a:ea typeface="Trebuchet MS"/>
                <a:cs typeface="Trebuchet MS"/>
                <a:sym typeface="Trebuchet MS"/>
              </a:endParaRPr>
            </a:p>
          </p:txBody>
        </p:sp>
        <p:sp>
          <p:nvSpPr>
            <p:cNvPr id="305" name="Google Shape;305;p12"/>
            <p:cNvSpPr/>
            <p:nvPr/>
          </p:nvSpPr>
          <p:spPr>
            <a:xfrm>
              <a:off x="1169138" y="4790293"/>
              <a:ext cx="1550276" cy="1551186"/>
            </a:xfrm>
            <a:prstGeom prst="blockArc">
              <a:avLst>
                <a:gd name="adj1" fmla="val 13500000"/>
                <a:gd name="adj2" fmla="val 10800000"/>
                <a:gd name="adj3" fmla="val 1274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a:off x="1439252" y="5326189"/>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txBox="1"/>
            <p:nvPr/>
          </p:nvSpPr>
          <p:spPr>
            <a:xfrm>
              <a:off x="1439252" y="5326189"/>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Acquirenti pubblici, business o privati</a:t>
              </a:r>
              <a:endParaRPr sz="1400">
                <a:solidFill>
                  <a:schemeClr val="dk1"/>
                </a:solidFill>
                <a:latin typeface="Trebuchet MS"/>
                <a:ea typeface="Trebuchet MS"/>
                <a:cs typeface="Trebuchet MS"/>
                <a:sym typeface="Trebuchet M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207165" y="141756"/>
            <a:ext cx="7941367"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DEA900"/>
              </a:buClr>
              <a:buSzPts val="4000"/>
              <a:buFont typeface="Trebuchet MS"/>
              <a:buNone/>
            </a:pPr>
            <a:r>
              <a:rPr lang="it-IT" sz="4000" b="1">
                <a:solidFill>
                  <a:srgbClr val="DEA900"/>
                </a:solidFill>
              </a:rPr>
              <a:t>Specializzazione per canale servito</a:t>
            </a:r>
            <a:endParaRPr sz="4000" b="1">
              <a:solidFill>
                <a:srgbClr val="DEA900"/>
              </a:solidFill>
            </a:endParaRPr>
          </a:p>
        </p:txBody>
      </p:sp>
      <p:sp>
        <p:nvSpPr>
          <p:cNvPr id="326" name="Google Shape;326;p14"/>
          <p:cNvSpPr/>
          <p:nvPr/>
        </p:nvSpPr>
        <p:spPr>
          <a:xfrm>
            <a:off x="7387389" y="301393"/>
            <a:ext cx="4804611" cy="1077218"/>
          </a:xfrm>
          <a:prstGeom prst="rect">
            <a:avLst/>
          </a:prstGeom>
          <a:solidFill>
            <a:srgbClr val="D9F4C9"/>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600" dirty="0">
                <a:solidFill>
                  <a:schemeClr val="dk1"/>
                </a:solidFill>
                <a:latin typeface="Calibri"/>
                <a:ea typeface="Calibri"/>
                <a:cs typeface="Calibri"/>
                <a:sym typeface="Calibri"/>
              </a:rPr>
              <a:t>Rabobank 2017a prevede che c.a. </a:t>
            </a:r>
            <a:r>
              <a:rPr lang="it-IT" sz="1600" b="1" dirty="0">
                <a:solidFill>
                  <a:schemeClr val="dk1"/>
                </a:solidFill>
                <a:latin typeface="Calibri"/>
                <a:ea typeface="Calibri"/>
                <a:cs typeface="Calibri"/>
                <a:sym typeface="Calibri"/>
              </a:rPr>
              <a:t>90% del valore totale delle vendite europee di fiori e piante ornamentali </a:t>
            </a:r>
            <a:r>
              <a:rPr lang="it-IT" sz="1600" dirty="0">
                <a:solidFill>
                  <a:schemeClr val="dk1"/>
                </a:solidFill>
                <a:latin typeface="Calibri"/>
                <a:ea typeface="Calibri"/>
                <a:cs typeface="Calibri"/>
                <a:sym typeface="Calibri"/>
              </a:rPr>
              <a:t>sarà suddiviso equamente tra </a:t>
            </a:r>
            <a:r>
              <a:rPr lang="it-IT" sz="1600" b="1" dirty="0">
                <a:solidFill>
                  <a:schemeClr val="dk1"/>
                </a:solidFill>
                <a:latin typeface="Calibri"/>
                <a:ea typeface="Calibri"/>
                <a:cs typeface="Calibri"/>
                <a:sym typeface="Calibri"/>
              </a:rPr>
              <a:t>tre tipologie di filiera </a:t>
            </a:r>
            <a:r>
              <a:rPr lang="it-IT" sz="1600" dirty="0">
                <a:solidFill>
                  <a:schemeClr val="dk1"/>
                </a:solidFill>
                <a:latin typeface="Calibri"/>
                <a:ea typeface="Calibri"/>
                <a:cs typeface="Calibri"/>
                <a:sym typeface="Calibri"/>
              </a:rPr>
              <a:t>entro il 2027</a:t>
            </a:r>
            <a:endParaRPr sz="1600" dirty="0">
              <a:solidFill>
                <a:schemeClr val="dk1"/>
              </a:solidFill>
              <a:latin typeface="Calibri"/>
              <a:ea typeface="Calibri"/>
              <a:cs typeface="Calibri"/>
              <a:sym typeface="Calibri"/>
            </a:endParaRPr>
          </a:p>
        </p:txBody>
      </p:sp>
      <p:sp>
        <p:nvSpPr>
          <p:cNvPr id="327" name="Google Shape;327;p14"/>
          <p:cNvSpPr txBox="1"/>
          <p:nvPr/>
        </p:nvSpPr>
        <p:spPr>
          <a:xfrm>
            <a:off x="426986" y="6472563"/>
            <a:ext cx="359006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dirty="0">
                <a:solidFill>
                  <a:schemeClr val="dk1"/>
                </a:solidFill>
                <a:latin typeface="Trebuchet MS"/>
                <a:ea typeface="Trebuchet MS"/>
                <a:cs typeface="Trebuchet MS"/>
                <a:sym typeface="Trebuchet MS"/>
              </a:rPr>
              <a:t>(Nostra elaborazione su Rabobank 2017a)</a:t>
            </a:r>
            <a:endParaRPr sz="1400" dirty="0">
              <a:solidFill>
                <a:schemeClr val="dk1"/>
              </a:solidFill>
              <a:latin typeface="Trebuchet MS"/>
              <a:ea typeface="Trebuchet MS"/>
              <a:cs typeface="Trebuchet MS"/>
              <a:sym typeface="Trebuchet MS"/>
            </a:endParaRPr>
          </a:p>
        </p:txBody>
      </p:sp>
      <p:grpSp>
        <p:nvGrpSpPr>
          <p:cNvPr id="328" name="Google Shape;328;p14"/>
          <p:cNvGrpSpPr/>
          <p:nvPr/>
        </p:nvGrpSpPr>
        <p:grpSpPr>
          <a:xfrm>
            <a:off x="355409" y="1787565"/>
            <a:ext cx="11672003" cy="1223823"/>
            <a:chOff x="336485" y="1941489"/>
            <a:chExt cx="11672003" cy="1223823"/>
          </a:xfrm>
        </p:grpSpPr>
        <p:grpSp>
          <p:nvGrpSpPr>
            <p:cNvPr id="329" name="Google Shape;329;p14"/>
            <p:cNvGrpSpPr/>
            <p:nvPr/>
          </p:nvGrpSpPr>
          <p:grpSpPr>
            <a:xfrm>
              <a:off x="336485" y="2019178"/>
              <a:ext cx="8499044" cy="1146134"/>
              <a:chOff x="391441" y="1918704"/>
              <a:chExt cx="10055261" cy="1146134"/>
            </a:xfrm>
          </p:grpSpPr>
          <p:sp>
            <p:nvSpPr>
              <p:cNvPr id="330" name="Google Shape;330;p14"/>
              <p:cNvSpPr/>
              <p:nvPr/>
            </p:nvSpPr>
            <p:spPr>
              <a:xfrm>
                <a:off x="9257409" y="1918704"/>
                <a:ext cx="1189293"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31" name="Google Shape;331;p14"/>
              <p:cNvGrpSpPr/>
              <p:nvPr/>
            </p:nvGrpSpPr>
            <p:grpSpPr>
              <a:xfrm>
                <a:off x="391441" y="1938663"/>
                <a:ext cx="9298253" cy="1126175"/>
                <a:chOff x="547926" y="2049117"/>
                <a:chExt cx="9298253" cy="1126175"/>
              </a:xfrm>
            </p:grpSpPr>
            <p:sp>
              <p:nvSpPr>
                <p:cNvPr id="332" name="Google Shape;332;p14"/>
                <p:cNvSpPr/>
                <p:nvPr/>
              </p:nvSpPr>
              <p:spPr>
                <a:xfrm>
                  <a:off x="7432951" y="2049117"/>
                  <a:ext cx="2413228" cy="1106216"/>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Negozi specializzati</a:t>
                  </a:r>
                  <a:endParaRPr sz="1600" b="1">
                    <a:solidFill>
                      <a:schemeClr val="dk1"/>
                    </a:solidFill>
                    <a:latin typeface="Trebuchet MS"/>
                    <a:ea typeface="Trebuchet MS"/>
                    <a:cs typeface="Trebuchet MS"/>
                    <a:sym typeface="Trebuchet MS"/>
                  </a:endParaRPr>
                </a:p>
              </p:txBody>
            </p:sp>
            <p:sp>
              <p:nvSpPr>
                <p:cNvPr id="333" name="Google Shape;333;p14"/>
                <p:cNvSpPr/>
                <p:nvPr/>
              </p:nvSpPr>
              <p:spPr>
                <a:xfrm>
                  <a:off x="6126988" y="2069076"/>
                  <a:ext cx="1429401"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5" name="Google Shape;335;p14"/>
                <p:cNvSpPr/>
                <p:nvPr/>
              </p:nvSpPr>
              <p:spPr>
                <a:xfrm>
                  <a:off x="3618469" y="2049117"/>
                  <a:ext cx="2724660" cy="1106216"/>
                </a:xfrm>
                <a:prstGeom prst="ellipse">
                  <a:avLst/>
                </a:prstGeom>
                <a:solidFill>
                  <a:srgbClr val="F0D5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Intermediari del commercio specializzato</a:t>
                  </a:r>
                  <a:endParaRPr sz="1600" b="1">
                    <a:solidFill>
                      <a:schemeClr val="dk1"/>
                    </a:solidFill>
                    <a:latin typeface="Trebuchet MS"/>
                    <a:ea typeface="Trebuchet MS"/>
                    <a:cs typeface="Trebuchet MS"/>
                    <a:sym typeface="Trebuchet MS"/>
                  </a:endParaRPr>
                </a:p>
              </p:txBody>
            </p:sp>
            <p:sp>
              <p:nvSpPr>
                <p:cNvPr id="338" name="Google Shape;338;p14"/>
                <p:cNvSpPr/>
                <p:nvPr/>
              </p:nvSpPr>
              <p:spPr>
                <a:xfrm>
                  <a:off x="1304935" y="2049117"/>
                  <a:ext cx="2755380"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9" name="Google Shape;339;p14"/>
                <p:cNvSpPr/>
                <p:nvPr/>
              </p:nvSpPr>
              <p:spPr>
                <a:xfrm>
                  <a:off x="547926" y="2069076"/>
                  <a:ext cx="1839254" cy="11062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Vivai</a:t>
                  </a:r>
                  <a:endParaRPr sz="1600" b="1">
                    <a:solidFill>
                      <a:schemeClr val="dk1"/>
                    </a:solidFill>
                    <a:latin typeface="Trebuchet MS"/>
                    <a:ea typeface="Trebuchet MS"/>
                    <a:cs typeface="Trebuchet MS"/>
                    <a:sym typeface="Trebuchet MS"/>
                  </a:endParaRPr>
                </a:p>
              </p:txBody>
            </p:sp>
          </p:grpSp>
        </p:grpSp>
        <p:sp>
          <p:nvSpPr>
            <p:cNvPr id="340" name="Google Shape;340;p14"/>
            <p:cNvSpPr/>
            <p:nvPr/>
          </p:nvSpPr>
          <p:spPr>
            <a:xfrm>
              <a:off x="8858067" y="1976527"/>
              <a:ext cx="426301" cy="1116705"/>
            </a:xfrm>
            <a:prstGeom prst="leftBrace">
              <a:avLst>
                <a:gd name="adj1" fmla="val 8333"/>
                <a:gd name="adj2" fmla="val 52988"/>
              </a:avLst>
            </a:prstGeom>
            <a:no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341" name="Google Shape;341;p14"/>
            <p:cNvGrpSpPr/>
            <p:nvPr/>
          </p:nvGrpSpPr>
          <p:grpSpPr>
            <a:xfrm>
              <a:off x="9229057" y="1941489"/>
              <a:ext cx="2779431" cy="1192879"/>
              <a:chOff x="9269372" y="1834548"/>
              <a:chExt cx="2779431" cy="1192879"/>
            </a:xfrm>
          </p:grpSpPr>
          <p:sp>
            <p:nvSpPr>
              <p:cNvPr id="342" name="Google Shape;342;p14"/>
              <p:cNvSpPr txBox="1"/>
              <p:nvPr/>
            </p:nvSpPr>
            <p:spPr>
              <a:xfrm>
                <a:off x="9269372" y="1834548"/>
                <a:ext cx="277943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rgbClr val="2A5010"/>
                    </a:solidFill>
                    <a:latin typeface="Calibri"/>
                    <a:ea typeface="Calibri"/>
                    <a:cs typeface="Calibri"/>
                    <a:sym typeface="Calibri"/>
                  </a:rPr>
                  <a:t>Canale specializzato</a:t>
                </a:r>
                <a:endParaRPr sz="1800" b="1">
                  <a:solidFill>
                    <a:srgbClr val="2A5010"/>
                  </a:solidFill>
                  <a:latin typeface="Calibri"/>
                  <a:ea typeface="Calibri"/>
                  <a:cs typeface="Calibri"/>
                  <a:sym typeface="Calibri"/>
                </a:endParaRPr>
              </a:p>
            </p:txBody>
          </p:sp>
          <p:sp>
            <p:nvSpPr>
              <p:cNvPr id="343" name="Google Shape;343;p14"/>
              <p:cNvSpPr txBox="1"/>
              <p:nvPr/>
            </p:nvSpPr>
            <p:spPr>
              <a:xfrm>
                <a:off x="9297662" y="2196430"/>
                <a:ext cx="2739788" cy="830997"/>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Assortimento</a:t>
                </a:r>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Prodotti </a:t>
                </a:r>
                <a:r>
                  <a:rPr lang="it-IT" sz="1600" i="1">
                    <a:solidFill>
                      <a:schemeClr val="dk1"/>
                    </a:solidFill>
                    <a:latin typeface="Calibri"/>
                    <a:ea typeface="Calibri"/>
                    <a:cs typeface="Calibri"/>
                    <a:sym typeface="Calibri"/>
                  </a:rPr>
                  <a:t>specialty</a:t>
                </a:r>
                <a:endParaRPr sz="16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Servizio personalizzato</a:t>
                </a:r>
                <a:endParaRPr/>
              </a:p>
            </p:txBody>
          </p:sp>
        </p:grpSp>
      </p:grpSp>
      <p:grpSp>
        <p:nvGrpSpPr>
          <p:cNvPr id="344" name="Google Shape;344;p14"/>
          <p:cNvGrpSpPr/>
          <p:nvPr/>
        </p:nvGrpSpPr>
        <p:grpSpPr>
          <a:xfrm>
            <a:off x="207165" y="3225220"/>
            <a:ext cx="11820247" cy="1327985"/>
            <a:chOff x="2117044" y="1918461"/>
            <a:chExt cx="12218359" cy="1327985"/>
          </a:xfrm>
        </p:grpSpPr>
        <p:grpSp>
          <p:nvGrpSpPr>
            <p:cNvPr id="345" name="Google Shape;345;p14"/>
            <p:cNvGrpSpPr/>
            <p:nvPr/>
          </p:nvGrpSpPr>
          <p:grpSpPr>
            <a:xfrm>
              <a:off x="2117044" y="2019178"/>
              <a:ext cx="6718497" cy="1146134"/>
              <a:chOff x="2498022" y="1918704"/>
              <a:chExt cx="7948680" cy="1146134"/>
            </a:xfrm>
          </p:grpSpPr>
          <p:sp>
            <p:nvSpPr>
              <p:cNvPr id="346" name="Google Shape;346;p14"/>
              <p:cNvSpPr/>
              <p:nvPr/>
            </p:nvSpPr>
            <p:spPr>
              <a:xfrm>
                <a:off x="9257409" y="1918704"/>
                <a:ext cx="1189293"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47" name="Google Shape;347;p14"/>
              <p:cNvGrpSpPr/>
              <p:nvPr/>
            </p:nvGrpSpPr>
            <p:grpSpPr>
              <a:xfrm>
                <a:off x="2498022" y="1938663"/>
                <a:ext cx="7275175" cy="1126175"/>
                <a:chOff x="2654507" y="2049117"/>
                <a:chExt cx="7275175" cy="1126175"/>
              </a:xfrm>
            </p:grpSpPr>
            <p:sp>
              <p:nvSpPr>
                <p:cNvPr id="348" name="Google Shape;348;p14"/>
                <p:cNvSpPr/>
                <p:nvPr/>
              </p:nvSpPr>
              <p:spPr>
                <a:xfrm>
                  <a:off x="7474665" y="2049117"/>
                  <a:ext cx="2455017" cy="1106216"/>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GD non specializzata</a:t>
                  </a:r>
                  <a:endParaRPr sz="1600" b="1">
                    <a:solidFill>
                      <a:schemeClr val="dk1"/>
                    </a:solidFill>
                    <a:latin typeface="Trebuchet MS"/>
                    <a:ea typeface="Trebuchet MS"/>
                    <a:cs typeface="Trebuchet MS"/>
                    <a:sym typeface="Trebuchet MS"/>
                  </a:endParaRPr>
                </a:p>
              </p:txBody>
            </p:sp>
            <p:sp>
              <p:nvSpPr>
                <p:cNvPr id="349" name="Google Shape;349;p14"/>
                <p:cNvSpPr/>
                <p:nvPr/>
              </p:nvSpPr>
              <p:spPr>
                <a:xfrm>
                  <a:off x="6838305" y="2069076"/>
                  <a:ext cx="1189293"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0" name="Google Shape;350;p14"/>
                <p:cNvSpPr/>
                <p:nvPr/>
              </p:nvSpPr>
              <p:spPr>
                <a:xfrm>
                  <a:off x="4681626" y="2059096"/>
                  <a:ext cx="2588963" cy="1106216"/>
                </a:xfrm>
                <a:prstGeom prst="ellipse">
                  <a:avLst/>
                </a:prstGeom>
                <a:solidFill>
                  <a:srgbClr val="F0D5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Fornitori di servizi professionali</a:t>
                  </a:r>
                  <a:endParaRPr sz="1600" b="1">
                    <a:solidFill>
                      <a:schemeClr val="dk1"/>
                    </a:solidFill>
                    <a:latin typeface="Trebuchet MS"/>
                    <a:ea typeface="Trebuchet MS"/>
                    <a:cs typeface="Trebuchet MS"/>
                    <a:sym typeface="Trebuchet MS"/>
                  </a:endParaRPr>
                </a:p>
              </p:txBody>
            </p:sp>
            <p:sp>
              <p:nvSpPr>
                <p:cNvPr id="351" name="Google Shape;351;p14"/>
                <p:cNvSpPr/>
                <p:nvPr/>
              </p:nvSpPr>
              <p:spPr>
                <a:xfrm>
                  <a:off x="3595880" y="2049117"/>
                  <a:ext cx="1630496"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2" name="Google Shape;352;p14"/>
                <p:cNvSpPr/>
                <p:nvPr/>
              </p:nvSpPr>
              <p:spPr>
                <a:xfrm>
                  <a:off x="2654507" y="2055143"/>
                  <a:ext cx="1839255" cy="11062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Vivai</a:t>
                  </a:r>
                  <a:endParaRPr sz="1600" b="1">
                    <a:solidFill>
                      <a:schemeClr val="dk1"/>
                    </a:solidFill>
                    <a:latin typeface="Trebuchet MS"/>
                    <a:ea typeface="Trebuchet MS"/>
                    <a:cs typeface="Trebuchet MS"/>
                    <a:sym typeface="Trebuchet MS"/>
                  </a:endParaRPr>
                </a:p>
              </p:txBody>
            </p:sp>
          </p:grpSp>
        </p:grpSp>
        <p:sp>
          <p:nvSpPr>
            <p:cNvPr id="353" name="Google Shape;353;p14"/>
            <p:cNvSpPr/>
            <p:nvPr/>
          </p:nvSpPr>
          <p:spPr>
            <a:xfrm>
              <a:off x="8858067" y="2129710"/>
              <a:ext cx="426301" cy="1116736"/>
            </a:xfrm>
            <a:prstGeom prst="leftBrace">
              <a:avLst>
                <a:gd name="adj1" fmla="val 8333"/>
                <a:gd name="adj2" fmla="val 38018"/>
              </a:avLst>
            </a:prstGeom>
            <a:no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354" name="Google Shape;354;p14"/>
            <p:cNvGrpSpPr/>
            <p:nvPr/>
          </p:nvGrpSpPr>
          <p:grpSpPr>
            <a:xfrm>
              <a:off x="9200405" y="1918461"/>
              <a:ext cx="5134998" cy="1220990"/>
              <a:chOff x="9240720" y="1811520"/>
              <a:chExt cx="5134998" cy="1220990"/>
            </a:xfrm>
          </p:grpSpPr>
          <p:sp>
            <p:nvSpPr>
              <p:cNvPr id="355" name="Google Shape;355;p14"/>
              <p:cNvSpPr txBox="1"/>
              <p:nvPr/>
            </p:nvSpPr>
            <p:spPr>
              <a:xfrm>
                <a:off x="9240720" y="1811520"/>
                <a:ext cx="5134998"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rgbClr val="2A5010"/>
                    </a:solidFill>
                    <a:latin typeface="Calibri"/>
                    <a:ea typeface="Calibri"/>
                    <a:cs typeface="Calibri"/>
                    <a:sym typeface="Calibri"/>
                  </a:rPr>
                  <a:t>GD non specializzata (</a:t>
                </a:r>
                <a:r>
                  <a:rPr lang="it-IT" sz="1800" b="1" i="1">
                    <a:solidFill>
                      <a:srgbClr val="2A5010"/>
                    </a:solidFill>
                    <a:latin typeface="Calibri"/>
                    <a:ea typeface="Calibri"/>
                    <a:cs typeface="Calibri"/>
                    <a:sym typeface="Calibri"/>
                  </a:rPr>
                  <a:t>big box</a:t>
                </a:r>
                <a:r>
                  <a:rPr lang="it-IT" sz="1800" b="1">
                    <a:solidFill>
                      <a:srgbClr val="2A5010"/>
                    </a:solidFill>
                    <a:latin typeface="Calibri"/>
                    <a:ea typeface="Calibri"/>
                    <a:cs typeface="Calibri"/>
                    <a:sym typeface="Calibri"/>
                  </a:rPr>
                  <a:t>)</a:t>
                </a:r>
                <a:endParaRPr sz="1800" b="1">
                  <a:solidFill>
                    <a:srgbClr val="2A5010"/>
                  </a:solidFill>
                  <a:latin typeface="Calibri"/>
                  <a:ea typeface="Calibri"/>
                  <a:cs typeface="Calibri"/>
                  <a:sym typeface="Calibri"/>
                </a:endParaRPr>
              </a:p>
            </p:txBody>
          </p:sp>
          <p:sp>
            <p:nvSpPr>
              <p:cNvPr id="356" name="Google Shape;356;p14"/>
              <p:cNvSpPr txBox="1"/>
              <p:nvPr/>
            </p:nvSpPr>
            <p:spPr>
              <a:xfrm>
                <a:off x="9240720" y="2170736"/>
                <a:ext cx="5134998" cy="861774"/>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Quantità</a:t>
                </a:r>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Efficienza logistica (garanzie pdt e prezzi, just-in-time)</a:t>
                </a:r>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Leadership di costo</a:t>
                </a:r>
                <a:endParaRPr/>
              </a:p>
            </p:txBody>
          </p:sp>
        </p:grpSp>
      </p:grpSp>
      <p:grpSp>
        <p:nvGrpSpPr>
          <p:cNvPr id="357" name="Google Shape;357;p14"/>
          <p:cNvGrpSpPr/>
          <p:nvPr/>
        </p:nvGrpSpPr>
        <p:grpSpPr>
          <a:xfrm>
            <a:off x="207165" y="4833184"/>
            <a:ext cx="11776170" cy="1728855"/>
            <a:chOff x="2117044" y="1918461"/>
            <a:chExt cx="12172797" cy="1728855"/>
          </a:xfrm>
        </p:grpSpPr>
        <p:grpSp>
          <p:nvGrpSpPr>
            <p:cNvPr id="358" name="Google Shape;358;p14"/>
            <p:cNvGrpSpPr/>
            <p:nvPr/>
          </p:nvGrpSpPr>
          <p:grpSpPr>
            <a:xfrm>
              <a:off x="2117044" y="2019178"/>
              <a:ext cx="6718497" cy="1146134"/>
              <a:chOff x="2498022" y="1918704"/>
              <a:chExt cx="7948680" cy="1146134"/>
            </a:xfrm>
          </p:grpSpPr>
          <p:sp>
            <p:nvSpPr>
              <p:cNvPr id="359" name="Google Shape;359;p14"/>
              <p:cNvSpPr/>
              <p:nvPr/>
            </p:nvSpPr>
            <p:spPr>
              <a:xfrm>
                <a:off x="9257409" y="1918704"/>
                <a:ext cx="1189293"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60" name="Google Shape;360;p14"/>
              <p:cNvGrpSpPr/>
              <p:nvPr/>
            </p:nvGrpSpPr>
            <p:grpSpPr>
              <a:xfrm>
                <a:off x="2498022" y="1938663"/>
                <a:ext cx="7191672" cy="1126175"/>
                <a:chOff x="2654507" y="2049117"/>
                <a:chExt cx="7191672" cy="1126175"/>
              </a:xfrm>
            </p:grpSpPr>
            <p:sp>
              <p:nvSpPr>
                <p:cNvPr id="361" name="Google Shape;361;p14"/>
                <p:cNvSpPr/>
                <p:nvPr/>
              </p:nvSpPr>
              <p:spPr>
                <a:xfrm>
                  <a:off x="7432951" y="2049117"/>
                  <a:ext cx="2413228" cy="1106216"/>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Rivenditori online</a:t>
                  </a:r>
                  <a:endParaRPr sz="1600" b="1">
                    <a:solidFill>
                      <a:schemeClr val="dk1"/>
                    </a:solidFill>
                    <a:latin typeface="Trebuchet MS"/>
                    <a:ea typeface="Trebuchet MS"/>
                    <a:cs typeface="Trebuchet MS"/>
                    <a:sym typeface="Trebuchet MS"/>
                  </a:endParaRPr>
                </a:p>
              </p:txBody>
            </p:sp>
            <p:sp>
              <p:nvSpPr>
                <p:cNvPr id="362" name="Google Shape;362;p14"/>
                <p:cNvSpPr/>
                <p:nvPr/>
              </p:nvSpPr>
              <p:spPr>
                <a:xfrm>
                  <a:off x="6838305" y="2069076"/>
                  <a:ext cx="1189293"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3" name="Google Shape;363;p14"/>
                <p:cNvSpPr/>
                <p:nvPr/>
              </p:nvSpPr>
              <p:spPr>
                <a:xfrm>
                  <a:off x="4681626" y="2059096"/>
                  <a:ext cx="2588963" cy="1106216"/>
                </a:xfrm>
                <a:prstGeom prst="ellipse">
                  <a:avLst/>
                </a:prstGeom>
                <a:solidFill>
                  <a:srgbClr val="F0D5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Piattaforme commerciali digitali</a:t>
                  </a:r>
                  <a:endParaRPr sz="1600" b="1">
                    <a:solidFill>
                      <a:schemeClr val="dk1"/>
                    </a:solidFill>
                    <a:latin typeface="Trebuchet MS"/>
                    <a:ea typeface="Trebuchet MS"/>
                    <a:cs typeface="Trebuchet MS"/>
                    <a:sym typeface="Trebuchet MS"/>
                  </a:endParaRPr>
                </a:p>
              </p:txBody>
            </p:sp>
            <p:sp>
              <p:nvSpPr>
                <p:cNvPr id="364" name="Google Shape;364;p14"/>
                <p:cNvSpPr/>
                <p:nvPr/>
              </p:nvSpPr>
              <p:spPr>
                <a:xfrm>
                  <a:off x="3595880" y="2049117"/>
                  <a:ext cx="1630496" cy="1106216"/>
                </a:xfrm>
                <a:prstGeom prst="rightArrow">
                  <a:avLst>
                    <a:gd name="adj1" fmla="val 50000"/>
                    <a:gd name="adj2" fmla="val 50000"/>
                  </a:avLst>
                </a:prstGeom>
                <a:solidFill>
                  <a:srgbClr val="9DB7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5" name="Google Shape;365;p14"/>
                <p:cNvSpPr/>
                <p:nvPr/>
              </p:nvSpPr>
              <p:spPr>
                <a:xfrm>
                  <a:off x="2654507" y="2055143"/>
                  <a:ext cx="1839255" cy="11062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a:solidFill>
                        <a:schemeClr val="dk1"/>
                      </a:solidFill>
                      <a:latin typeface="Trebuchet MS"/>
                      <a:ea typeface="Trebuchet MS"/>
                      <a:cs typeface="Trebuchet MS"/>
                      <a:sym typeface="Trebuchet MS"/>
                    </a:rPr>
                    <a:t>Vivai</a:t>
                  </a:r>
                  <a:endParaRPr sz="1600" b="1">
                    <a:solidFill>
                      <a:schemeClr val="dk1"/>
                    </a:solidFill>
                    <a:latin typeface="Trebuchet MS"/>
                    <a:ea typeface="Trebuchet MS"/>
                    <a:cs typeface="Trebuchet MS"/>
                    <a:sym typeface="Trebuchet MS"/>
                  </a:endParaRPr>
                </a:p>
              </p:txBody>
            </p:sp>
          </p:grpSp>
        </p:grpSp>
        <p:sp>
          <p:nvSpPr>
            <p:cNvPr id="366" name="Google Shape;366;p14"/>
            <p:cNvSpPr/>
            <p:nvPr/>
          </p:nvSpPr>
          <p:spPr>
            <a:xfrm>
              <a:off x="8858067" y="1976527"/>
              <a:ext cx="426301" cy="1670789"/>
            </a:xfrm>
            <a:prstGeom prst="leftBrace">
              <a:avLst>
                <a:gd name="adj1" fmla="val 8333"/>
                <a:gd name="adj2" fmla="val 35679"/>
              </a:avLst>
            </a:prstGeom>
            <a:no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367" name="Google Shape;367;p14"/>
            <p:cNvGrpSpPr/>
            <p:nvPr/>
          </p:nvGrpSpPr>
          <p:grpSpPr>
            <a:xfrm>
              <a:off x="9200404" y="1918461"/>
              <a:ext cx="5089437" cy="1646582"/>
              <a:chOff x="9240719" y="1811520"/>
              <a:chExt cx="5089437" cy="1646582"/>
            </a:xfrm>
          </p:grpSpPr>
          <p:sp>
            <p:nvSpPr>
              <p:cNvPr id="368" name="Google Shape;368;p14"/>
              <p:cNvSpPr txBox="1"/>
              <p:nvPr/>
            </p:nvSpPr>
            <p:spPr>
              <a:xfrm>
                <a:off x="9240719" y="1811520"/>
                <a:ext cx="508943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rgbClr val="2A5010"/>
                    </a:solidFill>
                    <a:latin typeface="Calibri"/>
                    <a:ea typeface="Calibri"/>
                    <a:cs typeface="Calibri"/>
                    <a:sym typeface="Calibri"/>
                  </a:rPr>
                  <a:t>E-commerce</a:t>
                </a:r>
                <a:endParaRPr sz="1800" b="1">
                  <a:solidFill>
                    <a:srgbClr val="2A5010"/>
                  </a:solidFill>
                  <a:latin typeface="Calibri"/>
                  <a:ea typeface="Calibri"/>
                  <a:cs typeface="Calibri"/>
                  <a:sym typeface="Calibri"/>
                </a:endParaRPr>
              </a:p>
            </p:txBody>
          </p:sp>
          <p:sp>
            <p:nvSpPr>
              <p:cNvPr id="369" name="Google Shape;369;p14"/>
              <p:cNvSpPr txBox="1"/>
              <p:nvPr/>
            </p:nvSpPr>
            <p:spPr>
              <a:xfrm>
                <a:off x="9240721" y="2134663"/>
                <a:ext cx="5089435" cy="1323439"/>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Assortimento</a:t>
                </a:r>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Prodotti </a:t>
                </a:r>
                <a:r>
                  <a:rPr lang="it-IT" sz="1600" i="1">
                    <a:solidFill>
                      <a:schemeClr val="dk1"/>
                    </a:solidFill>
                    <a:latin typeface="Calibri"/>
                    <a:ea typeface="Calibri"/>
                    <a:cs typeface="Calibri"/>
                    <a:sym typeface="Calibri"/>
                  </a:rPr>
                  <a:t>specialty</a:t>
                </a:r>
                <a:endParaRPr sz="16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Servizio personalizzato</a:t>
                </a:r>
                <a:endParaRPr/>
              </a:p>
              <a:p>
                <a:pPr marL="285750" marR="0" lvl="0" indent="-285750" algn="l" rtl="0">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Partnership logistica (soddisfare tanti piccoli ordini, in luoghi diversi, nei tempi richiesti)</a:t>
                </a:r>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5"/>
          <p:cNvSpPr txBox="1">
            <a:spLocks noGrp="1"/>
          </p:cNvSpPr>
          <p:nvPr>
            <p:ph type="title"/>
          </p:nvPr>
        </p:nvSpPr>
        <p:spPr>
          <a:xfrm>
            <a:off x="207071" y="85438"/>
            <a:ext cx="8841134"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3600"/>
              <a:buFont typeface="Trebuchet MS"/>
              <a:buNone/>
            </a:pPr>
            <a:r>
              <a:rPr lang="it-IT" b="1">
                <a:solidFill>
                  <a:srgbClr val="002060"/>
                </a:solidFill>
              </a:rPr>
              <a:t>Internazionalizzazione e coordinamento delle attività</a:t>
            </a:r>
            <a:endParaRPr b="1">
              <a:solidFill>
                <a:srgbClr val="002060"/>
              </a:solidFill>
            </a:endParaRPr>
          </a:p>
        </p:txBody>
      </p:sp>
      <p:sp>
        <p:nvSpPr>
          <p:cNvPr id="376" name="Google Shape;376;p15"/>
          <p:cNvSpPr/>
          <p:nvPr/>
        </p:nvSpPr>
        <p:spPr>
          <a:xfrm>
            <a:off x="315355" y="1355404"/>
            <a:ext cx="8841134" cy="5109051"/>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15000"/>
              </a:lnSpc>
              <a:spcBef>
                <a:spcPts val="0"/>
              </a:spcBef>
              <a:spcAft>
                <a:spcPts val="0"/>
              </a:spcAft>
              <a:buClr>
                <a:schemeClr val="dk1"/>
              </a:buClr>
              <a:buSzPts val="1600"/>
              <a:buFont typeface="Arial"/>
              <a:buChar char="•"/>
            </a:pPr>
            <a:r>
              <a:rPr lang="it-IT" sz="1600" b="1" dirty="0">
                <a:solidFill>
                  <a:schemeClr val="dk1"/>
                </a:solidFill>
                <a:latin typeface="Calibri"/>
                <a:ea typeface="Calibri"/>
                <a:cs typeface="Calibri"/>
                <a:sym typeface="Calibri"/>
              </a:rPr>
              <a:t>Internazionalizzazione della filiera </a:t>
            </a:r>
            <a:r>
              <a:rPr lang="it-IT" sz="1600" dirty="0">
                <a:solidFill>
                  <a:schemeClr val="dk1"/>
                </a:solidFill>
                <a:latin typeface="Calibri"/>
                <a:ea typeface="Calibri"/>
                <a:cs typeface="Calibri"/>
                <a:sym typeface="Calibri"/>
              </a:rPr>
              <a:t>attraverso strategie di:</a:t>
            </a:r>
            <a:endParaRPr dirty="0"/>
          </a:p>
          <a:p>
            <a:pPr marL="742950" marR="0" lvl="1" indent="-285750" algn="just" rtl="0">
              <a:lnSpc>
                <a:spcPct val="115000"/>
              </a:lnSpc>
              <a:spcBef>
                <a:spcPts val="100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Delocalizzazione </a:t>
            </a:r>
            <a:r>
              <a:rPr lang="it-IT" sz="1600" b="0" i="0" u="none" strike="noStrike" cap="none" dirty="0">
                <a:solidFill>
                  <a:schemeClr val="dk1"/>
                </a:solidFill>
                <a:latin typeface="Calibri"/>
                <a:ea typeface="Calibri"/>
                <a:cs typeface="Calibri"/>
                <a:sym typeface="Calibri"/>
              </a:rPr>
              <a:t>– operatori (su larga scala in particolare) aprono </a:t>
            </a:r>
            <a:r>
              <a:rPr lang="it-IT" sz="1600" b="1" dirty="0">
                <a:solidFill>
                  <a:schemeClr val="dk1"/>
                </a:solidFill>
                <a:latin typeface="Calibri"/>
                <a:ea typeface="Calibri"/>
                <a:cs typeface="Calibri"/>
                <a:sym typeface="Calibri"/>
              </a:rPr>
              <a:t>imprese</a:t>
            </a:r>
            <a:r>
              <a:rPr lang="it-IT" sz="1600" b="1" i="0" u="none" strike="noStrike" cap="none" dirty="0">
                <a:solidFill>
                  <a:schemeClr val="dk1"/>
                </a:solidFill>
                <a:latin typeface="Calibri"/>
                <a:ea typeface="Calibri"/>
                <a:cs typeface="Calibri"/>
                <a:sym typeface="Calibri"/>
              </a:rPr>
              <a:t> satellite </a:t>
            </a:r>
            <a:r>
              <a:rPr lang="it-IT" sz="1600" b="0" i="0" u="none" strike="noStrike" cap="none" dirty="0">
                <a:solidFill>
                  <a:schemeClr val="dk1"/>
                </a:solidFill>
                <a:latin typeface="Calibri"/>
                <a:ea typeface="Calibri"/>
                <a:cs typeface="Calibri"/>
                <a:sym typeface="Calibri"/>
              </a:rPr>
              <a:t>a monte/a valle in mercati di destinazione o approvvigionamento </a:t>
            </a:r>
            <a:endParaRPr dirty="0"/>
          </a:p>
          <a:p>
            <a:pPr marL="742950" marR="0" lvl="1" indent="-285750" algn="just" rtl="0">
              <a:lnSpc>
                <a:spcPct val="115000"/>
              </a:lnSpc>
              <a:spcBef>
                <a:spcPts val="100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Esportazione</a:t>
            </a:r>
            <a:r>
              <a:rPr lang="it-IT" sz="1600" b="0" i="0" u="none" strike="noStrike" cap="none" dirty="0">
                <a:solidFill>
                  <a:schemeClr val="dk1"/>
                </a:solidFill>
                <a:latin typeface="Calibri"/>
                <a:ea typeface="Calibri"/>
                <a:cs typeface="Calibri"/>
                <a:sym typeface="Calibri"/>
              </a:rPr>
              <a:t> – operatori (di piccola scala in particolare) attivano </a:t>
            </a:r>
            <a:r>
              <a:rPr lang="it-IT" sz="1600" b="1" i="0" u="none" strike="noStrike" cap="none" dirty="0">
                <a:solidFill>
                  <a:schemeClr val="dk1"/>
                </a:solidFill>
                <a:latin typeface="Calibri"/>
                <a:ea typeface="Calibri"/>
                <a:cs typeface="Calibri"/>
                <a:sym typeface="Calibri"/>
              </a:rPr>
              <a:t>collaborazioni di filiera </a:t>
            </a:r>
            <a:r>
              <a:rPr lang="it-IT" sz="1600" b="0" i="0" u="none" strike="noStrike" cap="none" dirty="0">
                <a:solidFill>
                  <a:schemeClr val="dk1"/>
                </a:solidFill>
                <a:latin typeface="Calibri"/>
                <a:ea typeface="Calibri"/>
                <a:cs typeface="Calibri"/>
                <a:sym typeface="Calibri"/>
              </a:rPr>
              <a:t>con operatori a monte sui mercati di approvvigionamento e/o a valle sui mercati di destinazione ed </a:t>
            </a:r>
            <a:r>
              <a:rPr lang="it-IT" sz="1600" b="1" i="0" u="none" strike="noStrike" cap="none" dirty="0">
                <a:solidFill>
                  <a:schemeClr val="dk1"/>
                </a:solidFill>
                <a:latin typeface="Calibri"/>
                <a:ea typeface="Calibri"/>
                <a:cs typeface="Calibri"/>
                <a:sym typeface="Calibri"/>
              </a:rPr>
              <a:t>esternalizzano alcune funzioni </a:t>
            </a:r>
            <a:r>
              <a:rPr lang="it-IT" sz="1600" b="0" i="0" u="none" strike="noStrike" cap="none" dirty="0">
                <a:solidFill>
                  <a:schemeClr val="dk1"/>
                </a:solidFill>
                <a:latin typeface="Calibri"/>
                <a:ea typeface="Calibri"/>
                <a:cs typeface="Calibri"/>
                <a:sym typeface="Calibri"/>
              </a:rPr>
              <a:t>in ambito di logistica e distribuzione ad intermediari e fornitori di servizi professionali in ambito commerciale</a:t>
            </a:r>
            <a:endParaRPr dirty="0"/>
          </a:p>
          <a:p>
            <a:pPr marL="285750" marR="0" lvl="0" indent="-285750" algn="just" rtl="0">
              <a:lnSpc>
                <a:spcPct val="115000"/>
              </a:lnSpc>
              <a:spcBef>
                <a:spcPts val="1000"/>
              </a:spcBef>
              <a:spcAft>
                <a:spcPts val="0"/>
              </a:spcAft>
              <a:buClr>
                <a:schemeClr val="dk1"/>
              </a:buClr>
              <a:buSzPts val="1600"/>
              <a:buFont typeface="Arial"/>
              <a:buChar char="•"/>
            </a:pPr>
            <a:r>
              <a:rPr lang="it-IT" sz="1600" dirty="0">
                <a:solidFill>
                  <a:schemeClr val="dk1"/>
                </a:solidFill>
                <a:latin typeface="Calibri"/>
                <a:ea typeface="Calibri"/>
                <a:cs typeface="Calibri"/>
                <a:sym typeface="Calibri"/>
              </a:rPr>
              <a:t>Crescita della </a:t>
            </a:r>
            <a:r>
              <a:rPr lang="it-IT" sz="1600" b="1" dirty="0">
                <a:solidFill>
                  <a:schemeClr val="dk1"/>
                </a:solidFill>
                <a:latin typeface="Calibri"/>
                <a:ea typeface="Calibri"/>
                <a:cs typeface="Calibri"/>
                <a:sym typeface="Calibri"/>
              </a:rPr>
              <a:t>capacità di coordinamento di attività geograficamente disperse </a:t>
            </a:r>
            <a:r>
              <a:rPr lang="it-IT" sz="1600" dirty="0">
                <a:solidFill>
                  <a:schemeClr val="dk1"/>
                </a:solidFill>
                <a:latin typeface="Calibri"/>
                <a:ea typeface="Calibri"/>
                <a:cs typeface="Calibri"/>
                <a:sym typeface="Calibri"/>
              </a:rPr>
              <a:t>attraverso la creazione di </a:t>
            </a:r>
            <a:r>
              <a:rPr lang="it-IT" sz="1600" b="1" dirty="0">
                <a:solidFill>
                  <a:schemeClr val="dk1"/>
                </a:solidFill>
                <a:latin typeface="Calibri"/>
                <a:ea typeface="Calibri"/>
                <a:cs typeface="Calibri"/>
                <a:sym typeface="Calibri"/>
              </a:rPr>
              <a:t>reti internazionali di operatori </a:t>
            </a:r>
            <a:r>
              <a:rPr lang="it-IT" sz="1600" dirty="0">
                <a:solidFill>
                  <a:schemeClr val="dk1"/>
                </a:solidFill>
                <a:latin typeface="Calibri"/>
                <a:ea typeface="Calibri"/>
                <a:cs typeface="Calibri"/>
                <a:sym typeface="Calibri"/>
              </a:rPr>
              <a:t>attraverso cui si</a:t>
            </a:r>
            <a:r>
              <a:rPr lang="it-IT" sz="1600" b="1" dirty="0">
                <a:solidFill>
                  <a:schemeClr val="dk1"/>
                </a:solidFill>
                <a:latin typeface="Calibri"/>
                <a:ea typeface="Calibri"/>
                <a:cs typeface="Calibri"/>
                <a:sym typeface="Calibri"/>
              </a:rPr>
              <a:t> condividono informazioni e si gestiscono in modo congiunto ed integrato i flussi di merce</a:t>
            </a:r>
            <a:r>
              <a:rPr lang="it-IT" sz="1600" dirty="0">
                <a:solidFill>
                  <a:schemeClr val="dk1"/>
                </a:solidFill>
                <a:latin typeface="Calibri"/>
                <a:ea typeface="Calibri"/>
                <a:cs typeface="Calibri"/>
                <a:sym typeface="Calibri"/>
              </a:rPr>
              <a:t>: riduzione dei costi e dei rischi, accesso facilitato alle risorse, maggiore capacità di prevedere e soddisfare la domanda sui diversi mercati</a:t>
            </a:r>
            <a:endParaRPr dirty="0"/>
          </a:p>
          <a:p>
            <a:pPr marL="285750" marR="0" lvl="0" indent="-285750" algn="just" rtl="0">
              <a:lnSpc>
                <a:spcPct val="115000"/>
              </a:lnSpc>
              <a:spcBef>
                <a:spcPts val="1000"/>
              </a:spcBef>
              <a:spcAft>
                <a:spcPts val="0"/>
              </a:spcAft>
              <a:buClr>
                <a:schemeClr val="dk1"/>
              </a:buClr>
              <a:buSzPts val="1600"/>
              <a:buFont typeface="Arial"/>
              <a:buChar char="•"/>
            </a:pPr>
            <a:r>
              <a:rPr lang="it-IT" sz="1600" dirty="0">
                <a:solidFill>
                  <a:schemeClr val="dk1"/>
                </a:solidFill>
                <a:latin typeface="Calibri"/>
                <a:ea typeface="Calibri"/>
                <a:cs typeface="Calibri"/>
                <a:sym typeface="Calibri"/>
              </a:rPr>
              <a:t>Crescita della capacità di coordinamento dovuta a:</a:t>
            </a:r>
            <a:endParaRPr dirty="0"/>
          </a:p>
          <a:p>
            <a:pPr marL="742950" marR="0" lvl="1" indent="-285750" algn="just" rtl="0">
              <a:lnSpc>
                <a:spcPct val="115000"/>
              </a:lnSpc>
              <a:spcBef>
                <a:spcPts val="100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Virtualizzazione dei flussi </a:t>
            </a:r>
            <a:r>
              <a:rPr lang="it-IT" sz="1600" b="0" i="0" u="none" strike="noStrike" cap="none" dirty="0">
                <a:solidFill>
                  <a:schemeClr val="dk1"/>
                </a:solidFill>
                <a:latin typeface="Calibri"/>
                <a:ea typeface="Calibri"/>
                <a:cs typeface="Calibri"/>
                <a:sym typeface="Calibri"/>
              </a:rPr>
              <a:t>di informazione e commerciali (es. </a:t>
            </a:r>
            <a:r>
              <a:rPr lang="it-IT" sz="1600" b="0" i="1" u="none" strike="noStrike" cap="none" dirty="0">
                <a:solidFill>
                  <a:schemeClr val="dk1"/>
                </a:solidFill>
                <a:latin typeface="Calibri"/>
                <a:ea typeface="Calibri"/>
                <a:cs typeface="Calibri"/>
                <a:sym typeface="Calibri"/>
              </a:rPr>
              <a:t>big-data management</a:t>
            </a:r>
            <a:r>
              <a:rPr lang="it-IT"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a:p>
            <a:pPr marL="742950" marR="0" lvl="1" indent="-285750" algn="just" rtl="0">
              <a:lnSpc>
                <a:spcPct val="115000"/>
              </a:lnSpc>
              <a:spcBef>
                <a:spcPts val="1000"/>
              </a:spcBef>
              <a:spcAft>
                <a:spcPts val="0"/>
              </a:spcAft>
              <a:buClr>
                <a:schemeClr val="dk1"/>
              </a:buClr>
              <a:buSzPts val="1600"/>
              <a:buFont typeface="Arial"/>
              <a:buChar char="•"/>
            </a:pPr>
            <a:r>
              <a:rPr lang="it-IT" sz="1600" b="1" i="0" u="none" strike="noStrike" cap="none" dirty="0">
                <a:solidFill>
                  <a:schemeClr val="dk1"/>
                </a:solidFill>
                <a:latin typeface="Calibri"/>
                <a:ea typeface="Calibri"/>
                <a:cs typeface="Calibri"/>
                <a:sym typeface="Calibri"/>
              </a:rPr>
              <a:t>Sviluppo di nuove tecnologie </a:t>
            </a:r>
            <a:r>
              <a:rPr lang="it-IT" sz="1600" b="0" i="0" u="none" strike="noStrike" cap="none" dirty="0">
                <a:solidFill>
                  <a:schemeClr val="dk1"/>
                </a:solidFill>
                <a:latin typeface="Calibri"/>
                <a:ea typeface="Calibri"/>
                <a:cs typeface="Calibri"/>
                <a:sym typeface="Calibri"/>
              </a:rPr>
              <a:t>di conservazione e trasporto (es. condizionamento dei container per trasporti via terra o mare)</a:t>
            </a:r>
            <a:endParaRPr dirty="0"/>
          </a:p>
        </p:txBody>
      </p:sp>
      <p:grpSp>
        <p:nvGrpSpPr>
          <p:cNvPr id="377" name="Google Shape;377;p15"/>
          <p:cNvGrpSpPr/>
          <p:nvPr/>
        </p:nvGrpSpPr>
        <p:grpSpPr>
          <a:xfrm>
            <a:off x="9346666" y="516520"/>
            <a:ext cx="2305782" cy="5824959"/>
            <a:chOff x="539550" y="516520"/>
            <a:chExt cx="2305782" cy="5824959"/>
          </a:xfrm>
        </p:grpSpPr>
        <p:sp>
          <p:nvSpPr>
            <p:cNvPr id="378" name="Google Shape;378;p15"/>
            <p:cNvSpPr/>
            <p:nvPr/>
          </p:nvSpPr>
          <p:spPr>
            <a:xfrm>
              <a:off x="1040851" y="516520"/>
              <a:ext cx="1804481" cy="1804572"/>
            </a:xfrm>
            <a:custGeom>
              <a:avLst/>
              <a:gdLst/>
              <a:ahLst/>
              <a:cxnLst/>
              <a:rect l="l" t="t" r="r" b="b"/>
              <a:pathLst>
                <a:path w="120000" h="120000" extrusionOk="0">
                  <a:moveTo>
                    <a:pt x="8412" y="60000"/>
                  </a:moveTo>
                  <a:lnTo>
                    <a:pt x="8412" y="60000"/>
                  </a:lnTo>
                  <a:cubicBezTo>
                    <a:pt x="8412" y="32962"/>
                    <a:pt x="29287" y="10511"/>
                    <a:pt x="56254" y="8548"/>
                  </a:cubicBezTo>
                  <a:cubicBezTo>
                    <a:pt x="83220" y="6584"/>
                    <a:pt x="107127" y="25774"/>
                    <a:pt x="111044" y="52527"/>
                  </a:cubicBezTo>
                  <a:cubicBezTo>
                    <a:pt x="114961" y="79279"/>
                    <a:pt x="97558" y="104517"/>
                    <a:pt x="71160" y="110367"/>
                  </a:cubicBezTo>
                  <a:lnTo>
                    <a:pt x="70591" y="118429"/>
                  </a:lnTo>
                  <a:lnTo>
                    <a:pt x="56830" y="104889"/>
                  </a:lnTo>
                  <a:lnTo>
                    <a:pt x="72704" y="88505"/>
                  </a:lnTo>
                  <a:lnTo>
                    <a:pt x="72144" y="96443"/>
                  </a:lnTo>
                  <a:lnTo>
                    <a:pt x="72144" y="96443"/>
                  </a:lnTo>
                  <a:cubicBezTo>
                    <a:pt x="90760" y="90239"/>
                    <a:pt x="101708" y="71000"/>
                    <a:pt x="97532" y="51826"/>
                  </a:cubicBezTo>
                  <a:cubicBezTo>
                    <a:pt x="93356" y="32651"/>
                    <a:pt x="75400" y="19707"/>
                    <a:pt x="55889" y="21807"/>
                  </a:cubicBezTo>
                  <a:cubicBezTo>
                    <a:pt x="36379" y="23908"/>
                    <a:pt x="21588" y="40376"/>
                    <a:pt x="21588" y="6000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1439252" y="1170080"/>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txBox="1"/>
            <p:nvPr/>
          </p:nvSpPr>
          <p:spPr>
            <a:xfrm>
              <a:off x="1439252" y="1170080"/>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dirty="0">
                  <a:solidFill>
                    <a:schemeClr val="dk1"/>
                  </a:solidFill>
                  <a:latin typeface="Trebuchet MS"/>
                  <a:ea typeface="Trebuchet MS"/>
                  <a:cs typeface="Trebuchet MS"/>
                  <a:sym typeface="Trebuchet MS"/>
                </a:rPr>
                <a:t>propagatori</a:t>
              </a:r>
              <a:endParaRPr sz="1400" dirty="0">
                <a:solidFill>
                  <a:schemeClr val="dk1"/>
                </a:solidFill>
                <a:latin typeface="Trebuchet MS"/>
                <a:ea typeface="Trebuchet MS"/>
                <a:cs typeface="Trebuchet MS"/>
                <a:sym typeface="Trebuchet MS"/>
              </a:endParaRPr>
            </a:p>
          </p:txBody>
        </p:sp>
        <p:sp>
          <p:nvSpPr>
            <p:cNvPr id="381" name="Google Shape;381;p15"/>
            <p:cNvSpPr/>
            <p:nvPr/>
          </p:nvSpPr>
          <p:spPr>
            <a:xfrm>
              <a:off x="539550" y="1553363"/>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935920" y="2209253"/>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txBox="1"/>
            <p:nvPr/>
          </p:nvSpPr>
          <p:spPr>
            <a:xfrm>
              <a:off x="935920" y="2209253"/>
              <a:ext cx="1007002" cy="50327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it-IT" sz="2000" b="1">
                  <a:solidFill>
                    <a:schemeClr val="dk1"/>
                  </a:solidFill>
                  <a:latin typeface="Trebuchet MS"/>
                  <a:ea typeface="Trebuchet MS"/>
                  <a:cs typeface="Trebuchet MS"/>
                  <a:sym typeface="Trebuchet MS"/>
                </a:rPr>
                <a:t>Vivai</a:t>
              </a:r>
              <a:endParaRPr sz="2000" b="1">
                <a:solidFill>
                  <a:schemeClr val="dk1"/>
                </a:solidFill>
                <a:latin typeface="Trebuchet MS"/>
                <a:ea typeface="Trebuchet MS"/>
                <a:cs typeface="Trebuchet MS"/>
                <a:sym typeface="Trebuchet MS"/>
              </a:endParaRPr>
            </a:p>
          </p:txBody>
        </p:sp>
        <p:sp>
          <p:nvSpPr>
            <p:cNvPr id="384" name="Google Shape;384;p15"/>
            <p:cNvSpPr/>
            <p:nvPr/>
          </p:nvSpPr>
          <p:spPr>
            <a:xfrm>
              <a:off x="1040851" y="2594865"/>
              <a:ext cx="1804481" cy="1804572"/>
            </a:xfrm>
            <a:custGeom>
              <a:avLst/>
              <a:gdLst/>
              <a:ahLst/>
              <a:cxnLst/>
              <a:rect l="l" t="t" r="r" b="b"/>
              <a:pathLst>
                <a:path w="120000" h="120000" extrusionOk="0">
                  <a:moveTo>
                    <a:pt x="23521" y="23523"/>
                  </a:moveTo>
                  <a:lnTo>
                    <a:pt x="23521" y="23523"/>
                  </a:lnTo>
                  <a:cubicBezTo>
                    <a:pt x="39051" y="7991"/>
                    <a:pt x="62712" y="3996"/>
                    <a:pt x="82480" y="13567"/>
                  </a:cubicBezTo>
                  <a:cubicBezTo>
                    <a:pt x="102249" y="23139"/>
                    <a:pt x="113790" y="44177"/>
                    <a:pt x="111239" y="65992"/>
                  </a:cubicBezTo>
                  <a:cubicBezTo>
                    <a:pt x="108688" y="87807"/>
                    <a:pt x="92604" y="105615"/>
                    <a:pt x="71160" y="110367"/>
                  </a:cubicBezTo>
                  <a:lnTo>
                    <a:pt x="70591" y="118429"/>
                  </a:lnTo>
                  <a:lnTo>
                    <a:pt x="56830" y="104889"/>
                  </a:lnTo>
                  <a:lnTo>
                    <a:pt x="72704" y="88505"/>
                  </a:lnTo>
                  <a:lnTo>
                    <a:pt x="72144" y="96443"/>
                  </a:lnTo>
                  <a:lnTo>
                    <a:pt x="72144" y="96443"/>
                  </a:lnTo>
                  <a:cubicBezTo>
                    <a:pt x="87198" y="91426"/>
                    <a:pt x="97618" y="77669"/>
                    <a:pt x="98369" y="61818"/>
                  </a:cubicBezTo>
                  <a:cubicBezTo>
                    <a:pt x="99120" y="45967"/>
                    <a:pt x="90047" y="31286"/>
                    <a:pt x="75535" y="24869"/>
                  </a:cubicBezTo>
                  <a:cubicBezTo>
                    <a:pt x="61022" y="18451"/>
                    <a:pt x="44058" y="21618"/>
                    <a:pt x="32838" y="32839"/>
                  </a:cubicBezTo>
                  <a:close/>
                </a:path>
              </a:pathLst>
            </a:custGeom>
            <a:solidFill>
              <a:srgbClr val="AF8C1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1368837" y="3197596"/>
              <a:ext cx="114783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txBox="1"/>
            <p:nvPr/>
          </p:nvSpPr>
          <p:spPr>
            <a:xfrm>
              <a:off x="1368837" y="3197596"/>
              <a:ext cx="114783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dirty="0">
                  <a:solidFill>
                    <a:schemeClr val="dk1"/>
                  </a:solidFill>
                  <a:latin typeface="Trebuchet MS"/>
                  <a:ea typeface="Trebuchet MS"/>
                  <a:cs typeface="Trebuchet MS"/>
                  <a:sym typeface="Trebuchet MS"/>
                </a:rPr>
                <a:t>Traders</a:t>
              </a:r>
              <a:endParaRPr sz="1400" dirty="0">
                <a:solidFill>
                  <a:schemeClr val="dk1"/>
                </a:solidFill>
                <a:latin typeface="Trebuchet MS"/>
                <a:ea typeface="Trebuchet MS"/>
                <a:cs typeface="Trebuchet MS"/>
                <a:sym typeface="Trebuchet MS"/>
              </a:endParaRPr>
            </a:p>
          </p:txBody>
        </p:sp>
        <p:sp>
          <p:nvSpPr>
            <p:cNvPr id="387" name="Google Shape;387;p15"/>
            <p:cNvSpPr/>
            <p:nvPr/>
          </p:nvSpPr>
          <p:spPr>
            <a:xfrm>
              <a:off x="539550" y="3633456"/>
              <a:ext cx="1804481" cy="1804572"/>
            </a:xfrm>
            <a:custGeom>
              <a:avLst/>
              <a:gdLst/>
              <a:ahLst/>
              <a:cxnLst/>
              <a:rect l="l" t="t" r="r" b="b"/>
              <a:pathLst>
                <a:path w="120000" h="120000" extrusionOk="0">
                  <a:moveTo>
                    <a:pt x="96479" y="23523"/>
                  </a:moveTo>
                  <a:lnTo>
                    <a:pt x="87162" y="32839"/>
                  </a:ln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CCDCE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a:off x="935920" y="4287016"/>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txBox="1"/>
            <p:nvPr/>
          </p:nvSpPr>
          <p:spPr>
            <a:xfrm>
              <a:off x="935920" y="4287016"/>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Distributori al dettaglio</a:t>
              </a:r>
              <a:endParaRPr sz="1400">
                <a:solidFill>
                  <a:schemeClr val="dk1"/>
                </a:solidFill>
                <a:latin typeface="Trebuchet MS"/>
                <a:ea typeface="Trebuchet MS"/>
                <a:cs typeface="Trebuchet MS"/>
                <a:sym typeface="Trebuchet MS"/>
              </a:endParaRPr>
            </a:p>
          </p:txBody>
        </p:sp>
        <p:sp>
          <p:nvSpPr>
            <p:cNvPr id="390" name="Google Shape;390;p15"/>
            <p:cNvSpPr/>
            <p:nvPr/>
          </p:nvSpPr>
          <p:spPr>
            <a:xfrm>
              <a:off x="1169138" y="4790293"/>
              <a:ext cx="1550276" cy="1551186"/>
            </a:xfrm>
            <a:prstGeom prst="blockArc">
              <a:avLst>
                <a:gd name="adj1" fmla="val 13500000"/>
                <a:gd name="adj2" fmla="val 10800000"/>
                <a:gd name="adj3" fmla="val 1274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439252" y="5326189"/>
              <a:ext cx="1007002" cy="5032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txBox="1"/>
            <p:nvPr/>
          </p:nvSpPr>
          <p:spPr>
            <a:xfrm>
              <a:off x="1439252" y="5326189"/>
              <a:ext cx="1007002" cy="50327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it-IT" sz="1400">
                  <a:solidFill>
                    <a:schemeClr val="dk1"/>
                  </a:solidFill>
                  <a:latin typeface="Trebuchet MS"/>
                  <a:ea typeface="Trebuchet MS"/>
                  <a:cs typeface="Trebuchet MS"/>
                  <a:sym typeface="Trebuchet MS"/>
                </a:rPr>
                <a:t>Acquirenti pubblici, business o privati</a:t>
              </a:r>
              <a:endParaRPr sz="1400">
                <a:solidFill>
                  <a:schemeClr val="dk1"/>
                </a:solidFill>
                <a:latin typeface="Trebuchet MS"/>
                <a:ea typeface="Trebuchet MS"/>
                <a:cs typeface="Trebuchet MS"/>
                <a:sym typeface="Trebuchet M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6" descr="Fig. 14.1"/>
          <p:cNvPicPr preferRelativeResize="0"/>
          <p:nvPr/>
        </p:nvPicPr>
        <p:blipFill rotWithShape="1">
          <a:blip r:embed="rId3">
            <a:alphaModFix/>
          </a:blip>
          <a:srcRect/>
          <a:stretch/>
        </p:blipFill>
        <p:spPr>
          <a:xfrm>
            <a:off x="7478055" y="-24064"/>
            <a:ext cx="4725977" cy="4629652"/>
          </a:xfrm>
          <a:prstGeom prst="rect">
            <a:avLst/>
          </a:prstGeom>
          <a:noFill/>
          <a:ln>
            <a:noFill/>
          </a:ln>
        </p:spPr>
      </p:pic>
      <p:sp>
        <p:nvSpPr>
          <p:cNvPr id="399" name="Google Shape;399;p16"/>
          <p:cNvSpPr txBox="1">
            <a:spLocks noGrp="1"/>
          </p:cNvSpPr>
          <p:nvPr>
            <p:ph type="title"/>
          </p:nvPr>
        </p:nvSpPr>
        <p:spPr>
          <a:xfrm>
            <a:off x="258311" y="125104"/>
            <a:ext cx="8596668" cy="8036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it-IT" b="1"/>
              <a:t>Sostenibilità e green management</a:t>
            </a:r>
            <a:endParaRPr b="1"/>
          </a:p>
        </p:txBody>
      </p:sp>
      <p:sp>
        <p:nvSpPr>
          <p:cNvPr id="400" name="Google Shape;400;p16"/>
          <p:cNvSpPr/>
          <p:nvPr/>
        </p:nvSpPr>
        <p:spPr>
          <a:xfrm>
            <a:off x="0" y="928754"/>
            <a:ext cx="7063277" cy="3789114"/>
          </a:xfrm>
          <a:prstGeom prst="rect">
            <a:avLst/>
          </a:prstGeom>
          <a:noFill/>
          <a:ln>
            <a:noFill/>
          </a:ln>
        </p:spPr>
        <p:txBody>
          <a:bodyPr spcFirstLastPara="1" wrap="square" lIns="91425" tIns="45700" rIns="91425" bIns="45700" anchor="t" anchorCtr="0">
            <a:spAutoFit/>
          </a:bodyPr>
          <a:lstStyle/>
          <a:p>
            <a:pPr marL="265113" marR="0" lvl="0" indent="-180975" algn="just" rtl="0">
              <a:lnSpc>
                <a:spcPct val="107000"/>
              </a:lnSpc>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Integrazione di filiera e specializzazione favoriscono la </a:t>
            </a:r>
            <a:r>
              <a:rPr lang="it-IT" sz="1600" b="1">
                <a:solidFill>
                  <a:schemeClr val="dk1"/>
                </a:solidFill>
                <a:latin typeface="Calibri"/>
                <a:ea typeface="Calibri"/>
                <a:cs typeface="Calibri"/>
                <a:sym typeface="Calibri"/>
              </a:rPr>
              <a:t>gestione integrata della sostenibilità come leva di differenziazione della filiera</a:t>
            </a:r>
            <a:endParaRPr/>
          </a:p>
          <a:p>
            <a:pPr marL="265113" marR="0" lvl="0" indent="-111125" algn="just"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265113" marR="0" lvl="0" indent="-180975" algn="just" rtl="0">
              <a:lnSpc>
                <a:spcPct val="107000"/>
              </a:lnSpc>
              <a:spcBef>
                <a:spcPts val="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Sviluppo di </a:t>
            </a:r>
            <a:r>
              <a:rPr lang="it-IT" sz="1600" b="1">
                <a:solidFill>
                  <a:schemeClr val="dk1"/>
                </a:solidFill>
                <a:latin typeface="Calibri"/>
                <a:ea typeface="Calibri"/>
                <a:cs typeface="Calibri"/>
                <a:sym typeface="Calibri"/>
              </a:rPr>
              <a:t>strategie congiunte e di forme organizzative di coordinamento </a:t>
            </a:r>
            <a:r>
              <a:rPr lang="it-IT" sz="1600">
                <a:solidFill>
                  <a:schemeClr val="dk1"/>
                </a:solidFill>
                <a:latin typeface="Calibri"/>
                <a:ea typeface="Calibri"/>
                <a:cs typeface="Calibri"/>
                <a:sym typeface="Calibri"/>
              </a:rPr>
              <a:t>volte a sostenere: </a:t>
            </a:r>
            <a:endParaRPr/>
          </a:p>
          <a:p>
            <a:pPr marL="265113" marR="0" lvl="0" indent="-117475" algn="just" rtl="0">
              <a:lnSpc>
                <a:spcPct val="107000"/>
              </a:lnSpc>
              <a:spcBef>
                <a:spcPts val="0"/>
              </a:spcBef>
              <a:spcAft>
                <a:spcPts val="0"/>
              </a:spcAft>
              <a:buClr>
                <a:schemeClr val="dk1"/>
              </a:buClr>
              <a:buSzPts val="1000"/>
              <a:buFont typeface="Arial"/>
              <a:buNone/>
            </a:pPr>
            <a:endParaRPr sz="1000">
              <a:solidFill>
                <a:schemeClr val="dk1"/>
              </a:solidFill>
              <a:latin typeface="Calibri"/>
              <a:ea typeface="Calibri"/>
              <a:cs typeface="Calibri"/>
              <a:sym typeface="Calibri"/>
            </a:endParaRPr>
          </a:p>
          <a:p>
            <a:pPr marL="722313" marR="0" lvl="1" indent="-180975" algn="just" rtl="0">
              <a:lnSpc>
                <a:spcPct val="107000"/>
              </a:lnSpc>
              <a:spcBef>
                <a:spcPts val="0"/>
              </a:spcBef>
              <a:spcAft>
                <a:spcPts val="0"/>
              </a:spcAft>
              <a:buClr>
                <a:schemeClr val="dk1"/>
              </a:buClr>
              <a:buSzPts val="1600"/>
              <a:buFont typeface="Arial"/>
              <a:buChar char="•"/>
            </a:pPr>
            <a:r>
              <a:rPr lang="it-IT" sz="1600" b="1" i="1" u="none" strike="noStrike" cap="none">
                <a:solidFill>
                  <a:schemeClr val="dk1"/>
                </a:solidFill>
                <a:latin typeface="Calibri"/>
                <a:ea typeface="Calibri"/>
                <a:cs typeface="Calibri"/>
                <a:sym typeface="Calibri"/>
              </a:rPr>
              <a:t>A monte</a:t>
            </a:r>
            <a:r>
              <a:rPr lang="it-IT" sz="1600" b="0" i="0" u="none" strike="noStrike" cap="none">
                <a:solidFill>
                  <a:schemeClr val="dk1"/>
                </a:solidFill>
                <a:latin typeface="Calibri"/>
                <a:ea typeface="Calibri"/>
                <a:cs typeface="Calibri"/>
                <a:sym typeface="Calibri"/>
              </a:rPr>
              <a:t> - un maggior livello di </a:t>
            </a:r>
            <a:r>
              <a:rPr lang="it-IT" sz="1600" b="1" i="0" u="none" strike="noStrike" cap="none">
                <a:solidFill>
                  <a:schemeClr val="dk1"/>
                </a:solidFill>
                <a:latin typeface="Calibri"/>
                <a:ea typeface="Calibri"/>
                <a:cs typeface="Calibri"/>
                <a:sym typeface="Calibri"/>
              </a:rPr>
              <a:t>innovazione varietale e tecnologica</a:t>
            </a:r>
            <a:r>
              <a:rPr lang="it-IT" sz="1600" b="0" i="0" u="none" strike="noStrike" cap="none">
                <a:solidFill>
                  <a:schemeClr val="dk1"/>
                </a:solidFill>
                <a:latin typeface="Calibri"/>
                <a:ea typeface="Calibri"/>
                <a:cs typeface="Calibri"/>
                <a:sym typeface="Calibri"/>
              </a:rPr>
              <a:t>, che valorizzi l’uso di specie e varietà robuste, a ridotto uso di acqua, amiche degli insetti e dell’ambiente e di essenze autoctone o tipiche e ne favoriscano l’adattamento a tendenze e mode stagionali di stile e gusto estetico; </a:t>
            </a:r>
            <a:endParaRPr sz="1600" b="0" i="0" u="none" strike="noStrike" cap="none">
              <a:solidFill>
                <a:schemeClr val="dk1"/>
              </a:solidFill>
              <a:latin typeface="Calibri"/>
              <a:ea typeface="Calibri"/>
              <a:cs typeface="Calibri"/>
              <a:sym typeface="Calibri"/>
            </a:endParaRPr>
          </a:p>
          <a:p>
            <a:pPr marL="265113" marR="0" lvl="0" indent="-114300" algn="just" rtl="0">
              <a:lnSpc>
                <a:spcPct val="107000"/>
              </a:lnSpc>
              <a:spcBef>
                <a:spcPts val="0"/>
              </a:spcBef>
              <a:spcAft>
                <a:spcPts val="0"/>
              </a:spcAft>
              <a:buClr>
                <a:schemeClr val="dk1"/>
              </a:buClr>
              <a:buSzPts val="1050"/>
              <a:buFont typeface="Arial"/>
              <a:buNone/>
            </a:pPr>
            <a:endParaRPr sz="1050">
              <a:solidFill>
                <a:schemeClr val="dk1"/>
              </a:solidFill>
              <a:latin typeface="Calibri"/>
              <a:ea typeface="Calibri"/>
              <a:cs typeface="Calibri"/>
              <a:sym typeface="Calibri"/>
            </a:endParaRPr>
          </a:p>
          <a:p>
            <a:pPr marL="722313" marR="0" lvl="1" indent="-180975" algn="just" rtl="0">
              <a:lnSpc>
                <a:spcPct val="107000"/>
              </a:lnSpc>
              <a:spcBef>
                <a:spcPts val="0"/>
              </a:spcBef>
              <a:spcAft>
                <a:spcPts val="0"/>
              </a:spcAft>
              <a:buClr>
                <a:schemeClr val="dk1"/>
              </a:buClr>
              <a:buSzPts val="1600"/>
              <a:buFont typeface="Arial"/>
              <a:buChar char="•"/>
            </a:pPr>
            <a:r>
              <a:rPr lang="it-IT" sz="1600" b="1" i="1" u="none" strike="noStrike" cap="none">
                <a:solidFill>
                  <a:schemeClr val="dk1"/>
                </a:solidFill>
                <a:latin typeface="Calibri"/>
                <a:ea typeface="Calibri"/>
                <a:cs typeface="Calibri"/>
                <a:sym typeface="Calibri"/>
              </a:rPr>
              <a:t>Nella fase di coltivazione </a:t>
            </a:r>
            <a:r>
              <a:rPr lang="it-IT" sz="1600" b="0" i="1" u="none" strike="noStrike" cap="none">
                <a:solidFill>
                  <a:schemeClr val="dk1"/>
                </a:solidFill>
                <a:latin typeface="Calibri"/>
                <a:ea typeface="Calibri"/>
                <a:cs typeface="Calibri"/>
                <a:sym typeface="Calibri"/>
              </a:rPr>
              <a:t>-</a:t>
            </a:r>
            <a:r>
              <a:rPr lang="it-IT" sz="1600" b="0" i="0" u="none" strike="noStrike" cap="none">
                <a:solidFill>
                  <a:schemeClr val="dk1"/>
                </a:solidFill>
                <a:latin typeface="Calibri"/>
                <a:ea typeface="Calibri"/>
                <a:cs typeface="Calibri"/>
                <a:sym typeface="Calibri"/>
              </a:rPr>
              <a:t> un adeguato </a:t>
            </a:r>
            <a:r>
              <a:rPr lang="it-IT" sz="1600" b="1" i="0" u="none" strike="noStrike" cap="none">
                <a:solidFill>
                  <a:schemeClr val="dk1"/>
                </a:solidFill>
                <a:latin typeface="Calibri"/>
                <a:ea typeface="Calibri"/>
                <a:cs typeface="Calibri"/>
                <a:sym typeface="Calibri"/>
              </a:rPr>
              <a:t>sviluppo di meccanizzazione ed agrotecnica,</a:t>
            </a:r>
            <a:r>
              <a:rPr lang="it-IT" sz="1600" b="0" i="0" u="none" strike="noStrike" cap="none">
                <a:solidFill>
                  <a:schemeClr val="dk1"/>
                </a:solidFill>
                <a:latin typeface="Calibri"/>
                <a:ea typeface="Calibri"/>
                <a:cs typeface="Calibri"/>
                <a:sym typeface="Calibri"/>
              </a:rPr>
              <a:t> funzionale ad attuare modelli produttivi a basso impatto e rigenerativi e volti a garantire una maggiore equità sociale;</a:t>
            </a:r>
            <a:endParaRPr/>
          </a:p>
        </p:txBody>
      </p:sp>
      <p:sp>
        <p:nvSpPr>
          <p:cNvPr id="401" name="Google Shape;401;p16"/>
          <p:cNvSpPr/>
          <p:nvPr/>
        </p:nvSpPr>
        <p:spPr>
          <a:xfrm>
            <a:off x="8406572" y="6052070"/>
            <a:ext cx="3785428" cy="783869"/>
          </a:xfrm>
          <a:prstGeom prst="rect">
            <a:avLst/>
          </a:prstGeom>
          <a:noFill/>
          <a:ln>
            <a:noFill/>
          </a:ln>
        </p:spPr>
        <p:txBody>
          <a:bodyPr spcFirstLastPara="1" wrap="square" lIns="91425" tIns="45700" rIns="91425" bIns="45700" anchor="t" anchorCtr="0">
            <a:spAutoFit/>
          </a:bodyPr>
          <a:lstStyle/>
          <a:p>
            <a:pPr marL="457200" marR="0" lvl="0" indent="0" algn="r" rtl="0">
              <a:lnSpc>
                <a:spcPct val="107000"/>
              </a:lnSpc>
              <a:spcBef>
                <a:spcPts val="0"/>
              </a:spcBef>
              <a:spcAft>
                <a:spcPts val="0"/>
              </a:spcAft>
              <a:buNone/>
            </a:pPr>
            <a:r>
              <a:rPr lang="it-IT" sz="1400">
                <a:solidFill>
                  <a:schemeClr val="dk1"/>
                </a:solidFill>
                <a:latin typeface="Calibri"/>
                <a:ea typeface="Calibri"/>
                <a:cs typeface="Calibri"/>
                <a:sym typeface="Calibri"/>
              </a:rPr>
              <a:t>(RFH, 2016; Rabobank, 2017b,c; </a:t>
            </a:r>
            <a:endParaRPr sz="1400">
              <a:solidFill>
                <a:schemeClr val="dk1"/>
              </a:solidFill>
              <a:latin typeface="Calibri"/>
              <a:ea typeface="Calibri"/>
              <a:cs typeface="Calibri"/>
              <a:sym typeface="Calibri"/>
            </a:endParaRPr>
          </a:p>
          <a:p>
            <a:pPr marL="457200" marR="0" lvl="0" indent="0" algn="r" rtl="0">
              <a:lnSpc>
                <a:spcPct val="107000"/>
              </a:lnSpc>
              <a:spcBef>
                <a:spcPts val="0"/>
              </a:spcBef>
              <a:spcAft>
                <a:spcPts val="0"/>
              </a:spcAft>
              <a:buNone/>
            </a:pPr>
            <a:r>
              <a:rPr lang="it-IT" sz="1400">
                <a:solidFill>
                  <a:schemeClr val="dk1"/>
                </a:solidFill>
                <a:latin typeface="Calibri"/>
                <a:ea typeface="Calibri"/>
                <a:cs typeface="Calibri"/>
                <a:sym typeface="Calibri"/>
              </a:rPr>
              <a:t>Union Fleurs, 2018; Union Fleurs, 2017b; Rabobank, 2020c). </a:t>
            </a:r>
            <a:endParaRPr/>
          </a:p>
        </p:txBody>
      </p:sp>
      <p:sp>
        <p:nvSpPr>
          <p:cNvPr id="402" name="Google Shape;402;p16"/>
          <p:cNvSpPr/>
          <p:nvPr/>
        </p:nvSpPr>
        <p:spPr>
          <a:xfrm>
            <a:off x="10651001" y="4321875"/>
            <a:ext cx="154099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i="1">
                <a:solidFill>
                  <a:schemeClr val="dk1"/>
                </a:solidFill>
                <a:latin typeface="Trebuchet MS"/>
                <a:ea typeface="Trebuchet MS"/>
                <a:cs typeface="Trebuchet MS"/>
                <a:sym typeface="Trebuchet MS"/>
              </a:rPr>
              <a:t>Garg C.P. (2020) </a:t>
            </a:r>
            <a:endParaRPr sz="1400" i="1">
              <a:solidFill>
                <a:schemeClr val="dk1"/>
              </a:solidFill>
              <a:latin typeface="Trebuchet MS"/>
              <a:ea typeface="Trebuchet MS"/>
              <a:cs typeface="Trebuchet MS"/>
              <a:sym typeface="Trebuchet MS"/>
            </a:endParaRPr>
          </a:p>
        </p:txBody>
      </p:sp>
      <p:sp>
        <p:nvSpPr>
          <p:cNvPr id="403" name="Google Shape;403;p16"/>
          <p:cNvSpPr/>
          <p:nvPr/>
        </p:nvSpPr>
        <p:spPr>
          <a:xfrm>
            <a:off x="401982" y="4860732"/>
            <a:ext cx="8104345" cy="1854290"/>
          </a:xfrm>
          <a:prstGeom prst="rect">
            <a:avLst/>
          </a:prstGeom>
          <a:noFill/>
          <a:ln>
            <a:noFill/>
          </a:ln>
        </p:spPr>
        <p:txBody>
          <a:bodyPr spcFirstLastPara="1" wrap="square" lIns="91425" tIns="45700" rIns="91425" bIns="45700" anchor="t" anchorCtr="0">
            <a:spAutoFit/>
          </a:bodyPr>
          <a:lstStyle/>
          <a:p>
            <a:pPr marL="265113" marR="0" lvl="0" indent="-180975" algn="just" rtl="0">
              <a:lnSpc>
                <a:spcPct val="107000"/>
              </a:lnSpc>
              <a:spcBef>
                <a:spcPts val="0"/>
              </a:spcBef>
              <a:spcAft>
                <a:spcPts val="0"/>
              </a:spcAft>
              <a:buClr>
                <a:schemeClr val="dk1"/>
              </a:buClr>
              <a:buSzPts val="1600"/>
              <a:buFont typeface="Arial"/>
              <a:buChar char="•"/>
            </a:pPr>
            <a:r>
              <a:rPr lang="it-IT" sz="1600" b="1" i="1" dirty="0">
                <a:solidFill>
                  <a:srgbClr val="C00000"/>
                </a:solidFill>
                <a:latin typeface="Calibri"/>
                <a:ea typeface="Calibri"/>
                <a:cs typeface="Calibri"/>
                <a:sym typeface="Calibri"/>
              </a:rPr>
              <a:t>A livello commerciale</a:t>
            </a:r>
            <a:r>
              <a:rPr lang="it-IT" sz="1600" dirty="0">
                <a:solidFill>
                  <a:srgbClr val="C00000"/>
                </a:solidFill>
                <a:latin typeface="Calibri"/>
                <a:ea typeface="Calibri"/>
                <a:cs typeface="Calibri"/>
                <a:sym typeface="Calibri"/>
              </a:rPr>
              <a:t> - una </a:t>
            </a:r>
            <a:r>
              <a:rPr lang="it-IT" sz="1600" b="1" dirty="0">
                <a:solidFill>
                  <a:srgbClr val="C00000"/>
                </a:solidFill>
                <a:latin typeface="Calibri"/>
                <a:ea typeface="Calibri"/>
                <a:cs typeface="Calibri"/>
                <a:sym typeface="Calibri"/>
              </a:rPr>
              <a:t>logistica più sostenibile</a:t>
            </a:r>
            <a:r>
              <a:rPr lang="it-IT" sz="1600" dirty="0">
                <a:solidFill>
                  <a:srgbClr val="C00000"/>
                </a:solidFill>
                <a:latin typeface="Calibri"/>
                <a:ea typeface="Calibri"/>
                <a:cs typeface="Calibri"/>
                <a:sym typeface="Calibri"/>
              </a:rPr>
              <a:t>, </a:t>
            </a:r>
            <a:r>
              <a:rPr lang="it-IT" sz="1600" dirty="0">
                <a:solidFill>
                  <a:schemeClr val="dk1"/>
                </a:solidFill>
                <a:latin typeface="Calibri"/>
                <a:ea typeface="Calibri"/>
                <a:cs typeface="Calibri"/>
                <a:sym typeface="Calibri"/>
              </a:rPr>
              <a:t>riducendo il numero dei trasporti e la lunghezza delle tratte, innovando confezioni ed imballaggi, ottimizzando la gestione della catena del freddo; </a:t>
            </a:r>
            <a:endParaRPr sz="1600" dirty="0">
              <a:solidFill>
                <a:schemeClr val="dk1"/>
              </a:solidFill>
              <a:latin typeface="Calibri"/>
              <a:ea typeface="Calibri"/>
              <a:cs typeface="Calibri"/>
              <a:sym typeface="Calibri"/>
            </a:endParaRPr>
          </a:p>
          <a:p>
            <a:pPr marL="265113" marR="0" lvl="0" indent="-111125" algn="just" rtl="0">
              <a:lnSpc>
                <a:spcPct val="107000"/>
              </a:lnSpc>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265113" marR="0" lvl="0" indent="-180975" algn="just" rtl="0">
              <a:lnSpc>
                <a:spcPct val="107000"/>
              </a:lnSpc>
              <a:spcBef>
                <a:spcPts val="0"/>
              </a:spcBef>
              <a:spcAft>
                <a:spcPts val="0"/>
              </a:spcAft>
              <a:buClr>
                <a:schemeClr val="dk1"/>
              </a:buClr>
              <a:buSzPts val="1600"/>
              <a:buFont typeface="Arial"/>
              <a:buChar char="•"/>
            </a:pPr>
            <a:r>
              <a:rPr lang="it-IT" sz="1600" b="1" i="1" dirty="0">
                <a:solidFill>
                  <a:schemeClr val="dk1"/>
                </a:solidFill>
                <a:latin typeface="Calibri"/>
                <a:ea typeface="Calibri"/>
                <a:cs typeface="Calibri"/>
                <a:sym typeface="Calibri"/>
              </a:rPr>
              <a:t>In termini di marketing </a:t>
            </a:r>
            <a:r>
              <a:rPr lang="it-IT" sz="1600" dirty="0">
                <a:solidFill>
                  <a:schemeClr val="dk1"/>
                </a:solidFill>
                <a:latin typeface="Calibri"/>
                <a:ea typeface="Calibri"/>
                <a:cs typeface="Calibri"/>
                <a:sym typeface="Calibri"/>
              </a:rPr>
              <a:t>- una </a:t>
            </a:r>
            <a:r>
              <a:rPr lang="it-IT" sz="1600" b="1" dirty="0">
                <a:solidFill>
                  <a:schemeClr val="dk1"/>
                </a:solidFill>
                <a:latin typeface="Calibri"/>
                <a:ea typeface="Calibri"/>
                <a:cs typeface="Calibri"/>
                <a:sym typeface="Calibri"/>
              </a:rPr>
              <a:t>comunicazione efficace all’acquirente della sostenibilità del prodotto</a:t>
            </a:r>
            <a:r>
              <a:rPr lang="it-IT" sz="1600" dirty="0">
                <a:solidFill>
                  <a:schemeClr val="dk1"/>
                </a:solidFill>
                <a:latin typeface="Calibri"/>
                <a:ea typeface="Calibri"/>
                <a:cs typeface="Calibri"/>
                <a:sym typeface="Calibri"/>
              </a:rPr>
              <a:t>, che ne accresca il valore ed il prezzo, facendo leva sulla sua </a:t>
            </a:r>
            <a:r>
              <a:rPr lang="it-IT" sz="1600" b="1" dirty="0">
                <a:solidFill>
                  <a:schemeClr val="dk1"/>
                </a:solidFill>
                <a:latin typeface="Calibri"/>
                <a:ea typeface="Calibri"/>
                <a:cs typeface="Calibri"/>
                <a:sym typeface="Calibri"/>
              </a:rPr>
              <a:t>qualità la multi-funzionale</a:t>
            </a:r>
            <a:endParaRPr sz="1600" b="1"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089828-3673-BB45-8CB1-C5778F27EF7D}"/>
              </a:ext>
            </a:extLst>
          </p:cNvPr>
          <p:cNvSpPr>
            <a:spLocks noGrp="1"/>
          </p:cNvSpPr>
          <p:nvPr>
            <p:ph type="title"/>
          </p:nvPr>
        </p:nvSpPr>
        <p:spPr/>
        <p:txBody>
          <a:bodyPr/>
          <a:lstStyle/>
          <a:p>
            <a:r>
              <a:rPr lang="it-IT" dirty="0"/>
              <a:t>Analisi costi benefici</a:t>
            </a:r>
          </a:p>
        </p:txBody>
      </p:sp>
      <p:sp>
        <p:nvSpPr>
          <p:cNvPr id="3" name="Segnaposto testo 2">
            <a:extLst>
              <a:ext uri="{FF2B5EF4-FFF2-40B4-BE49-F238E27FC236}">
                <a16:creationId xmlns:a16="http://schemas.microsoft.com/office/drawing/2014/main" id="{78BBD090-51B5-0E48-8A56-906003572B56}"/>
              </a:ext>
            </a:extLst>
          </p:cNvPr>
          <p:cNvSpPr>
            <a:spLocks noGrp="1"/>
          </p:cNvSpPr>
          <p:nvPr>
            <p:ph type="body" idx="1"/>
          </p:nvPr>
        </p:nvSpPr>
        <p:spPr/>
        <p:txBody>
          <a:bodyPr/>
          <a:lstStyle/>
          <a:p>
            <a:pPr marL="137160" indent="0">
              <a:buNone/>
            </a:pPr>
            <a:endParaRPr lang="it-IT" dirty="0"/>
          </a:p>
        </p:txBody>
      </p:sp>
      <p:pic>
        <p:nvPicPr>
          <p:cNvPr id="4" name="Immagine 3">
            <a:extLst>
              <a:ext uri="{FF2B5EF4-FFF2-40B4-BE49-F238E27FC236}">
                <a16:creationId xmlns:a16="http://schemas.microsoft.com/office/drawing/2014/main" id="{537398AA-FEE1-0146-B9FE-CB7BFBF767F8}"/>
              </a:ext>
            </a:extLst>
          </p:cNvPr>
          <p:cNvPicPr>
            <a:picLocks noChangeAspect="1"/>
          </p:cNvPicPr>
          <p:nvPr/>
        </p:nvPicPr>
        <p:blipFill rotWithShape="1">
          <a:blip r:embed="rId3"/>
          <a:srcRect t="15075"/>
          <a:stretch/>
        </p:blipFill>
        <p:spPr>
          <a:xfrm>
            <a:off x="1829151" y="2228295"/>
            <a:ext cx="6503336" cy="3728621"/>
          </a:xfrm>
          <a:prstGeom prst="rect">
            <a:avLst/>
          </a:prstGeom>
        </p:spPr>
      </p:pic>
      <p:pic>
        <p:nvPicPr>
          <p:cNvPr id="5" name="Immagine 4">
            <a:extLst>
              <a:ext uri="{FF2B5EF4-FFF2-40B4-BE49-F238E27FC236}">
                <a16:creationId xmlns:a16="http://schemas.microsoft.com/office/drawing/2014/main" id="{60A9B361-2BCD-6F45-8BED-ED7097533CCD}"/>
              </a:ext>
            </a:extLst>
          </p:cNvPr>
          <p:cNvPicPr>
            <a:picLocks noChangeAspect="1"/>
          </p:cNvPicPr>
          <p:nvPr/>
        </p:nvPicPr>
        <p:blipFill>
          <a:blip r:embed="rId4"/>
          <a:stretch>
            <a:fillRect/>
          </a:stretch>
        </p:blipFill>
        <p:spPr>
          <a:xfrm>
            <a:off x="8421894" y="0"/>
            <a:ext cx="3770105" cy="2521258"/>
          </a:xfrm>
          <a:prstGeom prst="rect">
            <a:avLst/>
          </a:prstGeom>
        </p:spPr>
      </p:pic>
    </p:spTree>
    <p:extLst>
      <p:ext uri="{BB962C8B-B14F-4D97-AF65-F5344CB8AC3E}">
        <p14:creationId xmlns:p14="http://schemas.microsoft.com/office/powerpoint/2010/main" val="399856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1"/>
          <p:cNvSpPr txBox="1">
            <a:spLocks noGrp="1"/>
          </p:cNvSpPr>
          <p:nvPr>
            <p:ph type="subTitle" idx="1"/>
          </p:nvPr>
        </p:nvSpPr>
        <p:spPr>
          <a:xfrm>
            <a:off x="328931" y="2347018"/>
            <a:ext cx="10316308" cy="199188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560"/>
              <a:buNone/>
            </a:pPr>
            <a:r>
              <a:rPr lang="it-IT" sz="2800" b="1" dirty="0">
                <a:solidFill>
                  <a:srgbClr val="C00000"/>
                </a:solidFill>
              </a:rPr>
              <a:t>Le dinamiche internazionali del mercato ornamentale Trasformazioni, Sfide e Nuove Opportunità</a:t>
            </a:r>
            <a:endParaRPr sz="2800" b="1" dirty="0">
              <a:solidFill>
                <a:srgbClr val="C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7A894-C7F2-7649-BD1E-97861C34A159}"/>
              </a:ext>
            </a:extLst>
          </p:cNvPr>
          <p:cNvSpPr>
            <a:spLocks noGrp="1"/>
          </p:cNvSpPr>
          <p:nvPr>
            <p:ph type="title"/>
          </p:nvPr>
        </p:nvSpPr>
        <p:spPr/>
        <p:txBody>
          <a:bodyPr/>
          <a:lstStyle/>
          <a:p>
            <a:r>
              <a:rPr lang="it-IT" dirty="0" err="1"/>
              <a:t>Fito</a:t>
            </a:r>
            <a:r>
              <a:rPr lang="it-IT" dirty="0"/>
              <a:t>-stand</a:t>
            </a:r>
          </a:p>
        </p:txBody>
      </p:sp>
      <p:graphicFrame>
        <p:nvGraphicFramePr>
          <p:cNvPr id="4" name="Diagramma 3">
            <a:extLst>
              <a:ext uri="{FF2B5EF4-FFF2-40B4-BE49-F238E27FC236}">
                <a16:creationId xmlns:a16="http://schemas.microsoft.com/office/drawing/2014/main" id="{1870B745-7225-914F-AB09-2D44161E449A}"/>
              </a:ext>
            </a:extLst>
          </p:cNvPr>
          <p:cNvGraphicFramePr/>
          <p:nvPr/>
        </p:nvGraphicFramePr>
        <p:xfrm>
          <a:off x="-506027" y="1270000"/>
          <a:ext cx="9780029" cy="557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9B1975C6-9B3D-6044-8F39-585E97623D37}"/>
              </a:ext>
            </a:extLst>
          </p:cNvPr>
          <p:cNvSpPr txBox="1"/>
          <p:nvPr/>
        </p:nvSpPr>
        <p:spPr>
          <a:xfrm>
            <a:off x="976544" y="1827249"/>
            <a:ext cx="923278" cy="307777"/>
          </a:xfrm>
          <a:prstGeom prst="rect">
            <a:avLst/>
          </a:prstGeom>
          <a:noFill/>
        </p:spPr>
        <p:txBody>
          <a:bodyPr wrap="square" rtlCol="0">
            <a:spAutoFit/>
          </a:bodyPr>
          <a:lstStyle/>
          <a:p>
            <a:pPr lvl="0"/>
            <a:r>
              <a:rPr lang="it-IT" dirty="0"/>
              <a:t>Benefici</a:t>
            </a:r>
          </a:p>
        </p:txBody>
      </p:sp>
      <p:sp>
        <p:nvSpPr>
          <p:cNvPr id="6" name="CasellaDiTesto 5">
            <a:extLst>
              <a:ext uri="{FF2B5EF4-FFF2-40B4-BE49-F238E27FC236}">
                <a16:creationId xmlns:a16="http://schemas.microsoft.com/office/drawing/2014/main" id="{3E0AE9C2-ED64-094A-A916-5689E223FF2E}"/>
              </a:ext>
            </a:extLst>
          </p:cNvPr>
          <p:cNvSpPr txBox="1"/>
          <p:nvPr/>
        </p:nvSpPr>
        <p:spPr>
          <a:xfrm>
            <a:off x="1065321" y="4635624"/>
            <a:ext cx="923278" cy="307777"/>
          </a:xfrm>
          <a:prstGeom prst="rect">
            <a:avLst/>
          </a:prstGeom>
          <a:noFill/>
        </p:spPr>
        <p:txBody>
          <a:bodyPr wrap="square" rtlCol="0">
            <a:spAutoFit/>
          </a:bodyPr>
          <a:lstStyle/>
          <a:p>
            <a:pPr lvl="0"/>
            <a:r>
              <a:rPr lang="it-IT" dirty="0"/>
              <a:t>Costi</a:t>
            </a:r>
          </a:p>
        </p:txBody>
      </p:sp>
      <p:pic>
        <p:nvPicPr>
          <p:cNvPr id="10" name="Immagine 9">
            <a:extLst>
              <a:ext uri="{FF2B5EF4-FFF2-40B4-BE49-F238E27FC236}">
                <a16:creationId xmlns:a16="http://schemas.microsoft.com/office/drawing/2014/main" id="{26C83A94-DB94-2142-A985-67189DF557C8}"/>
              </a:ext>
            </a:extLst>
          </p:cNvPr>
          <p:cNvPicPr>
            <a:picLocks noChangeAspect="1"/>
          </p:cNvPicPr>
          <p:nvPr/>
        </p:nvPicPr>
        <p:blipFill>
          <a:blip r:embed="rId8"/>
          <a:stretch>
            <a:fillRect/>
          </a:stretch>
        </p:blipFill>
        <p:spPr>
          <a:xfrm>
            <a:off x="8532245" y="628711"/>
            <a:ext cx="2976111" cy="2397077"/>
          </a:xfrm>
          <a:prstGeom prst="rect">
            <a:avLst/>
          </a:prstGeom>
        </p:spPr>
      </p:pic>
      <p:sp>
        <p:nvSpPr>
          <p:cNvPr id="11" name="CasellaDiTesto 10">
            <a:extLst>
              <a:ext uri="{FF2B5EF4-FFF2-40B4-BE49-F238E27FC236}">
                <a16:creationId xmlns:a16="http://schemas.microsoft.com/office/drawing/2014/main" id="{A563332D-34C8-8543-9C49-C4D30CEDAD4F}"/>
              </a:ext>
            </a:extLst>
          </p:cNvPr>
          <p:cNvSpPr txBox="1"/>
          <p:nvPr/>
        </p:nvSpPr>
        <p:spPr>
          <a:xfrm>
            <a:off x="791429" y="2270305"/>
            <a:ext cx="1471062" cy="815608"/>
          </a:xfrm>
          <a:prstGeom prst="rect">
            <a:avLst/>
          </a:prstGeom>
          <a:solidFill>
            <a:schemeClr val="accent2"/>
          </a:solidFill>
        </p:spPr>
        <p:txBody>
          <a:bodyPr wrap="square" rtlCol="0">
            <a:spAutoFit/>
          </a:bodyPr>
          <a:lstStyle/>
          <a:p>
            <a:pPr marL="171450" indent="-171450">
              <a:buFontTx/>
              <a:buChar char="-"/>
            </a:pPr>
            <a:r>
              <a:rPr lang="it-IT" sz="1100" dirty="0"/>
              <a:t>Efficienza </a:t>
            </a:r>
          </a:p>
          <a:p>
            <a:pPr marL="171450" indent="-171450">
              <a:buFontTx/>
              <a:buChar char="-"/>
            </a:pPr>
            <a:r>
              <a:rPr lang="it-IT" sz="1100" dirty="0"/>
              <a:t>Qualità</a:t>
            </a:r>
          </a:p>
          <a:p>
            <a:pPr marL="171450" indent="-171450">
              <a:buFontTx/>
              <a:buChar char="-"/>
            </a:pPr>
            <a:r>
              <a:rPr lang="it-IT" sz="1100" dirty="0"/>
              <a:t>Immagine</a:t>
            </a:r>
          </a:p>
          <a:p>
            <a:endParaRPr lang="it-IT" dirty="0"/>
          </a:p>
        </p:txBody>
      </p:sp>
      <p:sp>
        <p:nvSpPr>
          <p:cNvPr id="12" name="CasellaDiTesto 11">
            <a:extLst>
              <a:ext uri="{FF2B5EF4-FFF2-40B4-BE49-F238E27FC236}">
                <a16:creationId xmlns:a16="http://schemas.microsoft.com/office/drawing/2014/main" id="{06F44246-7BD1-9E49-847D-DB4DB43CE092}"/>
              </a:ext>
            </a:extLst>
          </p:cNvPr>
          <p:cNvSpPr txBox="1"/>
          <p:nvPr/>
        </p:nvSpPr>
        <p:spPr>
          <a:xfrm>
            <a:off x="730600" y="5176886"/>
            <a:ext cx="1337897" cy="646331"/>
          </a:xfrm>
          <a:prstGeom prst="rect">
            <a:avLst/>
          </a:prstGeom>
          <a:solidFill>
            <a:schemeClr val="accent2"/>
          </a:solidFill>
        </p:spPr>
        <p:txBody>
          <a:bodyPr wrap="square" rtlCol="0">
            <a:spAutoFit/>
          </a:bodyPr>
          <a:lstStyle/>
          <a:p>
            <a:pPr marL="171450" indent="-171450">
              <a:buFontTx/>
              <a:buChar char="-"/>
            </a:pPr>
            <a:r>
              <a:rPr lang="it-IT" sz="1100" dirty="0"/>
              <a:t>Tecnologici</a:t>
            </a:r>
          </a:p>
          <a:p>
            <a:pPr marL="171450" indent="-171450">
              <a:buFontTx/>
              <a:buChar char="-"/>
            </a:pPr>
            <a:r>
              <a:rPr lang="it-IT" sz="1100" dirty="0"/>
              <a:t>Organizzativi</a:t>
            </a:r>
          </a:p>
          <a:p>
            <a:endParaRPr lang="it-IT" dirty="0"/>
          </a:p>
        </p:txBody>
      </p:sp>
    </p:spTree>
    <p:extLst>
      <p:ext uri="{BB962C8B-B14F-4D97-AF65-F5344CB8AC3E}">
        <p14:creationId xmlns:p14="http://schemas.microsoft.com/office/powerpoint/2010/main" val="208896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D4A35-0042-714D-A6B7-ABA2CEAD84D2}"/>
              </a:ext>
            </a:extLst>
          </p:cNvPr>
          <p:cNvSpPr>
            <a:spLocks noGrp="1"/>
          </p:cNvSpPr>
          <p:nvPr>
            <p:ph type="title"/>
          </p:nvPr>
        </p:nvSpPr>
        <p:spPr/>
        <p:txBody>
          <a:bodyPr>
            <a:normAutofit fontScale="90000"/>
          </a:bodyPr>
          <a:lstStyle/>
          <a:p>
            <a:r>
              <a:rPr lang="it-IT" dirty="0"/>
              <a:t>Necessità di monitorare lo stato di salute della pianta in relazione allo stress da trasporto</a:t>
            </a:r>
          </a:p>
        </p:txBody>
      </p:sp>
      <p:sp>
        <p:nvSpPr>
          <p:cNvPr id="3" name="Segnaposto testo 2">
            <a:extLst>
              <a:ext uri="{FF2B5EF4-FFF2-40B4-BE49-F238E27FC236}">
                <a16:creationId xmlns:a16="http://schemas.microsoft.com/office/drawing/2014/main" id="{11E2A240-7650-144C-9983-63EDE2D2C106}"/>
              </a:ext>
            </a:extLst>
          </p:cNvPr>
          <p:cNvSpPr>
            <a:spLocks noGrp="1"/>
          </p:cNvSpPr>
          <p:nvPr>
            <p:ph type="body" idx="1"/>
          </p:nvPr>
        </p:nvSpPr>
        <p:spPr>
          <a:xfrm>
            <a:off x="677334" y="2160589"/>
            <a:ext cx="8839528" cy="4346743"/>
          </a:xfrm>
        </p:spPr>
        <p:txBody>
          <a:bodyPr>
            <a:normAutofit lnSpcReduction="10000"/>
          </a:bodyPr>
          <a:lstStyle/>
          <a:p>
            <a:pPr marL="137160" indent="0">
              <a:buNone/>
            </a:pPr>
            <a:r>
              <a:rPr lang="it-IT" dirty="0">
                <a:solidFill>
                  <a:srgbClr val="C00000"/>
                </a:solidFill>
              </a:rPr>
              <a:t>Monitoraggio ex ante</a:t>
            </a:r>
          </a:p>
          <a:p>
            <a:pPr lvl="1"/>
            <a:r>
              <a:rPr lang="it-IT" dirty="0"/>
              <a:t>Valutazione dello stato di salute attraverso micro-</a:t>
            </a:r>
            <a:r>
              <a:rPr lang="it-IT" dirty="0" err="1"/>
              <a:t>sensoristica</a:t>
            </a:r>
            <a:r>
              <a:rPr lang="it-IT" dirty="0"/>
              <a:t> per monitoraggio su componenti volatili + GCMS</a:t>
            </a:r>
          </a:p>
          <a:p>
            <a:pPr lvl="2">
              <a:buFont typeface="Wingdings" pitchFamily="2" charset="2"/>
              <a:buChar char="v"/>
            </a:pPr>
            <a:r>
              <a:rPr lang="it-IT" dirty="0"/>
              <a:t>Costi: a) sensore b) elaborazione dati c)manodopera per scelta delle piante in miglior stato d) formazione</a:t>
            </a:r>
          </a:p>
          <a:p>
            <a:pPr lvl="2">
              <a:buFont typeface="Wingdings" pitchFamily="2" charset="2"/>
              <a:buChar char="v"/>
            </a:pPr>
            <a:r>
              <a:rPr lang="it-IT" dirty="0"/>
              <a:t>Benefici: a) Riduzione delle perdite b) Riduzione delle contestazioni c) Fidelizzazione del cliente</a:t>
            </a:r>
          </a:p>
          <a:p>
            <a:pPr lvl="1"/>
            <a:r>
              <a:rPr lang="it-IT" dirty="0"/>
              <a:t>Modalità di carico</a:t>
            </a:r>
          </a:p>
          <a:p>
            <a:pPr lvl="2">
              <a:buFont typeface="Wingdings" pitchFamily="2" charset="2"/>
              <a:buChar char="v"/>
            </a:pPr>
            <a:r>
              <a:rPr lang="it-IT" dirty="0" err="1"/>
              <a:t>Compliance</a:t>
            </a:r>
            <a:r>
              <a:rPr lang="it-IT" dirty="0"/>
              <a:t> con gli indicatori su indice di stivaggio--&gt; permettere la circolazione dell’aria e stabilità e omogeneità di umidità e temperatura. Valore ideale &lt; 60%</a:t>
            </a:r>
          </a:p>
          <a:p>
            <a:pPr lvl="2">
              <a:buFont typeface="Wingdings" pitchFamily="2" charset="2"/>
              <a:buChar char="v"/>
            </a:pPr>
            <a:r>
              <a:rPr lang="it-IT" dirty="0"/>
              <a:t>Rimozione acqua in vaso in eccesso </a:t>
            </a:r>
            <a:r>
              <a:rPr lang="it-IT" dirty="0">
                <a:sym typeface="Wingdings" pitchFamily="2" charset="2"/>
              </a:rPr>
              <a:t> mantenimento RH</a:t>
            </a:r>
            <a:endParaRPr lang="it-IT" dirty="0"/>
          </a:p>
          <a:p>
            <a:pPr lvl="3">
              <a:buFont typeface="Wingdings" pitchFamily="2" charset="2"/>
              <a:buChar char="§"/>
            </a:pPr>
            <a:r>
              <a:rPr lang="it-IT" sz="1300" dirty="0"/>
              <a:t>Costi: Aumento incidenza dei costi di trasporto </a:t>
            </a:r>
          </a:p>
          <a:p>
            <a:pPr lvl="3">
              <a:buFont typeface="Wingdings" pitchFamily="2" charset="2"/>
              <a:buChar char="§"/>
            </a:pPr>
            <a:r>
              <a:rPr lang="it-IT" sz="1300" dirty="0"/>
              <a:t>Benefici: a) Riduzione delle perdite (anche per malattie fungine) b) Riduzione delle contestazioni c) Fidelizzazione del cliente </a:t>
            </a:r>
          </a:p>
          <a:p>
            <a:pPr lvl="3">
              <a:buFont typeface="Wingdings" pitchFamily="2" charset="2"/>
              <a:buChar char="§"/>
            </a:pPr>
            <a:r>
              <a:rPr lang="it-IT" sz="1300" dirty="0"/>
              <a:t>Marginalità ?</a:t>
            </a:r>
          </a:p>
          <a:p>
            <a:pPr lvl="3"/>
            <a:endParaRPr lang="it-IT" dirty="0"/>
          </a:p>
          <a:p>
            <a:endParaRPr lang="it-IT" dirty="0"/>
          </a:p>
        </p:txBody>
      </p:sp>
    </p:spTree>
    <p:extLst>
      <p:ext uri="{BB962C8B-B14F-4D97-AF65-F5344CB8AC3E}">
        <p14:creationId xmlns:p14="http://schemas.microsoft.com/office/powerpoint/2010/main" val="24862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D4A35-0042-714D-A6B7-ABA2CEAD84D2}"/>
              </a:ext>
            </a:extLst>
          </p:cNvPr>
          <p:cNvSpPr>
            <a:spLocks noGrp="1"/>
          </p:cNvSpPr>
          <p:nvPr>
            <p:ph type="title"/>
          </p:nvPr>
        </p:nvSpPr>
        <p:spPr/>
        <p:txBody>
          <a:bodyPr>
            <a:normAutofit fontScale="90000"/>
          </a:bodyPr>
          <a:lstStyle/>
          <a:p>
            <a:r>
              <a:rPr lang="it-IT" dirty="0"/>
              <a:t>Necessità di monitorare lo stato di salute della pianta in relazione allo stress da trasporto</a:t>
            </a:r>
          </a:p>
        </p:txBody>
      </p:sp>
      <p:sp>
        <p:nvSpPr>
          <p:cNvPr id="3" name="Segnaposto testo 2">
            <a:extLst>
              <a:ext uri="{FF2B5EF4-FFF2-40B4-BE49-F238E27FC236}">
                <a16:creationId xmlns:a16="http://schemas.microsoft.com/office/drawing/2014/main" id="{11E2A240-7650-144C-9983-63EDE2D2C106}"/>
              </a:ext>
            </a:extLst>
          </p:cNvPr>
          <p:cNvSpPr>
            <a:spLocks noGrp="1"/>
          </p:cNvSpPr>
          <p:nvPr>
            <p:ph type="body" idx="1"/>
          </p:nvPr>
        </p:nvSpPr>
        <p:spPr/>
        <p:txBody>
          <a:bodyPr>
            <a:normAutofit lnSpcReduction="10000"/>
          </a:bodyPr>
          <a:lstStyle/>
          <a:p>
            <a:r>
              <a:rPr lang="it-IT" dirty="0"/>
              <a:t> </a:t>
            </a:r>
            <a:r>
              <a:rPr lang="it-IT" dirty="0">
                <a:solidFill>
                  <a:srgbClr val="C00000"/>
                </a:solidFill>
              </a:rPr>
              <a:t>Monitoraggio in itinere</a:t>
            </a:r>
          </a:p>
          <a:p>
            <a:pPr lvl="1"/>
            <a:r>
              <a:rPr lang="it-IT" i="1" dirty="0"/>
              <a:t>Valutazione dello stato di salute attraverso i sensori per identificazione componenti volatili come marcatori di stress</a:t>
            </a:r>
          </a:p>
          <a:p>
            <a:pPr lvl="2"/>
            <a:r>
              <a:rPr lang="it-IT" i="1" dirty="0"/>
              <a:t>Costi: a) sensore b) elaborazione dati c)manodopera per scelta delle piante in miglior stato d) formazione personale</a:t>
            </a:r>
          </a:p>
          <a:p>
            <a:pPr lvl="2"/>
            <a:r>
              <a:rPr lang="it-IT" i="1" dirty="0"/>
              <a:t>Benefici: a) Riduzione delle perdite b) Riduzione delle contestazioni c) Fidelizzazione del cliente</a:t>
            </a:r>
          </a:p>
          <a:p>
            <a:pPr lvl="1"/>
            <a:r>
              <a:rPr lang="it-IT" dirty="0"/>
              <a:t>Monitoraggio dei parametri ambientali (Temperatura ed UR (%) dell’aria, Temperatura ed Umidità del suolo, Intensità luminosa, Emissione ed accumulo della CO2) con </a:t>
            </a:r>
            <a:r>
              <a:rPr lang="it-IT" dirty="0" err="1"/>
              <a:t>microsensoristica</a:t>
            </a:r>
            <a:r>
              <a:rPr lang="it-IT" dirty="0"/>
              <a:t> </a:t>
            </a:r>
            <a:r>
              <a:rPr lang="it-IT" dirty="0" err="1"/>
              <a:t>loT</a:t>
            </a:r>
            <a:r>
              <a:rPr lang="it-IT" dirty="0"/>
              <a:t> </a:t>
            </a:r>
          </a:p>
          <a:p>
            <a:pPr lvl="3"/>
            <a:r>
              <a:rPr lang="it-IT" dirty="0"/>
              <a:t>Costi: a) Sensori: quanti per container? b) elaborazione dati c)manodopera per applicazione sensori d) formazione personale</a:t>
            </a:r>
          </a:p>
          <a:p>
            <a:pPr lvl="3"/>
            <a:r>
              <a:rPr lang="it-IT" dirty="0"/>
              <a:t>Benefici: a) Riduzione delle perdite b) Riduzione delle contestazioni c) Fidelizzazione del cliente d) </a:t>
            </a:r>
            <a:r>
              <a:rPr lang="it-IT" dirty="0">
                <a:solidFill>
                  <a:schemeClr val="tx1"/>
                </a:solidFill>
              </a:rPr>
              <a:t>Opportunità di una correzione in itinere e) Accertamento delle responsabilità</a:t>
            </a:r>
          </a:p>
          <a:p>
            <a:pPr lvl="3"/>
            <a:endParaRPr lang="it-IT" dirty="0">
              <a:solidFill>
                <a:schemeClr val="tx1"/>
              </a:solidFill>
            </a:endParaRPr>
          </a:p>
          <a:p>
            <a:pPr lvl="3"/>
            <a:endParaRPr lang="it-IT" dirty="0"/>
          </a:p>
          <a:p>
            <a:endParaRPr lang="it-IT" dirty="0"/>
          </a:p>
        </p:txBody>
      </p:sp>
    </p:spTree>
    <p:extLst>
      <p:ext uri="{BB962C8B-B14F-4D97-AF65-F5344CB8AC3E}">
        <p14:creationId xmlns:p14="http://schemas.microsoft.com/office/powerpoint/2010/main" val="2379570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D4A35-0042-714D-A6B7-ABA2CEAD84D2}"/>
              </a:ext>
            </a:extLst>
          </p:cNvPr>
          <p:cNvSpPr>
            <a:spLocks noGrp="1"/>
          </p:cNvSpPr>
          <p:nvPr>
            <p:ph type="title"/>
          </p:nvPr>
        </p:nvSpPr>
        <p:spPr/>
        <p:txBody>
          <a:bodyPr>
            <a:normAutofit fontScale="90000"/>
          </a:bodyPr>
          <a:lstStyle/>
          <a:p>
            <a:r>
              <a:rPr lang="it-IT" dirty="0"/>
              <a:t>Necessità di monitorare lo stato di salute della pianta in relazione allo stress da trasporto</a:t>
            </a:r>
          </a:p>
        </p:txBody>
      </p:sp>
      <p:sp>
        <p:nvSpPr>
          <p:cNvPr id="3" name="Segnaposto testo 2">
            <a:extLst>
              <a:ext uri="{FF2B5EF4-FFF2-40B4-BE49-F238E27FC236}">
                <a16:creationId xmlns:a16="http://schemas.microsoft.com/office/drawing/2014/main" id="{11E2A240-7650-144C-9983-63EDE2D2C106}"/>
              </a:ext>
            </a:extLst>
          </p:cNvPr>
          <p:cNvSpPr>
            <a:spLocks noGrp="1"/>
          </p:cNvSpPr>
          <p:nvPr>
            <p:ph type="body" idx="1"/>
          </p:nvPr>
        </p:nvSpPr>
        <p:spPr/>
        <p:txBody>
          <a:bodyPr>
            <a:normAutofit/>
          </a:bodyPr>
          <a:lstStyle/>
          <a:p>
            <a:r>
              <a:rPr lang="it-IT" dirty="0"/>
              <a:t> </a:t>
            </a:r>
            <a:r>
              <a:rPr lang="it-IT" dirty="0">
                <a:solidFill>
                  <a:srgbClr val="C00000"/>
                </a:solidFill>
              </a:rPr>
              <a:t>Monitoraggio ex post</a:t>
            </a:r>
          </a:p>
          <a:p>
            <a:pPr lvl="1"/>
            <a:r>
              <a:rPr lang="it-IT" dirty="0"/>
              <a:t>Valutazione dello stato di salute attraverso i sensori su componenti volatili</a:t>
            </a:r>
          </a:p>
          <a:p>
            <a:pPr lvl="2"/>
            <a:r>
              <a:rPr lang="it-IT" dirty="0"/>
              <a:t>Costi: a) sensore b) elaborazione dati c)manodopera per scelta delle piante in miglior stato d) formazione personale</a:t>
            </a:r>
          </a:p>
          <a:p>
            <a:pPr lvl="2"/>
            <a:r>
              <a:rPr lang="it-IT" dirty="0"/>
              <a:t>Benefici: a) Riduzione delle perdite b) Riduzione delle contestazioni c) Fidelizzazione del cliente Monitoraggio delle temperatura</a:t>
            </a:r>
          </a:p>
          <a:p>
            <a:pPr lvl="1"/>
            <a:r>
              <a:rPr lang="it-IT" dirty="0"/>
              <a:t>Monitoraggio dei parametri ambientali (Temperatura ed UR (%) dell’aria, Temperatura ed Umidità del suolo, Intensità luminosa, Emissione ed accumulo della CO2) con </a:t>
            </a:r>
            <a:r>
              <a:rPr lang="it-IT" dirty="0" err="1"/>
              <a:t>microsensoristica</a:t>
            </a:r>
            <a:r>
              <a:rPr lang="it-IT" dirty="0"/>
              <a:t> </a:t>
            </a:r>
            <a:r>
              <a:rPr lang="it-IT" dirty="0" err="1"/>
              <a:t>loT</a:t>
            </a:r>
            <a:r>
              <a:rPr lang="it-IT" dirty="0"/>
              <a:t> </a:t>
            </a:r>
          </a:p>
          <a:p>
            <a:pPr lvl="3"/>
            <a:r>
              <a:rPr lang="it-IT" dirty="0"/>
              <a:t>Costi: a) Sensori: quanti per container? b) elaborazione dati c)manodopera per applicazione sensori d) formazione personale</a:t>
            </a:r>
          </a:p>
          <a:p>
            <a:pPr lvl="3"/>
            <a:r>
              <a:rPr lang="it-IT" dirty="0"/>
              <a:t>Benefici: a) Riduzione delle perdite b) Riduzione delle contestazioni c) Fidelizzazione del cliente d) opportunità di una correzione in itinere</a:t>
            </a:r>
          </a:p>
          <a:p>
            <a:pPr lvl="3"/>
            <a:endParaRPr lang="it-IT" dirty="0"/>
          </a:p>
          <a:p>
            <a:pPr lvl="3"/>
            <a:endParaRPr lang="it-IT" dirty="0"/>
          </a:p>
          <a:p>
            <a:endParaRPr lang="it-IT" dirty="0"/>
          </a:p>
        </p:txBody>
      </p:sp>
    </p:spTree>
    <p:extLst>
      <p:ext uri="{BB962C8B-B14F-4D97-AF65-F5344CB8AC3E}">
        <p14:creationId xmlns:p14="http://schemas.microsoft.com/office/powerpoint/2010/main" val="781178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0"/>
          <p:cNvSpPr/>
          <p:nvPr/>
        </p:nvSpPr>
        <p:spPr>
          <a:xfrm>
            <a:off x="381000" y="6000579"/>
            <a:ext cx="72670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u="sng">
                <a:solidFill>
                  <a:schemeClr val="dk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https://www.senato.it/service/PDF/PDFServer/BGT/01176562.pdf</a:t>
            </a:r>
            <a:r>
              <a:rPr lang="it-IT" sz="1800">
                <a:solidFill>
                  <a:schemeClr val="dk1"/>
                </a:solidFill>
                <a:latin typeface="Trebuchet MS"/>
                <a:ea typeface="Trebuchet MS"/>
                <a:cs typeface="Trebuchet MS"/>
                <a:sym typeface="Trebuchet MS"/>
              </a:rPr>
              <a:t> </a:t>
            </a:r>
            <a:endParaRPr sz="1800">
              <a:solidFill>
                <a:schemeClr val="dk1"/>
              </a:solidFill>
              <a:latin typeface="Trebuchet MS"/>
              <a:ea typeface="Trebuchet MS"/>
              <a:cs typeface="Trebuchet MS"/>
              <a:sym typeface="Trebuchet MS"/>
            </a:endParaRPr>
          </a:p>
        </p:txBody>
      </p:sp>
      <p:pic>
        <p:nvPicPr>
          <p:cNvPr id="434" name="Google Shape;434;p20"/>
          <p:cNvPicPr preferRelativeResize="0"/>
          <p:nvPr/>
        </p:nvPicPr>
        <p:blipFill rotWithShape="1">
          <a:blip r:embed="rId4">
            <a:alphaModFix/>
          </a:blip>
          <a:srcRect/>
          <a:stretch/>
        </p:blipFill>
        <p:spPr>
          <a:xfrm>
            <a:off x="233542" y="1368447"/>
            <a:ext cx="8711828" cy="4538735"/>
          </a:xfrm>
          <a:prstGeom prst="rect">
            <a:avLst/>
          </a:prstGeom>
          <a:noFill/>
          <a:ln>
            <a:noFill/>
          </a:ln>
        </p:spPr>
      </p:pic>
      <p:sp>
        <p:nvSpPr>
          <p:cNvPr id="435" name="Google Shape;435;p20"/>
          <p:cNvSpPr txBox="1">
            <a:spLocks noGrp="1"/>
          </p:cNvSpPr>
          <p:nvPr>
            <p:ph type="title"/>
          </p:nvPr>
        </p:nvSpPr>
        <p:spPr>
          <a:xfrm>
            <a:off x="233542" y="260419"/>
            <a:ext cx="8596668" cy="109915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it-IT" b="1" i="1"/>
              <a:t>Novità in arrivo per la filiera del Verde in Italia e la gestione logistica?</a:t>
            </a:r>
            <a:endParaRPr b="1" i="1"/>
          </a:p>
        </p:txBody>
      </p:sp>
      <p:sp>
        <p:nvSpPr>
          <p:cNvPr id="436" name="Google Shape;436;p20"/>
          <p:cNvSpPr/>
          <p:nvPr/>
        </p:nvSpPr>
        <p:spPr>
          <a:xfrm>
            <a:off x="8369949" y="3628936"/>
            <a:ext cx="3822051" cy="2585323"/>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dirty="0">
                <a:solidFill>
                  <a:schemeClr val="dk1"/>
                </a:solidFill>
                <a:latin typeface="Calibri"/>
                <a:ea typeface="Calibri"/>
                <a:cs typeface="Calibri"/>
                <a:sym typeface="Calibri"/>
              </a:rPr>
              <a:t>Es. L'articolo 3 </a:t>
            </a:r>
            <a:r>
              <a:rPr lang="it-IT" sz="1800" b="1" i="1" dirty="0">
                <a:solidFill>
                  <a:schemeClr val="dk1"/>
                </a:solidFill>
                <a:latin typeface="Calibri"/>
                <a:ea typeface="Calibri"/>
                <a:cs typeface="Calibri"/>
                <a:sym typeface="Calibri"/>
              </a:rPr>
              <a:t>prevede interventi per il settore distributivo florovivaistico.</a:t>
            </a:r>
            <a:r>
              <a:rPr lang="it-IT" sz="1800" i="1" dirty="0">
                <a:solidFill>
                  <a:schemeClr val="dk1"/>
                </a:solidFill>
                <a:latin typeface="Calibri"/>
                <a:ea typeface="Calibri"/>
                <a:cs typeface="Calibri"/>
                <a:sym typeface="Calibri"/>
              </a:rPr>
              <a:t> In particolare, si prevede che all'interno del Piano Nazionale siano individuati i </a:t>
            </a:r>
            <a:r>
              <a:rPr lang="it-IT" sz="1800" b="1" i="1" dirty="0">
                <a:solidFill>
                  <a:schemeClr val="dk1"/>
                </a:solidFill>
                <a:latin typeface="Calibri"/>
                <a:ea typeface="Calibri"/>
                <a:cs typeface="Calibri"/>
                <a:sym typeface="Calibri"/>
              </a:rPr>
              <a:t>siti regionali destinati ad ospitare le piattaforme logistiche per il settore florovivaistico </a:t>
            </a:r>
            <a:r>
              <a:rPr lang="it-IT" sz="1800" i="1" dirty="0">
                <a:solidFill>
                  <a:schemeClr val="dk1"/>
                </a:solidFill>
                <a:latin typeface="Calibri"/>
                <a:ea typeface="Calibri"/>
                <a:cs typeface="Calibri"/>
                <a:sym typeface="Calibri"/>
              </a:rPr>
              <a:t>distinte per aree nord, centro, sud, isole maggiori e zone svantaggiate</a:t>
            </a:r>
            <a:r>
              <a:rPr lang="it-IT"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17"/>
          <p:cNvPicPr preferRelativeResize="0"/>
          <p:nvPr/>
        </p:nvPicPr>
        <p:blipFill rotWithShape="1">
          <a:blip r:embed="rId3">
            <a:alphaModFix/>
          </a:blip>
          <a:srcRect/>
          <a:stretch/>
        </p:blipFill>
        <p:spPr>
          <a:xfrm>
            <a:off x="9332231" y="1182912"/>
            <a:ext cx="2944493" cy="4532737"/>
          </a:xfrm>
          <a:prstGeom prst="rect">
            <a:avLst/>
          </a:prstGeom>
          <a:noFill/>
          <a:ln>
            <a:noFill/>
          </a:ln>
        </p:spPr>
      </p:pic>
      <p:sp>
        <p:nvSpPr>
          <p:cNvPr id="410" name="Google Shape;410;p17"/>
          <p:cNvSpPr/>
          <p:nvPr/>
        </p:nvSpPr>
        <p:spPr>
          <a:xfrm>
            <a:off x="219462" y="1182912"/>
            <a:ext cx="8972664" cy="464738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it-IT" sz="1600" b="1" dirty="0">
                <a:solidFill>
                  <a:schemeClr val="dk1"/>
                </a:solidFill>
                <a:latin typeface="Calibri"/>
                <a:ea typeface="Calibri"/>
                <a:cs typeface="Calibri"/>
                <a:sym typeface="Calibri"/>
              </a:rPr>
              <a:t>Progetti di ricerca / azione </a:t>
            </a:r>
            <a:r>
              <a:rPr lang="it-IT" sz="1600" dirty="0">
                <a:solidFill>
                  <a:schemeClr val="dk1"/>
                </a:solidFill>
                <a:latin typeface="Calibri"/>
                <a:ea typeface="Calibri"/>
                <a:cs typeface="Calibri"/>
                <a:sym typeface="Calibri"/>
              </a:rPr>
              <a:t>dovranno sostenere l’</a:t>
            </a:r>
            <a:r>
              <a:rPr lang="it-IT" sz="1600" b="1" dirty="0">
                <a:solidFill>
                  <a:srgbClr val="2A5010"/>
                </a:solidFill>
                <a:latin typeface="Calibri"/>
                <a:ea typeface="Calibri"/>
                <a:cs typeface="Calibri"/>
                <a:sym typeface="Calibri"/>
              </a:rPr>
              <a:t>innovazione logistica </a:t>
            </a:r>
            <a:r>
              <a:rPr lang="it-IT" sz="1600" dirty="0">
                <a:solidFill>
                  <a:schemeClr val="dk1"/>
                </a:solidFill>
                <a:latin typeface="Calibri"/>
                <a:ea typeface="Calibri"/>
                <a:cs typeface="Calibri"/>
                <a:sym typeface="Calibri"/>
              </a:rPr>
              <a:t>finalizzata alla creazione di reti e lo sviluppo di </a:t>
            </a:r>
            <a:r>
              <a:rPr lang="it-IT" sz="1600" b="1" dirty="0">
                <a:solidFill>
                  <a:schemeClr val="dk1"/>
                </a:solidFill>
                <a:latin typeface="Calibri"/>
                <a:ea typeface="Calibri"/>
                <a:cs typeface="Calibri"/>
                <a:sym typeface="Calibri"/>
              </a:rPr>
              <a:t>filiere efficienti, sostenibili, internazionalizzate</a:t>
            </a:r>
            <a:endParaRPr dirty="0"/>
          </a:p>
          <a:p>
            <a:pPr marL="285750" marR="0" lvl="0" indent="-184150" algn="l" rtl="0">
              <a:spcBef>
                <a:spcPts val="0"/>
              </a:spcBef>
              <a:spcAft>
                <a:spcPts val="0"/>
              </a:spcAft>
              <a:buClr>
                <a:schemeClr val="dk1"/>
              </a:buClr>
              <a:buSzPts val="1600"/>
              <a:buFont typeface="Arial"/>
              <a:buNone/>
            </a:pPr>
            <a:endParaRPr sz="16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it-IT" sz="1600" dirty="0">
                <a:solidFill>
                  <a:schemeClr val="dk1"/>
                </a:solidFill>
                <a:latin typeface="Calibri"/>
                <a:ea typeface="Calibri"/>
                <a:cs typeface="Calibri"/>
                <a:sym typeface="Calibri"/>
              </a:rPr>
              <a:t>Supporto</a:t>
            </a:r>
            <a:r>
              <a:rPr lang="it-IT" sz="1600" b="1" dirty="0">
                <a:solidFill>
                  <a:schemeClr val="dk1"/>
                </a:solidFill>
                <a:latin typeface="Calibri"/>
                <a:ea typeface="Calibri"/>
                <a:cs typeface="Calibri"/>
                <a:sym typeface="Calibri"/>
              </a:rPr>
              <a:t> all’innovazione logistica </a:t>
            </a:r>
            <a:r>
              <a:rPr lang="it-IT" sz="1600" dirty="0">
                <a:solidFill>
                  <a:schemeClr val="dk1"/>
                </a:solidFill>
                <a:latin typeface="Calibri"/>
                <a:ea typeface="Calibri"/>
                <a:cs typeface="Calibri"/>
                <a:sym typeface="Calibri"/>
              </a:rPr>
              <a:t>per:</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rgbClr val="2A5010"/>
              </a:buClr>
              <a:buSzPts val="1800"/>
              <a:buFont typeface="Arial"/>
              <a:buChar char="•"/>
            </a:pPr>
            <a:r>
              <a:rPr lang="it-IT" sz="1800" b="1" i="1" dirty="0">
                <a:solidFill>
                  <a:srgbClr val="2A5010"/>
                </a:solidFill>
                <a:latin typeface="Calibri"/>
                <a:ea typeface="Calibri"/>
                <a:cs typeface="Calibri"/>
                <a:sym typeface="Calibri"/>
              </a:rPr>
              <a:t>… sostenere un maggior orientamento alla domanda della filiera (</a:t>
            </a:r>
            <a:r>
              <a:rPr lang="it-IT" sz="1800" b="1" i="1" dirty="0" err="1">
                <a:solidFill>
                  <a:srgbClr val="2A5010"/>
                </a:solidFill>
                <a:latin typeface="Calibri"/>
                <a:ea typeface="Calibri"/>
                <a:cs typeface="Calibri"/>
                <a:sym typeface="Calibri"/>
              </a:rPr>
              <a:t>demand-driven</a:t>
            </a:r>
            <a:r>
              <a:rPr lang="it-IT" sz="1800" b="1" i="1" dirty="0">
                <a:solidFill>
                  <a:srgbClr val="2A5010"/>
                </a:solidFill>
                <a:latin typeface="Calibri"/>
                <a:ea typeface="Calibri"/>
                <a:cs typeface="Calibri"/>
                <a:sym typeface="Calibri"/>
              </a:rPr>
              <a:t>)</a:t>
            </a:r>
            <a:endParaRPr dirty="0"/>
          </a:p>
          <a:p>
            <a:pPr marL="285750" marR="0" lvl="0" indent="-215900" algn="l" rtl="0">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Favorire un </a:t>
            </a:r>
            <a:r>
              <a:rPr lang="it-IT" sz="1600" b="1" i="0" u="none" strike="noStrike" cap="none" dirty="0">
                <a:solidFill>
                  <a:schemeClr val="dk1"/>
                </a:solidFill>
                <a:latin typeface="Calibri"/>
                <a:ea typeface="Calibri"/>
                <a:cs typeface="Calibri"/>
                <a:sym typeface="Calibri"/>
              </a:rPr>
              <a:t>collegamento sempre più diretto tra coltivatori situati sui diversi mercati di produzione e consumatori </a:t>
            </a:r>
            <a:r>
              <a:rPr lang="it-IT" sz="1600" b="0" i="0" u="none" strike="noStrike" cap="none" dirty="0">
                <a:solidFill>
                  <a:schemeClr val="dk1"/>
                </a:solidFill>
                <a:latin typeface="Calibri"/>
                <a:ea typeface="Calibri"/>
                <a:cs typeface="Calibri"/>
                <a:sym typeface="Calibri"/>
              </a:rPr>
              <a:t>nei mercati di destinazione (scambio diretto e tempestivo di merce ed informazione)</a:t>
            </a:r>
            <a:endParaRPr dirty="0"/>
          </a:p>
          <a:p>
            <a:pPr marL="7429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1" i="0" u="none" strike="noStrike" cap="none" dirty="0">
                <a:solidFill>
                  <a:srgbClr val="C00000"/>
                </a:solidFill>
                <a:latin typeface="Calibri"/>
                <a:ea typeface="Calibri"/>
                <a:cs typeface="Calibri"/>
                <a:sym typeface="Calibri"/>
              </a:rPr>
              <a:t>Adattamento della logistica aziendale e distributiva alla tipologia di filiera </a:t>
            </a:r>
            <a:r>
              <a:rPr lang="it-IT" sz="1600" b="0" i="0" u="none" strike="noStrike" cap="none" dirty="0">
                <a:solidFill>
                  <a:schemeClr val="dk1"/>
                </a:solidFill>
                <a:latin typeface="Calibri"/>
                <a:ea typeface="Calibri"/>
                <a:cs typeface="Calibri"/>
                <a:sym typeface="Calibri"/>
              </a:rPr>
              <a:t>:</a:t>
            </a:r>
            <a:endParaRPr lang="it-IT" dirty="0"/>
          </a:p>
          <a:p>
            <a:pPr marL="1314450" marR="0" lvl="2" indent="-400050" algn="l" rtl="0">
              <a:spcBef>
                <a:spcPts val="0"/>
              </a:spcBef>
              <a:spcAft>
                <a:spcPts val="0"/>
              </a:spcAft>
              <a:buClr>
                <a:schemeClr val="dk1"/>
              </a:buClr>
              <a:buSzPts val="1600"/>
              <a:buFont typeface="Trebuchet MS"/>
              <a:buAutoNum type="romanLcPeriod"/>
            </a:pPr>
            <a:r>
              <a:rPr lang="it-IT" sz="1600" b="1" i="0" u="none" strike="noStrike" cap="none" dirty="0">
                <a:solidFill>
                  <a:schemeClr val="dk1"/>
                </a:solidFill>
                <a:latin typeface="Calibri"/>
                <a:ea typeface="Calibri"/>
                <a:cs typeface="Calibri"/>
                <a:sym typeface="Calibri"/>
              </a:rPr>
              <a:t>Canale specializzato </a:t>
            </a:r>
            <a:r>
              <a:rPr lang="it-IT" sz="1600" b="0" i="0" u="none" strike="noStrike" cap="none" dirty="0">
                <a:solidFill>
                  <a:schemeClr val="dk1"/>
                </a:solidFill>
                <a:latin typeface="Calibri"/>
                <a:ea typeface="Calibri"/>
                <a:cs typeface="Calibri"/>
                <a:sym typeface="Calibri"/>
              </a:rPr>
              <a:t>= </a:t>
            </a:r>
            <a:r>
              <a:rPr lang="it-IT" sz="1600" b="0" i="0" u="none" strike="noStrike" cap="none" dirty="0" err="1">
                <a:solidFill>
                  <a:schemeClr val="dk1"/>
                </a:solidFill>
                <a:latin typeface="Calibri"/>
                <a:ea typeface="Calibri"/>
                <a:cs typeface="Calibri"/>
                <a:sym typeface="Calibri"/>
              </a:rPr>
              <a:t>f</a:t>
            </a:r>
            <a:r>
              <a:rPr lang="it-IT" sz="1600" b="0" i="0" u="none" strike="noStrike" cap="none" dirty="0">
                <a:solidFill>
                  <a:schemeClr val="dk1"/>
                </a:solidFill>
                <a:latin typeface="Calibri"/>
                <a:ea typeface="Calibri"/>
                <a:cs typeface="Calibri"/>
                <a:sym typeface="Calibri"/>
              </a:rPr>
              <a:t>. di aggregazione dell’offerta, controllo qualità, definizione del prezzo, distribuzione e gestione delle transazioni finanziarie</a:t>
            </a:r>
          </a:p>
          <a:p>
            <a:pPr marL="1314450" marR="0" lvl="2" indent="-400050" algn="l" rtl="0">
              <a:spcBef>
                <a:spcPts val="0"/>
              </a:spcBef>
              <a:spcAft>
                <a:spcPts val="0"/>
              </a:spcAft>
              <a:buClr>
                <a:schemeClr val="dk1"/>
              </a:buClr>
              <a:buSzPts val="1600"/>
              <a:buFont typeface="Trebuchet MS"/>
              <a:buAutoNum type="romanLcPeriod"/>
            </a:pPr>
            <a:r>
              <a:rPr lang="it-IT" sz="1600" b="1" i="0" u="none" strike="noStrike" cap="none" dirty="0">
                <a:solidFill>
                  <a:schemeClr val="dk1"/>
                </a:solidFill>
                <a:latin typeface="Calibri"/>
                <a:ea typeface="Calibri"/>
                <a:cs typeface="Calibri"/>
                <a:sym typeface="Calibri"/>
              </a:rPr>
              <a:t>Canale DO non specializzata </a:t>
            </a:r>
            <a:r>
              <a:rPr lang="it-IT" sz="1600" b="0" i="0" u="none" strike="noStrike" cap="none" dirty="0">
                <a:solidFill>
                  <a:schemeClr val="dk1"/>
                </a:solidFill>
                <a:latin typeface="Calibri"/>
                <a:ea typeface="Calibri"/>
                <a:cs typeface="Calibri"/>
                <a:sym typeface="Calibri"/>
              </a:rPr>
              <a:t>= </a:t>
            </a:r>
            <a:r>
              <a:rPr lang="it-IT" sz="1600" b="0" i="0" u="none" strike="noStrike" cap="none" dirty="0" err="1">
                <a:solidFill>
                  <a:schemeClr val="dk1"/>
                </a:solidFill>
                <a:latin typeface="Calibri"/>
                <a:ea typeface="Calibri"/>
                <a:cs typeface="Calibri"/>
                <a:sym typeface="Calibri"/>
              </a:rPr>
              <a:t>f</a:t>
            </a:r>
            <a:r>
              <a:rPr lang="it-IT" sz="1600" b="0" i="0" u="none" strike="noStrike" cap="none" dirty="0">
                <a:solidFill>
                  <a:schemeClr val="dk1"/>
                </a:solidFill>
                <a:latin typeface="Calibri"/>
                <a:ea typeface="Calibri"/>
                <a:cs typeface="Calibri"/>
                <a:sym typeface="Calibri"/>
              </a:rPr>
              <a:t>. di definizione del prezzo (fornitori di servizi professionali si occupano di approvvigionamento, movimentazione logistica, gestione dei pagamenti e controllo qualità)</a:t>
            </a:r>
            <a:endParaRPr dirty="0"/>
          </a:p>
          <a:p>
            <a:pPr marL="1314450" marR="0" lvl="2" indent="-400050" algn="l" rtl="0">
              <a:spcBef>
                <a:spcPts val="0"/>
              </a:spcBef>
              <a:spcAft>
                <a:spcPts val="0"/>
              </a:spcAft>
              <a:buClr>
                <a:schemeClr val="dk1"/>
              </a:buClr>
              <a:buSzPts val="1600"/>
              <a:buFont typeface="Trebuchet MS"/>
              <a:buAutoNum type="romanLcPeriod"/>
            </a:pPr>
            <a:r>
              <a:rPr lang="it-IT" sz="1600" b="1" i="0" u="none" strike="noStrike" cap="none" dirty="0">
                <a:solidFill>
                  <a:schemeClr val="dk1"/>
                </a:solidFill>
                <a:latin typeface="Calibri"/>
                <a:ea typeface="Calibri"/>
                <a:cs typeface="Calibri"/>
                <a:sym typeface="Calibri"/>
              </a:rPr>
              <a:t>Canale e-commerce </a:t>
            </a:r>
            <a:r>
              <a:rPr lang="it-IT" sz="1600" b="0" i="0" u="none" strike="noStrike" cap="none" dirty="0">
                <a:solidFill>
                  <a:schemeClr val="dk1"/>
                </a:solidFill>
                <a:latin typeface="Calibri"/>
                <a:ea typeface="Calibri"/>
                <a:cs typeface="Calibri"/>
                <a:sym typeface="Calibri"/>
              </a:rPr>
              <a:t>= </a:t>
            </a:r>
            <a:r>
              <a:rPr lang="it-IT" sz="1600" b="0" i="0" u="none" strike="noStrike" cap="none" dirty="0" err="1">
                <a:solidFill>
                  <a:schemeClr val="dk1"/>
                </a:solidFill>
                <a:latin typeface="Calibri"/>
                <a:ea typeface="Calibri"/>
                <a:cs typeface="Calibri"/>
                <a:sym typeface="Calibri"/>
              </a:rPr>
              <a:t>f</a:t>
            </a:r>
            <a:r>
              <a:rPr lang="it-IT" sz="1600" b="0" i="0" u="none" strike="noStrike" cap="none" dirty="0">
                <a:solidFill>
                  <a:schemeClr val="dk1"/>
                </a:solidFill>
                <a:latin typeface="Calibri"/>
                <a:ea typeface="Calibri"/>
                <a:cs typeface="Calibri"/>
                <a:sym typeface="Calibri"/>
              </a:rPr>
              <a:t>. di controllo qualità e fornitura di servizi di supporto tecnologico</a:t>
            </a:r>
            <a:endParaRPr dirty="0"/>
          </a:p>
          <a:p>
            <a:pPr marL="1200150" marR="0" lvl="2"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411" name="Google Shape;411;p17"/>
          <p:cNvSpPr txBox="1">
            <a:spLocks noGrp="1"/>
          </p:cNvSpPr>
          <p:nvPr>
            <p:ph type="title"/>
          </p:nvPr>
        </p:nvSpPr>
        <p:spPr>
          <a:xfrm>
            <a:off x="316921" y="236505"/>
            <a:ext cx="8596668" cy="71242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it-IT" b="1"/>
              <a:t>Nuove sfide di ricerca – azione </a:t>
            </a:r>
            <a:r>
              <a:rPr lang="it-IT" b="1" i="1"/>
              <a:t>(1)</a:t>
            </a:r>
            <a:endParaRPr b="1" i="1"/>
          </a:p>
        </p:txBody>
      </p:sp>
    </p:spTree>
    <p:extLst>
      <p:ext uri="{BB962C8B-B14F-4D97-AF65-F5344CB8AC3E}">
        <p14:creationId xmlns:p14="http://schemas.microsoft.com/office/powerpoint/2010/main" val="3040414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8"/>
          <p:cNvSpPr txBox="1">
            <a:spLocks noGrp="1"/>
          </p:cNvSpPr>
          <p:nvPr>
            <p:ph type="title"/>
          </p:nvPr>
        </p:nvSpPr>
        <p:spPr>
          <a:xfrm>
            <a:off x="372715" y="256279"/>
            <a:ext cx="8596668" cy="70879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it-IT" b="1"/>
              <a:t>Nuove sfide di ricerca – azione </a:t>
            </a:r>
            <a:r>
              <a:rPr lang="it-IT" b="1" i="1"/>
              <a:t>(2)</a:t>
            </a:r>
            <a:endParaRPr b="1" i="1"/>
          </a:p>
        </p:txBody>
      </p:sp>
      <p:sp>
        <p:nvSpPr>
          <p:cNvPr id="417" name="Google Shape;417;p18"/>
          <p:cNvSpPr/>
          <p:nvPr/>
        </p:nvSpPr>
        <p:spPr>
          <a:xfrm>
            <a:off x="372715" y="3609187"/>
            <a:ext cx="8719940" cy="28469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A5010"/>
              </a:buClr>
              <a:buSzPts val="1800"/>
              <a:buFont typeface="Arial"/>
              <a:buChar char="•"/>
            </a:pPr>
            <a:r>
              <a:rPr lang="it-IT" sz="1800" b="1" i="1" dirty="0">
                <a:solidFill>
                  <a:srgbClr val="2A5010"/>
                </a:solidFill>
                <a:latin typeface="Calibri"/>
                <a:ea typeface="Calibri"/>
                <a:cs typeface="Calibri"/>
                <a:sym typeface="Calibri"/>
              </a:rPr>
              <a:t>… favorire la trasparenza e la creazione di infrastrutture di informazione avanzate</a:t>
            </a:r>
            <a:endParaRPr dirty="0"/>
          </a:p>
          <a:p>
            <a:pPr marL="285750" marR="0" lvl="0" indent="-215900" algn="l" rtl="0">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Maggiore </a:t>
            </a:r>
            <a:r>
              <a:rPr lang="it-IT" sz="1600" b="1" i="0" u="none" strike="noStrike" cap="none" dirty="0">
                <a:solidFill>
                  <a:schemeClr val="dk1"/>
                </a:solidFill>
                <a:latin typeface="Calibri"/>
                <a:ea typeface="Calibri"/>
                <a:cs typeface="Calibri"/>
                <a:sym typeface="Calibri"/>
              </a:rPr>
              <a:t>standardizzazione e scambio virtuale di informazione tra attori lungo la filiera</a:t>
            </a:r>
            <a:endParaRPr dirty="0"/>
          </a:p>
          <a:p>
            <a:pPr marL="7429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Supporto </a:t>
            </a:r>
            <a:r>
              <a:rPr lang="it-IT" sz="1600" b="1" i="0" u="none" strike="noStrike" cap="none" dirty="0">
                <a:solidFill>
                  <a:schemeClr val="dk1"/>
                </a:solidFill>
                <a:latin typeface="Calibri"/>
                <a:ea typeface="Calibri"/>
                <a:cs typeface="Calibri"/>
                <a:sym typeface="Calibri"/>
              </a:rPr>
              <a:t>al tracciamento e rintracciabilità delle merce lungo la filiera </a:t>
            </a:r>
            <a:r>
              <a:rPr lang="it-IT" sz="1600" b="0" i="0" u="none" strike="noStrike" cap="none" dirty="0">
                <a:solidFill>
                  <a:schemeClr val="dk1"/>
                </a:solidFill>
                <a:latin typeface="Calibri"/>
                <a:ea typeface="Calibri"/>
                <a:cs typeface="Calibri"/>
                <a:sym typeface="Calibri"/>
              </a:rPr>
              <a:t>e alla </a:t>
            </a:r>
            <a:r>
              <a:rPr lang="it-IT" sz="1600" b="1" i="0" u="none" strike="noStrike" cap="none" dirty="0">
                <a:solidFill>
                  <a:schemeClr val="dk1"/>
                </a:solidFill>
                <a:latin typeface="Calibri"/>
                <a:ea typeface="Calibri"/>
                <a:cs typeface="Calibri"/>
                <a:sym typeface="Calibri"/>
              </a:rPr>
              <a:t>raccolta, condivisione e comunicazione (interna ed esterna) di informazioni </a:t>
            </a:r>
            <a:r>
              <a:rPr lang="it-IT" sz="1600" b="0" i="0" u="none" strike="noStrike" cap="none" dirty="0">
                <a:solidFill>
                  <a:schemeClr val="dk1"/>
                </a:solidFill>
                <a:latin typeface="Calibri"/>
                <a:ea typeface="Calibri"/>
                <a:cs typeface="Calibri"/>
                <a:sym typeface="Calibri"/>
              </a:rPr>
              <a:t>su partner, prodotti, risorse ed operazioni logistiche</a:t>
            </a:r>
            <a:endParaRPr dirty="0"/>
          </a:p>
          <a:p>
            <a:pPr marL="7429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Supporto allo </a:t>
            </a:r>
            <a:r>
              <a:rPr lang="it-IT" sz="1600" b="1" i="0" u="none" strike="noStrike" cap="none" dirty="0">
                <a:solidFill>
                  <a:schemeClr val="dk1"/>
                </a:solidFill>
                <a:latin typeface="Calibri"/>
                <a:ea typeface="Calibri"/>
                <a:cs typeface="Calibri"/>
                <a:sym typeface="Calibri"/>
              </a:rPr>
              <a:t>sviluppo delle funzionalità di canali e-commerce </a:t>
            </a:r>
            <a:r>
              <a:rPr lang="it-IT" sz="1600" b="0" i="0" u="none" strike="noStrike" cap="none" dirty="0">
                <a:solidFill>
                  <a:schemeClr val="dk1"/>
                </a:solidFill>
                <a:latin typeface="Calibri"/>
                <a:ea typeface="Calibri"/>
                <a:cs typeface="Calibri"/>
                <a:sym typeface="Calibri"/>
              </a:rPr>
              <a:t>(es. miglioramento degli </a:t>
            </a:r>
            <a:r>
              <a:rPr lang="it-IT" sz="1600" b="1" i="0" u="none" strike="noStrike" cap="none" dirty="0">
                <a:solidFill>
                  <a:schemeClr val="dk1"/>
                </a:solidFill>
                <a:latin typeface="Calibri"/>
                <a:ea typeface="Calibri"/>
                <a:cs typeface="Calibri"/>
                <a:sym typeface="Calibri"/>
              </a:rPr>
              <a:t>standard descrittivi dei prodotti</a:t>
            </a:r>
            <a:r>
              <a:rPr lang="it-IT" sz="1600" b="0" i="0" u="none" strike="noStrike" cap="none" dirty="0">
                <a:solidFill>
                  <a:schemeClr val="dk1"/>
                </a:solidFill>
                <a:latin typeface="Calibri"/>
                <a:ea typeface="Calibri"/>
                <a:cs typeface="Calibri"/>
                <a:sym typeface="Calibri"/>
              </a:rPr>
              <a:t> e dei sistemi di raccolta e gestione dati, creazione di </a:t>
            </a:r>
            <a:r>
              <a:rPr lang="it-IT" sz="1600" b="1" i="0" u="none" strike="noStrike" cap="none" dirty="0">
                <a:solidFill>
                  <a:schemeClr val="dk1"/>
                </a:solidFill>
                <a:latin typeface="Calibri"/>
                <a:ea typeface="Calibri"/>
                <a:cs typeface="Calibri"/>
                <a:sym typeface="Calibri"/>
              </a:rPr>
              <a:t>infrastrutture ICT condivise a livello di rete</a:t>
            </a:r>
            <a:r>
              <a:rPr lang="it-IT" sz="1600" b="0" i="0" u="none" strike="noStrike" cap="none" dirty="0">
                <a:solidFill>
                  <a:schemeClr val="dk1"/>
                </a:solidFill>
                <a:latin typeface="Calibri"/>
                <a:ea typeface="Calibri"/>
                <a:cs typeface="Calibri"/>
                <a:sym typeface="Calibri"/>
              </a:rPr>
              <a:t>, che possono rendere disponibile la giusta informazione, nel  giusto posto, nel giusto momento)</a:t>
            </a:r>
            <a:endParaRPr sz="1600" b="0" i="0" u="none" strike="noStrike" cap="none" dirty="0">
              <a:solidFill>
                <a:schemeClr val="dk1"/>
              </a:solidFill>
              <a:latin typeface="Calibri"/>
              <a:ea typeface="Calibri"/>
              <a:cs typeface="Calibri"/>
              <a:sym typeface="Calibri"/>
            </a:endParaRPr>
          </a:p>
        </p:txBody>
      </p:sp>
      <p:sp>
        <p:nvSpPr>
          <p:cNvPr id="418" name="Google Shape;418;p18"/>
          <p:cNvSpPr/>
          <p:nvPr/>
        </p:nvSpPr>
        <p:spPr>
          <a:xfrm>
            <a:off x="372715" y="1182912"/>
            <a:ext cx="8959516" cy="221599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A5010"/>
              </a:buClr>
              <a:buSzPts val="1800"/>
              <a:buFont typeface="Arial"/>
              <a:buChar char="•"/>
            </a:pPr>
            <a:r>
              <a:rPr lang="it-IT" sz="1800" b="1" i="1">
                <a:solidFill>
                  <a:srgbClr val="2A5010"/>
                </a:solidFill>
                <a:latin typeface="Calibri"/>
                <a:ea typeface="Calibri"/>
                <a:cs typeface="Calibri"/>
                <a:sym typeface="Calibri"/>
              </a:rPr>
              <a:t>… favorire il coordinamento delle attività tra operatori di fase e/o a monte/a valle della filiera per garantire la qualità, il tempismo e la quantità delle forniture sui diversi canali</a:t>
            </a:r>
            <a:endParaRPr/>
          </a:p>
          <a:p>
            <a:pPr marL="285750" marR="0" lvl="0" indent="-215900" algn="l" rtl="0">
              <a:spcBef>
                <a:spcPts val="0"/>
              </a:spcBef>
              <a:spcAft>
                <a:spcPts val="0"/>
              </a:spcAft>
              <a:buClr>
                <a:schemeClr val="dk1"/>
              </a:buClr>
              <a:buSzPts val="1100"/>
              <a:buFont typeface="Arial"/>
              <a:buNone/>
            </a:pPr>
            <a:endParaRPr sz="1100" b="1" i="1">
              <a:solidFill>
                <a:srgbClr val="2A5010"/>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Sviluppo di sistemi logistici flessibili </a:t>
            </a:r>
            <a:r>
              <a:rPr lang="it-IT" sz="1600" b="0" i="0" u="none" strike="noStrike" cap="none">
                <a:solidFill>
                  <a:schemeClr val="dk1"/>
                </a:solidFill>
                <a:latin typeface="Calibri"/>
                <a:ea typeface="Calibri"/>
                <a:cs typeface="Calibri"/>
                <a:sym typeface="Calibri"/>
              </a:rPr>
              <a:t>capaci di far fronte a </a:t>
            </a:r>
            <a:r>
              <a:rPr lang="it-IT" sz="1600" b="1" i="0" u="none" strike="noStrike" cap="none">
                <a:solidFill>
                  <a:schemeClr val="dk1"/>
                </a:solidFill>
                <a:latin typeface="Calibri"/>
                <a:ea typeface="Calibri"/>
                <a:cs typeface="Calibri"/>
                <a:sym typeface="Calibri"/>
              </a:rPr>
              <a:t>cambiamenti inattesi degli ordini </a:t>
            </a:r>
            <a:r>
              <a:rPr lang="it-IT" sz="1600" b="0" i="0" u="none" strike="noStrike" cap="none">
                <a:solidFill>
                  <a:schemeClr val="dk1"/>
                </a:solidFill>
                <a:latin typeface="Calibri"/>
                <a:ea typeface="Calibri"/>
                <a:cs typeface="Calibri"/>
                <a:sym typeface="Calibri"/>
              </a:rPr>
              <a:t>di mercato e </a:t>
            </a:r>
            <a:r>
              <a:rPr lang="it-IT" sz="1600" b="1" i="0" u="none" strike="noStrike" cap="none">
                <a:solidFill>
                  <a:schemeClr val="dk1"/>
                </a:solidFill>
                <a:latin typeface="Calibri"/>
                <a:ea typeface="Calibri"/>
                <a:cs typeface="Calibri"/>
                <a:sym typeface="Calibri"/>
              </a:rPr>
              <a:t>della disponibilità di prodotto </a:t>
            </a:r>
            <a:r>
              <a:rPr lang="it-IT" sz="1600" b="0" i="0" u="none" strike="noStrike" cap="none">
                <a:solidFill>
                  <a:schemeClr val="dk1"/>
                </a:solidFill>
                <a:latin typeface="Calibri"/>
                <a:ea typeface="Calibri"/>
                <a:cs typeface="Calibri"/>
                <a:sym typeface="Calibri"/>
              </a:rPr>
              <a:t>e a urgenti necessità di riallocazione (decisioni basate su informazioni e richieste </a:t>
            </a:r>
            <a:r>
              <a:rPr lang="it-IT" sz="1600" b="0" i="1" u="none" strike="noStrike" cap="none">
                <a:solidFill>
                  <a:schemeClr val="dk1"/>
                </a:solidFill>
                <a:latin typeface="Calibri"/>
                <a:ea typeface="Calibri"/>
                <a:cs typeface="Calibri"/>
                <a:sym typeface="Calibri"/>
              </a:rPr>
              <a:t>real-tim</a:t>
            </a:r>
            <a:r>
              <a:rPr lang="it-IT" sz="1600" b="0" i="0" u="none" strike="noStrike" cap="none">
                <a:solidFill>
                  <a:schemeClr val="dk1"/>
                </a:solidFill>
                <a:latin typeface="Calibri"/>
                <a:ea typeface="Calibri"/>
                <a:cs typeface="Calibri"/>
                <a:sym typeface="Calibri"/>
              </a:rPr>
              <a:t>e)</a:t>
            </a:r>
            <a:endParaRPr/>
          </a:p>
          <a:p>
            <a:pPr marL="742950" marR="0" lvl="1" indent="-215900" algn="l" rtl="0">
              <a:spcBef>
                <a:spcPts val="0"/>
              </a:spcBef>
              <a:spcAft>
                <a:spcPts val="0"/>
              </a:spcAft>
              <a:buClr>
                <a:schemeClr val="dk1"/>
              </a:buClr>
              <a:buSzPts val="1100"/>
              <a:buFont typeface="Arial"/>
              <a:buNone/>
            </a:pPr>
            <a:endParaRPr sz="11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Pianificazione robusta delle attività </a:t>
            </a:r>
            <a:r>
              <a:rPr lang="it-IT" sz="1600" b="0" i="0" u="none" strike="noStrike" cap="none">
                <a:solidFill>
                  <a:schemeClr val="dk1"/>
                </a:solidFill>
                <a:latin typeface="Calibri"/>
                <a:ea typeface="Calibri"/>
                <a:cs typeface="Calibri"/>
                <a:sym typeface="Calibri"/>
              </a:rPr>
              <a:t>che permetta di integrare in modo efficace ed efficiente la gestione di ordini pianificati con la gestione di ordini urgenti e riallocazioni</a:t>
            </a:r>
            <a:endParaRPr/>
          </a:p>
        </p:txBody>
      </p:sp>
      <p:pic>
        <p:nvPicPr>
          <p:cNvPr id="419" name="Google Shape;419;p18"/>
          <p:cNvPicPr preferRelativeResize="0"/>
          <p:nvPr/>
        </p:nvPicPr>
        <p:blipFill rotWithShape="1">
          <a:blip r:embed="rId3">
            <a:alphaModFix/>
          </a:blip>
          <a:srcRect/>
          <a:stretch/>
        </p:blipFill>
        <p:spPr>
          <a:xfrm>
            <a:off x="9332231" y="1182912"/>
            <a:ext cx="2944493" cy="4532737"/>
          </a:xfrm>
          <a:prstGeom prst="rect">
            <a:avLst/>
          </a:prstGeom>
          <a:noFill/>
          <a:ln>
            <a:noFill/>
          </a:ln>
        </p:spPr>
      </p:pic>
    </p:spTree>
    <p:extLst>
      <p:ext uri="{BB962C8B-B14F-4D97-AF65-F5344CB8AC3E}">
        <p14:creationId xmlns:p14="http://schemas.microsoft.com/office/powerpoint/2010/main" val="1196580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9"/>
          <p:cNvSpPr/>
          <p:nvPr/>
        </p:nvSpPr>
        <p:spPr>
          <a:xfrm>
            <a:off x="303989" y="4211791"/>
            <a:ext cx="9147817" cy="227754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A5010"/>
              </a:buClr>
              <a:buSzPts val="1800"/>
              <a:buFont typeface="Arial"/>
              <a:buChar char="•"/>
            </a:pPr>
            <a:r>
              <a:rPr lang="it-IT" sz="1800" b="1" i="1">
                <a:solidFill>
                  <a:srgbClr val="2A5010"/>
                </a:solidFill>
                <a:latin typeface="Calibri"/>
                <a:ea typeface="Calibri"/>
                <a:cs typeface="Calibri"/>
                <a:sym typeface="Calibri"/>
              </a:rPr>
              <a:t>… Sostenere la costruzione di una rete europea di hub logistici efficaci per la raccolta e (re-) distribuzione dei prodotti sui diversi mercati di destinazione</a:t>
            </a:r>
            <a:endParaRPr/>
          </a:p>
          <a:p>
            <a:pPr marL="742950" marR="0" lvl="1" indent="-222250" algn="l" rtl="0">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a:solidFill>
                  <a:schemeClr val="dk1"/>
                </a:solidFill>
                <a:latin typeface="Calibri"/>
                <a:ea typeface="Calibri"/>
                <a:cs typeface="Calibri"/>
                <a:sym typeface="Calibri"/>
              </a:rPr>
              <a:t>Realizzazione di una </a:t>
            </a:r>
            <a:r>
              <a:rPr lang="it-IT" sz="1600" b="1" i="0" u="none" strike="noStrike" cap="none">
                <a:solidFill>
                  <a:schemeClr val="dk1"/>
                </a:solidFill>
                <a:latin typeface="Calibri"/>
                <a:ea typeface="Calibri"/>
                <a:cs typeface="Calibri"/>
                <a:sym typeface="Calibri"/>
              </a:rPr>
              <a:t>rete diffusa di </a:t>
            </a:r>
            <a:r>
              <a:rPr lang="it-IT" sz="1600" b="1" i="1" u="none" strike="noStrike" cap="none">
                <a:solidFill>
                  <a:schemeClr val="dk1"/>
                </a:solidFill>
                <a:latin typeface="Calibri"/>
                <a:ea typeface="Calibri"/>
                <a:cs typeface="Calibri"/>
                <a:sym typeface="Calibri"/>
              </a:rPr>
              <a:t>hub</a:t>
            </a:r>
            <a:r>
              <a:rPr lang="it-IT" sz="1600" b="1" i="0" u="none" strike="noStrike" cap="none">
                <a:solidFill>
                  <a:schemeClr val="dk1"/>
                </a:solidFill>
                <a:latin typeface="Calibri"/>
                <a:ea typeface="Calibri"/>
                <a:cs typeface="Calibri"/>
                <a:sym typeface="Calibri"/>
              </a:rPr>
              <a:t> logistici</a:t>
            </a:r>
            <a:r>
              <a:rPr lang="it-IT" sz="1600" b="0" i="0" u="none" strike="noStrike" cap="none">
                <a:solidFill>
                  <a:schemeClr val="dk1"/>
                </a:solidFill>
                <a:latin typeface="Calibri"/>
                <a:ea typeface="Calibri"/>
                <a:cs typeface="Calibri"/>
                <a:sym typeface="Calibri"/>
              </a:rPr>
              <a:t> con centri di cross-docking (assemblaggio ed imballaggio) e tradeparcs (shipment consolidation) che colleghino flussi fisici di merce, locali ed internazionali</a:t>
            </a:r>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Condivisione real-time di flussi virtuali di informazione </a:t>
            </a:r>
            <a:r>
              <a:rPr lang="it-IT" sz="1600" b="0" i="0" u="none" strike="noStrike" cap="none">
                <a:solidFill>
                  <a:schemeClr val="dk1"/>
                </a:solidFill>
                <a:latin typeface="Calibri"/>
                <a:ea typeface="Calibri"/>
                <a:cs typeface="Calibri"/>
                <a:sym typeface="Calibri"/>
              </a:rPr>
              <a:t>tra operatori della rete</a:t>
            </a:r>
            <a:endParaRPr/>
          </a:p>
          <a:p>
            <a:pPr marL="742950" marR="0" lvl="1" indent="-285750" algn="l" rtl="0">
              <a:spcBef>
                <a:spcPts val="0"/>
              </a:spcBef>
              <a:spcAft>
                <a:spcPts val="0"/>
              </a:spcAft>
              <a:buClr>
                <a:schemeClr val="dk1"/>
              </a:buClr>
              <a:buSzPts val="1600"/>
              <a:buFont typeface="Arial"/>
              <a:buChar char="•"/>
            </a:pPr>
            <a:r>
              <a:rPr lang="it-IT" sz="1600" b="0" i="0" u="none" strike="noStrike" cap="none">
                <a:solidFill>
                  <a:schemeClr val="dk1"/>
                </a:solidFill>
                <a:latin typeface="Calibri"/>
                <a:ea typeface="Calibri"/>
                <a:cs typeface="Calibri"/>
                <a:sym typeface="Calibri"/>
              </a:rPr>
              <a:t>Creazione di </a:t>
            </a:r>
            <a:r>
              <a:rPr lang="it-IT" sz="1600" b="1" i="0" u="none" strike="noStrike" cap="none">
                <a:solidFill>
                  <a:schemeClr val="dk1"/>
                </a:solidFill>
                <a:latin typeface="Calibri"/>
                <a:ea typeface="Calibri"/>
                <a:cs typeface="Calibri"/>
                <a:sym typeface="Calibri"/>
              </a:rPr>
              <a:t>sistemi integrati di pianificazione logistica</a:t>
            </a:r>
            <a:r>
              <a:rPr lang="it-IT" sz="1600" b="0" i="0" u="none" strike="noStrike" cap="none">
                <a:solidFill>
                  <a:schemeClr val="dk1"/>
                </a:solidFill>
                <a:latin typeface="Calibri"/>
                <a:ea typeface="Calibri"/>
                <a:cs typeface="Calibri"/>
                <a:sym typeface="Calibri"/>
              </a:rPr>
              <a:t> a livello di rete che facilitano il coordinamento delle attività e dei flussi</a:t>
            </a:r>
            <a:endParaRPr sz="1600" b="0" i="0" u="none" strike="noStrike" cap="none">
              <a:solidFill>
                <a:schemeClr val="dk1"/>
              </a:solidFill>
              <a:latin typeface="Calibri"/>
              <a:ea typeface="Calibri"/>
              <a:cs typeface="Calibri"/>
              <a:sym typeface="Calibri"/>
            </a:endParaRPr>
          </a:p>
        </p:txBody>
      </p:sp>
      <p:sp>
        <p:nvSpPr>
          <p:cNvPr id="426" name="Google Shape;426;p19"/>
          <p:cNvSpPr txBox="1">
            <a:spLocks noGrp="1"/>
          </p:cNvSpPr>
          <p:nvPr>
            <p:ph type="title"/>
          </p:nvPr>
        </p:nvSpPr>
        <p:spPr>
          <a:xfrm>
            <a:off x="389951" y="104008"/>
            <a:ext cx="8596668" cy="70879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it-IT" b="1"/>
              <a:t>Nuove sfide di ricerca – azione </a:t>
            </a:r>
            <a:r>
              <a:rPr lang="it-IT" b="1" i="1"/>
              <a:t>(3)</a:t>
            </a:r>
            <a:endParaRPr b="1" i="1"/>
          </a:p>
        </p:txBody>
      </p:sp>
      <p:sp>
        <p:nvSpPr>
          <p:cNvPr id="427" name="Google Shape;427;p19"/>
          <p:cNvSpPr/>
          <p:nvPr/>
        </p:nvSpPr>
        <p:spPr>
          <a:xfrm>
            <a:off x="194441" y="977260"/>
            <a:ext cx="9366915" cy="307007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A5010"/>
              </a:buClr>
              <a:buSzPts val="1800"/>
              <a:buFont typeface="Arial"/>
              <a:buChar char="•"/>
            </a:pPr>
            <a:r>
              <a:rPr lang="it-IT" sz="1800" b="1" i="1">
                <a:solidFill>
                  <a:srgbClr val="2A5010"/>
                </a:solidFill>
                <a:latin typeface="Calibri"/>
                <a:ea typeface="Calibri"/>
                <a:cs typeface="Calibri"/>
                <a:sym typeface="Calibri"/>
              </a:rPr>
              <a:t>… Sostenere la realizzazione di strategie di distribuzione innovative e collaborative </a:t>
            </a:r>
            <a:endParaRPr/>
          </a:p>
          <a:p>
            <a:pPr marL="285750" marR="0" lvl="0" indent="-222250" algn="l" rtl="0">
              <a:spcBef>
                <a:spcPts val="0"/>
              </a:spcBef>
              <a:spcAft>
                <a:spcPts val="0"/>
              </a:spcAft>
              <a:buClr>
                <a:schemeClr val="dk1"/>
              </a:buClr>
              <a:buSzPts val="1000"/>
              <a:buFont typeface="Arial"/>
              <a:buNone/>
            </a:pPr>
            <a:endParaRPr sz="1000" b="1" i="1">
              <a:solidFill>
                <a:srgbClr val="2A5010"/>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0" i="0" u="none" strike="noStrike" cap="none">
                <a:solidFill>
                  <a:schemeClr val="dk1"/>
                </a:solidFill>
                <a:latin typeface="Calibri"/>
                <a:ea typeface="Calibri"/>
                <a:cs typeface="Calibri"/>
                <a:sym typeface="Calibri"/>
              </a:rPr>
              <a:t>Utilizzo di sistemi di pianificazione logistica volti a </a:t>
            </a:r>
            <a:r>
              <a:rPr lang="it-IT" sz="1600" b="1" i="0" u="none" strike="noStrike" cap="none">
                <a:solidFill>
                  <a:schemeClr val="dk1"/>
                </a:solidFill>
                <a:latin typeface="Calibri"/>
                <a:ea typeface="Calibri"/>
                <a:cs typeface="Calibri"/>
                <a:sym typeface="Calibri"/>
              </a:rPr>
              <a:t>ridurre il numero di spedizioni/trasporti </a:t>
            </a:r>
            <a:r>
              <a:rPr lang="it-IT" sz="1600" b="0" i="0" u="none" strike="noStrike" cap="none">
                <a:solidFill>
                  <a:schemeClr val="dk1"/>
                </a:solidFill>
                <a:latin typeface="Calibri"/>
                <a:ea typeface="Calibri"/>
                <a:cs typeface="Calibri"/>
                <a:sym typeface="Calibri"/>
              </a:rPr>
              <a:t>rispetto al numero degli ordini</a:t>
            </a:r>
            <a:endParaRPr sz="1600" b="0" i="0" u="none" strike="noStrike" cap="none">
              <a:solidFill>
                <a:schemeClr val="dk1"/>
              </a:solidFill>
              <a:latin typeface="Calibri"/>
              <a:ea typeface="Calibri"/>
              <a:cs typeface="Calibri"/>
              <a:sym typeface="Calibri"/>
            </a:endParaRPr>
          </a:p>
          <a:p>
            <a:pPr marL="742950" marR="0" lvl="1" indent="-215900" algn="l" rtl="0">
              <a:spcBef>
                <a:spcPts val="0"/>
              </a:spcBef>
              <a:spcAft>
                <a:spcPts val="0"/>
              </a:spcAft>
              <a:buClr>
                <a:schemeClr val="dk1"/>
              </a:buClr>
              <a:buSzPts val="1100"/>
              <a:buFont typeface="Arial"/>
              <a:buNone/>
            </a:pPr>
            <a:endParaRPr sz="11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Utilizzo di modalità multiple di spedizione/trasporto</a:t>
            </a:r>
            <a:r>
              <a:rPr lang="it-IT" sz="1600" b="0" i="0" u="none" strike="noStrike" cap="none">
                <a:solidFill>
                  <a:schemeClr val="dk1"/>
                </a:solidFill>
                <a:latin typeface="Calibri"/>
                <a:ea typeface="Calibri"/>
                <a:cs typeface="Calibri"/>
                <a:sym typeface="Calibri"/>
              </a:rPr>
              <a:t>: </a:t>
            </a:r>
            <a:endParaRPr/>
          </a:p>
          <a:p>
            <a:pPr marL="1200150" marR="0" lvl="2" indent="-285750" algn="l" rtl="0">
              <a:spcBef>
                <a:spcPts val="0"/>
              </a:spcBef>
              <a:spcAft>
                <a:spcPts val="0"/>
              </a:spcAft>
              <a:buClr>
                <a:schemeClr val="dk1"/>
              </a:buClr>
              <a:buSzPts val="1600"/>
              <a:buFont typeface="Arial"/>
              <a:buChar char="•"/>
            </a:pPr>
            <a:r>
              <a:rPr lang="it-IT" sz="1600" b="0" i="0" u="none" strike="noStrike" cap="none">
                <a:solidFill>
                  <a:schemeClr val="dk1"/>
                </a:solidFill>
                <a:latin typeface="Calibri"/>
                <a:ea typeface="Calibri"/>
                <a:cs typeface="Calibri"/>
                <a:sym typeface="Calibri"/>
              </a:rPr>
              <a:t>Distribuzione abituale pianificata – lente e a minor costo (economie di scala, ridotte emissioni) es. container condizionati via mare o su rotaia con grandi quantitativi della stessa tipologia di pdt</a:t>
            </a:r>
            <a:endParaRPr sz="1600" b="0" i="0" u="none" strike="noStrike" cap="none">
              <a:solidFill>
                <a:schemeClr val="dk1"/>
              </a:solidFill>
              <a:latin typeface="Calibri"/>
              <a:ea typeface="Calibri"/>
              <a:cs typeface="Calibri"/>
              <a:sym typeface="Calibri"/>
            </a:endParaRPr>
          </a:p>
          <a:p>
            <a:pPr marL="1200150" marR="0" lvl="2" indent="-285750" algn="l" rtl="0">
              <a:spcBef>
                <a:spcPts val="0"/>
              </a:spcBef>
              <a:spcAft>
                <a:spcPts val="0"/>
              </a:spcAft>
              <a:buClr>
                <a:schemeClr val="dk1"/>
              </a:buClr>
              <a:buSzPts val="1600"/>
              <a:buFont typeface="Arial"/>
              <a:buChar char="•"/>
            </a:pPr>
            <a:r>
              <a:rPr lang="it-IT" sz="1600" b="0" i="0" u="none" strike="noStrike" cap="none">
                <a:solidFill>
                  <a:schemeClr val="dk1"/>
                </a:solidFill>
                <a:latin typeface="Calibri"/>
                <a:ea typeface="Calibri"/>
                <a:cs typeface="Calibri"/>
                <a:sym typeface="Calibri"/>
              </a:rPr>
              <a:t>Ordini imprevisti urgenti - rapide e costose</a:t>
            </a:r>
            <a:endParaRPr/>
          </a:p>
          <a:p>
            <a:pPr marL="1200150" marR="0" lvl="2" indent="-219075" algn="l" rtl="0">
              <a:spcBef>
                <a:spcPts val="0"/>
              </a:spcBef>
              <a:spcAft>
                <a:spcPts val="0"/>
              </a:spcAft>
              <a:buClr>
                <a:schemeClr val="dk1"/>
              </a:buClr>
              <a:buSzPts val="1050"/>
              <a:buFont typeface="Arial"/>
              <a:buNone/>
            </a:pPr>
            <a:endParaRPr sz="105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Nuove tecnologie di condizionamento </a:t>
            </a:r>
            <a:r>
              <a:rPr lang="it-IT" sz="1600" b="0" i="0" u="none" strike="noStrike" cap="none">
                <a:solidFill>
                  <a:schemeClr val="dk1"/>
                </a:solidFill>
                <a:latin typeface="Calibri"/>
                <a:ea typeface="Calibri"/>
                <a:cs typeface="Calibri"/>
                <a:sym typeface="Calibri"/>
              </a:rPr>
              <a:t>per trasportare prodotti di diversa tipologia (diversi tempi di decadimento) su lunghe distanze in un </a:t>
            </a:r>
            <a:r>
              <a:rPr lang="it-IT" sz="1600" b="1" i="0" u="none" strike="noStrike" cap="none">
                <a:solidFill>
                  <a:schemeClr val="dk1"/>
                </a:solidFill>
                <a:latin typeface="Calibri"/>
                <a:ea typeface="Calibri"/>
                <a:cs typeface="Calibri"/>
                <a:sym typeface="Calibri"/>
              </a:rPr>
              <a:t>unico container </a:t>
            </a:r>
            <a:r>
              <a:rPr lang="it-IT" sz="1600" b="0" i="0" u="none" strike="noStrike" cap="none">
                <a:solidFill>
                  <a:schemeClr val="dk1"/>
                </a:solidFill>
                <a:latin typeface="Calibri"/>
                <a:ea typeface="Calibri"/>
                <a:cs typeface="Calibri"/>
                <a:sym typeface="Calibri"/>
              </a:rPr>
              <a:t>(via ferrovia, strada, acqua o aria) o per lo </a:t>
            </a:r>
            <a:r>
              <a:rPr lang="it-IT" sz="1600" b="1" i="0" u="none" strike="noStrike" cap="none">
                <a:solidFill>
                  <a:schemeClr val="dk1"/>
                </a:solidFill>
                <a:latin typeface="Calibri"/>
                <a:ea typeface="Calibri"/>
                <a:cs typeface="Calibri"/>
                <a:sym typeface="Calibri"/>
              </a:rPr>
              <a:t>stoccaggio di tali prodotti in luoghi strategici </a:t>
            </a:r>
            <a:r>
              <a:rPr lang="it-IT" sz="1600" b="0" i="0" u="none" strike="noStrike" cap="none">
                <a:solidFill>
                  <a:schemeClr val="dk1"/>
                </a:solidFill>
                <a:latin typeface="Calibri"/>
                <a:ea typeface="Calibri"/>
                <a:cs typeface="Calibri"/>
                <a:sym typeface="Calibri"/>
              </a:rPr>
              <a:t>all'interno della rete (</a:t>
            </a:r>
            <a:r>
              <a:rPr lang="it-IT" sz="1600" b="0" i="1" u="none" strike="noStrike" cap="none">
                <a:solidFill>
                  <a:schemeClr val="dk1"/>
                </a:solidFill>
                <a:latin typeface="Calibri"/>
                <a:ea typeface="Calibri"/>
                <a:cs typeface="Calibri"/>
                <a:sym typeface="Calibri"/>
              </a:rPr>
              <a:t>hub</a:t>
            </a:r>
            <a:r>
              <a:rPr lang="it-IT" sz="1600" b="0" i="0" u="none" strike="noStrike" cap="none">
                <a:solidFill>
                  <a:schemeClr val="dk1"/>
                </a:solidFill>
                <a:latin typeface="Calibri"/>
                <a:ea typeface="Calibri"/>
                <a:cs typeface="Calibri"/>
                <a:sym typeface="Calibri"/>
              </a:rPr>
              <a:t> di distribuzione internazionali)</a:t>
            </a:r>
            <a:endParaRPr sz="1600" b="0" i="0" u="none" strike="noStrike" cap="none">
              <a:solidFill>
                <a:schemeClr val="dk1"/>
              </a:solidFill>
              <a:latin typeface="Calibri"/>
              <a:ea typeface="Calibri"/>
              <a:cs typeface="Calibri"/>
              <a:sym typeface="Calibri"/>
            </a:endParaRPr>
          </a:p>
        </p:txBody>
      </p:sp>
      <p:pic>
        <p:nvPicPr>
          <p:cNvPr id="428" name="Google Shape;428;p19"/>
          <p:cNvPicPr preferRelativeResize="0"/>
          <p:nvPr/>
        </p:nvPicPr>
        <p:blipFill rotWithShape="1">
          <a:blip r:embed="rId3">
            <a:alphaModFix/>
          </a:blip>
          <a:srcRect/>
          <a:stretch/>
        </p:blipFill>
        <p:spPr>
          <a:xfrm>
            <a:off x="9332231" y="1182912"/>
            <a:ext cx="2944493" cy="4532737"/>
          </a:xfrm>
          <a:prstGeom prst="rect">
            <a:avLst/>
          </a:prstGeom>
          <a:noFill/>
          <a:ln>
            <a:noFill/>
          </a:ln>
        </p:spPr>
      </p:pic>
    </p:spTree>
    <p:extLst>
      <p:ext uri="{BB962C8B-B14F-4D97-AF65-F5344CB8AC3E}">
        <p14:creationId xmlns:p14="http://schemas.microsoft.com/office/powerpoint/2010/main" val="3999195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016BD7-E637-4247-B232-BFEE244F09BE}"/>
              </a:ext>
            </a:extLst>
          </p:cNvPr>
          <p:cNvSpPr txBox="1"/>
          <p:nvPr/>
        </p:nvSpPr>
        <p:spPr>
          <a:xfrm>
            <a:off x="7010400" y="4137891"/>
            <a:ext cx="2105891" cy="369332"/>
          </a:xfrm>
          <a:prstGeom prst="rect">
            <a:avLst/>
          </a:prstGeom>
          <a:noFill/>
        </p:spPr>
        <p:txBody>
          <a:bodyPr wrap="square" rtlCol="0">
            <a:spAutoFit/>
          </a:bodyPr>
          <a:lstStyle/>
          <a:p>
            <a:r>
              <a:rPr lang="it-IT" sz="1800" dirty="0"/>
              <a:t>Grazie!</a:t>
            </a:r>
          </a:p>
        </p:txBody>
      </p:sp>
    </p:spTree>
    <p:extLst>
      <p:ext uri="{BB962C8B-B14F-4D97-AF65-F5344CB8AC3E}">
        <p14:creationId xmlns:p14="http://schemas.microsoft.com/office/powerpoint/2010/main" val="111593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C4D2F0-7098-594F-AEFD-6755EC8FF82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06C89467-74FD-044E-9655-225E139D9261}"/>
              </a:ext>
            </a:extLst>
          </p:cNvPr>
          <p:cNvSpPr>
            <a:spLocks noGrp="1"/>
          </p:cNvSpPr>
          <p:nvPr>
            <p:ph type="body" idx="1"/>
          </p:nvPr>
        </p:nvSpPr>
        <p:spPr/>
        <p:txBody>
          <a:bodyPr/>
          <a:lstStyle/>
          <a:p>
            <a:endParaRPr lang="it-IT"/>
          </a:p>
        </p:txBody>
      </p:sp>
      <p:pic>
        <p:nvPicPr>
          <p:cNvPr id="4" name="Immagine 3">
            <a:extLst>
              <a:ext uri="{FF2B5EF4-FFF2-40B4-BE49-F238E27FC236}">
                <a16:creationId xmlns:a16="http://schemas.microsoft.com/office/drawing/2014/main" id="{D3D0DE02-A94E-B34F-BC75-9B6E83EE64DD}"/>
              </a:ext>
            </a:extLst>
          </p:cNvPr>
          <p:cNvPicPr>
            <a:picLocks noChangeAspect="1"/>
          </p:cNvPicPr>
          <p:nvPr/>
        </p:nvPicPr>
        <p:blipFill>
          <a:blip r:embed="rId2"/>
          <a:stretch>
            <a:fillRect/>
          </a:stretch>
        </p:blipFill>
        <p:spPr>
          <a:xfrm>
            <a:off x="4146550" y="2076450"/>
            <a:ext cx="3898900" cy="2705100"/>
          </a:xfrm>
          <a:prstGeom prst="rect">
            <a:avLst/>
          </a:prstGeom>
        </p:spPr>
      </p:pic>
    </p:spTree>
    <p:extLst>
      <p:ext uri="{BB962C8B-B14F-4D97-AF65-F5344CB8AC3E}">
        <p14:creationId xmlns:p14="http://schemas.microsoft.com/office/powerpoint/2010/main" val="1671984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txBox="1">
            <a:spLocks noGrp="1"/>
          </p:cNvSpPr>
          <p:nvPr>
            <p:ph type="title"/>
          </p:nvPr>
        </p:nvSpPr>
        <p:spPr>
          <a:xfrm>
            <a:off x="244196" y="173484"/>
            <a:ext cx="9405130"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it-IT" b="1" i="1"/>
              <a:t>Evoluzione del contesto e dell’ambiente competitivo: un nuovo scenario internazionale</a:t>
            </a:r>
            <a:endParaRPr b="1" i="1"/>
          </a:p>
        </p:txBody>
      </p:sp>
      <p:grpSp>
        <p:nvGrpSpPr>
          <p:cNvPr id="171" name="Google Shape;171;p4"/>
          <p:cNvGrpSpPr/>
          <p:nvPr/>
        </p:nvGrpSpPr>
        <p:grpSpPr>
          <a:xfrm>
            <a:off x="618523" y="1364304"/>
            <a:ext cx="5542617" cy="5397444"/>
            <a:chOff x="4368563" y="2098239"/>
            <a:chExt cx="5252923" cy="5387249"/>
          </a:xfrm>
        </p:grpSpPr>
        <p:pic>
          <p:nvPicPr>
            <p:cNvPr id="172" name="Google Shape;172;p4"/>
            <p:cNvPicPr preferRelativeResize="0"/>
            <p:nvPr/>
          </p:nvPicPr>
          <p:blipFill rotWithShape="1">
            <a:blip r:embed="rId3">
              <a:alphaModFix/>
            </a:blip>
            <a:srcRect/>
            <a:stretch/>
          </p:blipFill>
          <p:spPr>
            <a:xfrm>
              <a:off x="4368563" y="2098239"/>
              <a:ext cx="5252923" cy="5060367"/>
            </a:xfrm>
            <a:prstGeom prst="rect">
              <a:avLst/>
            </a:prstGeom>
            <a:noFill/>
            <a:ln>
              <a:noFill/>
            </a:ln>
          </p:spPr>
        </p:pic>
        <p:sp>
          <p:nvSpPr>
            <p:cNvPr id="173" name="Google Shape;173;p4"/>
            <p:cNvSpPr txBox="1"/>
            <p:nvPr/>
          </p:nvSpPr>
          <p:spPr>
            <a:xfrm>
              <a:off x="5243925" y="7196748"/>
              <a:ext cx="3910437" cy="2887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a:solidFill>
                    <a:schemeClr val="dk1"/>
                  </a:solidFill>
                  <a:latin typeface="Arial"/>
                  <a:ea typeface="Arial"/>
                  <a:cs typeface="Arial"/>
                  <a:sym typeface="Arial"/>
                </a:rPr>
                <a:t>*(val. produzione e consumo &gt;/= 100 mln EUR)</a:t>
              </a:r>
              <a:endParaRPr sz="1200" b="1">
                <a:solidFill>
                  <a:schemeClr val="dk1"/>
                </a:solidFill>
                <a:latin typeface="Trebuchet MS"/>
                <a:ea typeface="Trebuchet MS"/>
                <a:cs typeface="Trebuchet MS"/>
                <a:sym typeface="Trebuchet MS"/>
              </a:endParaRPr>
            </a:p>
          </p:txBody>
        </p:sp>
      </p:grpSp>
      <p:sp>
        <p:nvSpPr>
          <p:cNvPr id="174" name="Google Shape;174;p4"/>
          <p:cNvSpPr txBox="1"/>
          <p:nvPr/>
        </p:nvSpPr>
        <p:spPr>
          <a:xfrm>
            <a:off x="6322050" y="2043644"/>
            <a:ext cx="3327276" cy="203128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dirty="0">
                <a:solidFill>
                  <a:schemeClr val="dk1"/>
                </a:solidFill>
              </a:rPr>
              <a:t>P</a:t>
            </a:r>
            <a:r>
              <a:rPr lang="it-IT" sz="1800" b="1" dirty="0">
                <a:solidFill>
                  <a:schemeClr val="dk1"/>
                </a:solidFill>
                <a:latin typeface="Arial"/>
                <a:ea typeface="Arial"/>
                <a:cs typeface="Arial"/>
                <a:sym typeface="Arial"/>
              </a:rPr>
              <a:t>rincipali mercati di produzione e consumo di fiori e piante nel Mondo, </a:t>
            </a:r>
            <a:r>
              <a:rPr lang="it-IT" sz="1800" dirty="0">
                <a:solidFill>
                  <a:schemeClr val="dk1"/>
                </a:solidFill>
                <a:latin typeface="Arial"/>
                <a:ea typeface="Arial"/>
                <a:cs typeface="Arial"/>
                <a:sym typeface="Arial"/>
              </a:rPr>
              <a:t>suddivisi in </a:t>
            </a:r>
            <a:r>
              <a:rPr lang="it-IT" sz="1800" b="1" dirty="0">
                <a:solidFill>
                  <a:schemeClr val="dk1"/>
                </a:solidFill>
                <a:latin typeface="Arial"/>
                <a:ea typeface="Arial"/>
                <a:cs typeface="Arial"/>
                <a:sym typeface="Arial"/>
              </a:rPr>
              <a:t>quattro gruppi-paese omogenei</a:t>
            </a:r>
          </a:p>
          <a:p>
            <a:pPr marL="0" marR="0" lvl="0" indent="0" algn="ctr" rtl="0">
              <a:spcBef>
                <a:spcPts val="0"/>
              </a:spcBef>
              <a:spcAft>
                <a:spcPts val="0"/>
              </a:spcAft>
              <a:buNone/>
            </a:pPr>
            <a:endParaRPr lang="it-IT" sz="1800" b="1" dirty="0">
              <a:solidFill>
                <a:schemeClr val="dk1"/>
              </a:solidFill>
            </a:endParaRPr>
          </a:p>
          <a:p>
            <a:pPr marL="0" marR="0" lvl="0" indent="0" algn="ctr" rtl="0">
              <a:spcBef>
                <a:spcPts val="0"/>
              </a:spcBef>
              <a:spcAft>
                <a:spcPts val="0"/>
              </a:spcAft>
              <a:buNone/>
            </a:pPr>
            <a:r>
              <a:rPr lang="it-IT" sz="1800" b="1" dirty="0">
                <a:solidFill>
                  <a:schemeClr val="dk1"/>
                </a:solidFill>
              </a:rPr>
              <a:t>(</a:t>
            </a:r>
            <a:r>
              <a:rPr lang="it-IT" sz="1800" b="1" dirty="0" err="1">
                <a:solidFill>
                  <a:schemeClr val="dk1"/>
                </a:solidFill>
              </a:rPr>
              <a:t>Aiph</a:t>
            </a:r>
            <a:r>
              <a:rPr lang="it-IT" sz="1800" b="1" dirty="0">
                <a:solidFill>
                  <a:schemeClr val="dk1"/>
                </a:solidFill>
              </a:rPr>
              <a:t>, 2019)</a:t>
            </a:r>
            <a:endParaRPr dirty="0"/>
          </a:p>
        </p:txBody>
      </p:sp>
      <p:sp>
        <p:nvSpPr>
          <p:cNvPr id="175" name="Google Shape;175;p4"/>
          <p:cNvSpPr/>
          <p:nvPr/>
        </p:nvSpPr>
        <p:spPr>
          <a:xfrm>
            <a:off x="3224463" y="1624263"/>
            <a:ext cx="2779295" cy="2370221"/>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899598-511A-1847-8DFB-F6247A3906C9}"/>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BADD8E87-DA64-2548-B4F7-B85B46F4FBBB}"/>
              </a:ext>
            </a:extLst>
          </p:cNvPr>
          <p:cNvSpPr>
            <a:spLocks noGrp="1"/>
          </p:cNvSpPr>
          <p:nvPr>
            <p:ph type="body" idx="1"/>
          </p:nvPr>
        </p:nvSpPr>
        <p:spPr/>
        <p:txBody>
          <a:bodyPr/>
          <a:lstStyle/>
          <a:p>
            <a:endParaRPr lang="it-IT"/>
          </a:p>
        </p:txBody>
      </p:sp>
      <p:pic>
        <p:nvPicPr>
          <p:cNvPr id="4" name="Immagine 3">
            <a:extLst>
              <a:ext uri="{FF2B5EF4-FFF2-40B4-BE49-F238E27FC236}">
                <a16:creationId xmlns:a16="http://schemas.microsoft.com/office/drawing/2014/main" id="{D25361B4-AE2B-DF41-B5CC-07A9AE5E7867}"/>
              </a:ext>
            </a:extLst>
          </p:cNvPr>
          <p:cNvPicPr>
            <a:picLocks noChangeAspect="1"/>
          </p:cNvPicPr>
          <p:nvPr/>
        </p:nvPicPr>
        <p:blipFill>
          <a:blip r:embed="rId2"/>
          <a:stretch>
            <a:fillRect/>
          </a:stretch>
        </p:blipFill>
        <p:spPr>
          <a:xfrm>
            <a:off x="3225800" y="927100"/>
            <a:ext cx="5740400" cy="5003800"/>
          </a:xfrm>
          <a:prstGeom prst="rect">
            <a:avLst/>
          </a:prstGeom>
        </p:spPr>
      </p:pic>
    </p:spTree>
    <p:extLst>
      <p:ext uri="{BB962C8B-B14F-4D97-AF65-F5344CB8AC3E}">
        <p14:creationId xmlns:p14="http://schemas.microsoft.com/office/powerpoint/2010/main" val="920629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2A1C16-A5D7-A841-B61E-A03864A8BF2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F2F6E964-22AB-1740-ABD6-517E29D4A1F0}"/>
              </a:ext>
            </a:extLst>
          </p:cNvPr>
          <p:cNvSpPr>
            <a:spLocks noGrp="1"/>
          </p:cNvSpPr>
          <p:nvPr>
            <p:ph type="body" idx="1"/>
          </p:nvPr>
        </p:nvSpPr>
        <p:spPr/>
        <p:txBody>
          <a:bodyPr/>
          <a:lstStyle/>
          <a:p>
            <a:endParaRPr lang="it-IT"/>
          </a:p>
        </p:txBody>
      </p:sp>
      <p:pic>
        <p:nvPicPr>
          <p:cNvPr id="4" name="Immagine 3">
            <a:extLst>
              <a:ext uri="{FF2B5EF4-FFF2-40B4-BE49-F238E27FC236}">
                <a16:creationId xmlns:a16="http://schemas.microsoft.com/office/drawing/2014/main" id="{F7064D39-C6CA-3640-B354-8B0A234A3BE8}"/>
              </a:ext>
            </a:extLst>
          </p:cNvPr>
          <p:cNvPicPr>
            <a:picLocks noChangeAspect="1"/>
          </p:cNvPicPr>
          <p:nvPr/>
        </p:nvPicPr>
        <p:blipFill>
          <a:blip r:embed="rId2"/>
          <a:stretch>
            <a:fillRect/>
          </a:stretch>
        </p:blipFill>
        <p:spPr>
          <a:xfrm>
            <a:off x="3841750" y="2235200"/>
            <a:ext cx="4508500" cy="2387600"/>
          </a:xfrm>
          <a:prstGeom prst="rect">
            <a:avLst/>
          </a:prstGeom>
        </p:spPr>
      </p:pic>
    </p:spTree>
    <p:extLst>
      <p:ext uri="{BB962C8B-B14F-4D97-AF65-F5344CB8AC3E}">
        <p14:creationId xmlns:p14="http://schemas.microsoft.com/office/powerpoint/2010/main" val="4068503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04256" y="1376181"/>
            <a:ext cx="8860971"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Types of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Quantitative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e.g., reduced need for clerical staff and file storage, improved staffing utilization, increased collections.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Qualitative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e.g., improved benefits integration, improved response times to reports, automated forms generation, better decision making.</a:t>
            </a:r>
          </a:p>
        </p:txBody>
      </p:sp>
      <p:sp>
        <p:nvSpPr>
          <p:cNvPr id="3" name="Rectangle 2"/>
          <p:cNvSpPr/>
          <p:nvPr/>
        </p:nvSpPr>
        <p:spPr>
          <a:xfrm>
            <a:off x="598714" y="474898"/>
            <a:ext cx="42563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Costs and Benefits</a:t>
            </a:r>
            <a:endPar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221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97428" y="1384051"/>
            <a:ext cx="9241971"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Benefit Analysis: </a:t>
            </a: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You need to identify and characterize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all benefits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Increased collections/revenue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Program cost savings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System cost savings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Program cost avoidance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System cost avoidance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Qualitative (</a:t>
            </a:r>
            <a:r>
              <a:rPr kumimoji="0" lang="en-US" sz="28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Soft Benefits Monetized</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9761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749300" y="1469942"/>
            <a:ext cx="109728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Without tangible facts and figures, you must make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supported estimates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based on your </a:t>
            </a: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knowledge, experience, expertise, and any research data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available to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communicate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the most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realistic and accurate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business case possible. </a:t>
            </a:r>
          </a:p>
        </p:txBody>
      </p:sp>
      <p:sp>
        <p:nvSpPr>
          <p:cNvPr id="10" name="TextBox 9"/>
          <p:cNvSpPr txBox="1"/>
          <p:nvPr/>
        </p:nvSpPr>
        <p:spPr>
          <a:xfrm>
            <a:off x="749300" y="3590186"/>
            <a:ext cx="10972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Please keep in mind: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Even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hard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Costs/Benefits estimates based on tangible facts are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still estimates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for a yet-to-be determined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future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TextBox 10"/>
          <p:cNvSpPr txBox="1"/>
          <p:nvPr/>
        </p:nvSpPr>
        <p:spPr>
          <a:xfrm>
            <a:off x="660400" y="4924418"/>
            <a:ext cx="109728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Both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hard and soft benefit estimates are </a:t>
            </a: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based on the same thing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An acceptable and trusted rationale</a:t>
            </a:r>
          </a:p>
        </p:txBody>
      </p:sp>
    </p:spTree>
    <p:extLst>
      <p:ext uri="{BB962C8B-B14F-4D97-AF65-F5344CB8AC3E}">
        <p14:creationId xmlns:p14="http://schemas.microsoft.com/office/powerpoint/2010/main" val="2609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86693" y="2279864"/>
            <a:ext cx="10415415" cy="16004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Question: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What is the result of customer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“ill” will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(or doing nothing </a:t>
            </a:r>
          </a:p>
          <a:p>
            <a:pPr marL="17780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to improve customer goodwill)?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Answer:</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customer will submit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fewer (or no) orders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 name="TextBox 4"/>
          <p:cNvSpPr txBox="1"/>
          <p:nvPr/>
        </p:nvSpPr>
        <p:spPr>
          <a:xfrm>
            <a:off x="986693" y="4384077"/>
            <a:ext cx="1109142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Question: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what degree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will an average customer reduce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Answer: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You know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your business </a:t>
            </a:r>
            <a:r>
              <a:rPr kumimoji="0" lang="en-US" sz="28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better than anyone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Use your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knowledge and expertise to make an </a:t>
            </a: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informed prediction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the </a:t>
            </a:r>
            <a:r>
              <a:rPr kumimoji="0" lang="en-US" sz="2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most probable scenario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TextBox 7"/>
          <p:cNvSpPr txBox="1"/>
          <p:nvPr/>
        </p:nvSpPr>
        <p:spPr>
          <a:xfrm>
            <a:off x="1793684" y="153117"/>
            <a:ext cx="8306120"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Rather than asking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“What can I gain from Improved Customer Goodwill”?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tangle 8"/>
          <p:cNvSpPr/>
          <p:nvPr/>
        </p:nvSpPr>
        <p:spPr>
          <a:xfrm>
            <a:off x="4259166" y="1266780"/>
            <a:ext cx="337515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Reverse the Question</a:t>
            </a:r>
          </a:p>
        </p:txBody>
      </p:sp>
    </p:spTree>
    <p:extLst>
      <p:ext uri="{BB962C8B-B14F-4D97-AF65-F5344CB8AC3E}">
        <p14:creationId xmlns:p14="http://schemas.microsoft.com/office/powerpoint/2010/main" val="1820639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057E6B-46CB-CD42-A42D-4A6B1264F26E}"/>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517F1527-016A-C249-884F-CE6CCC8EA113}"/>
              </a:ext>
            </a:extLst>
          </p:cNvPr>
          <p:cNvSpPr>
            <a:spLocks noGrp="1"/>
          </p:cNvSpPr>
          <p:nvPr>
            <p:ph type="body" idx="1"/>
          </p:nvPr>
        </p:nvSpPr>
        <p:spPr/>
        <p:txBody>
          <a:bodyPr/>
          <a:lstStyle/>
          <a:p>
            <a:endParaRPr lang="it-IT"/>
          </a:p>
        </p:txBody>
      </p:sp>
      <p:pic>
        <p:nvPicPr>
          <p:cNvPr id="4" name="image25.png">
            <a:extLst>
              <a:ext uri="{FF2B5EF4-FFF2-40B4-BE49-F238E27FC236}">
                <a16:creationId xmlns:a16="http://schemas.microsoft.com/office/drawing/2014/main" id="{A0706B54-1677-7043-BC3F-03A8137061F3}"/>
              </a:ext>
            </a:extLst>
          </p:cNvPr>
          <p:cNvPicPr/>
          <p:nvPr/>
        </p:nvPicPr>
        <p:blipFill>
          <a:blip r:embed="rId3"/>
          <a:srcRect/>
          <a:stretch>
            <a:fillRect/>
          </a:stretch>
        </p:blipFill>
        <p:spPr>
          <a:xfrm>
            <a:off x="4604067" y="2532697"/>
            <a:ext cx="2983865" cy="1792605"/>
          </a:xfrm>
          <a:prstGeom prst="rect">
            <a:avLst/>
          </a:prstGeom>
          <a:ln/>
        </p:spPr>
      </p:pic>
      <p:pic>
        <p:nvPicPr>
          <p:cNvPr id="5" name="Immagine 4">
            <a:extLst>
              <a:ext uri="{FF2B5EF4-FFF2-40B4-BE49-F238E27FC236}">
                <a16:creationId xmlns:a16="http://schemas.microsoft.com/office/drawing/2014/main" id="{F8F01560-C6DC-8A43-86B3-112FEAA38911}"/>
              </a:ext>
            </a:extLst>
          </p:cNvPr>
          <p:cNvPicPr>
            <a:picLocks noChangeAspect="1"/>
          </p:cNvPicPr>
          <p:nvPr/>
        </p:nvPicPr>
        <p:blipFill>
          <a:blip r:embed="rId4"/>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3073784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81F1DC-6322-7746-8938-3A3BAB040B93}"/>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2B07EC21-A870-CC4F-84C1-A5BE98B76C79}"/>
              </a:ext>
            </a:extLst>
          </p:cNvPr>
          <p:cNvSpPr>
            <a:spLocks noGrp="1"/>
          </p:cNvSpPr>
          <p:nvPr>
            <p:ph type="body" idx="1"/>
          </p:nvPr>
        </p:nvSpPr>
        <p:spPr/>
        <p:txBody>
          <a:bodyPr/>
          <a:lstStyle/>
          <a:p>
            <a:endParaRPr lang="it-IT"/>
          </a:p>
        </p:txBody>
      </p:sp>
      <p:pic>
        <p:nvPicPr>
          <p:cNvPr id="4" name="Immagine 3">
            <a:extLst>
              <a:ext uri="{FF2B5EF4-FFF2-40B4-BE49-F238E27FC236}">
                <a16:creationId xmlns:a16="http://schemas.microsoft.com/office/drawing/2014/main" id="{B5D85904-CBC3-614D-9956-B73F210FFCE7}"/>
              </a:ext>
            </a:extLst>
          </p:cNvPr>
          <p:cNvPicPr>
            <a:picLocks noChangeAspect="1"/>
          </p:cNvPicPr>
          <p:nvPr/>
        </p:nvPicPr>
        <p:blipFill>
          <a:blip r:embed="rId2"/>
          <a:stretch>
            <a:fillRect/>
          </a:stretch>
        </p:blipFill>
        <p:spPr>
          <a:xfrm>
            <a:off x="2390587" y="2397899"/>
            <a:ext cx="4256101" cy="2394057"/>
          </a:xfrm>
          <a:prstGeom prst="rect">
            <a:avLst/>
          </a:prstGeom>
        </p:spPr>
      </p:pic>
    </p:spTree>
    <p:extLst>
      <p:ext uri="{BB962C8B-B14F-4D97-AF65-F5344CB8AC3E}">
        <p14:creationId xmlns:p14="http://schemas.microsoft.com/office/powerpoint/2010/main" val="2752113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E7FBB5-26FE-BF49-A541-157CA003FEE6}"/>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EFC7B54D-E78A-FC47-AC4D-1D305F39726C}"/>
              </a:ext>
            </a:extLst>
          </p:cNvPr>
          <p:cNvSpPr>
            <a:spLocks noGrp="1"/>
          </p:cNvSpPr>
          <p:nvPr>
            <p:ph type="body" idx="1"/>
          </p:nvPr>
        </p:nvSpPr>
        <p:spPr/>
        <p:txBody>
          <a:bodyPr>
            <a:normAutofit lnSpcReduction="10000"/>
          </a:bodyPr>
          <a:lstStyle/>
          <a:p>
            <a:r>
              <a:rPr lang="it-IT" dirty="0"/>
              <a:t>L’organizzazione logistica risulta questione centrale per tutte quelle aziende vivaistiche che sono abituali esportatrici. </a:t>
            </a:r>
          </a:p>
          <a:p>
            <a:r>
              <a:rPr lang="it-IT" dirty="0"/>
              <a:t>E questo non solo perché una efficiente organizzazione dei trasporti consente di ottenere economie che vanno significativamente ad incidere sul tasso di marginalità, </a:t>
            </a:r>
          </a:p>
          <a:p>
            <a:r>
              <a:rPr lang="it-IT" dirty="0"/>
              <a:t>ma anche e soprattutto perché costituiscono sempre più atout concorrenziale che fidelizza il cliente. </a:t>
            </a:r>
          </a:p>
          <a:p>
            <a:r>
              <a:rPr lang="it-IT" dirty="0"/>
              <a:t>tecnologie innovative finalizzate a tutelare ed a rilevare la qualità delle pianto durante il trasporto. In questo modo l’azienda toscana è sempre in grado di </a:t>
            </a:r>
            <a:r>
              <a:rPr lang="it-IT" dirty="0">
                <a:solidFill>
                  <a:srgbClr val="C00000"/>
                </a:solidFill>
              </a:rPr>
              <a:t>verificare lo stato della pianta a destino</a:t>
            </a:r>
            <a:r>
              <a:rPr lang="it-IT" dirty="0"/>
              <a:t>, potendo, in caso di necessità, </a:t>
            </a:r>
            <a:r>
              <a:rPr lang="it-IT" dirty="0">
                <a:solidFill>
                  <a:srgbClr val="C00000"/>
                </a:solidFill>
              </a:rPr>
              <a:t>assistere il cliente </a:t>
            </a:r>
            <a:r>
              <a:rPr lang="it-IT" dirty="0"/>
              <a:t>nel compiere eventuali azioni colturali di </a:t>
            </a:r>
            <a:r>
              <a:rPr lang="it-IT" dirty="0">
                <a:solidFill>
                  <a:srgbClr val="C00000"/>
                </a:solidFill>
              </a:rPr>
              <a:t>recupero e di rivitalizzazione </a:t>
            </a:r>
            <a:r>
              <a:rPr lang="it-IT" dirty="0"/>
              <a:t>di piante che hanno accusato un eccessivo stress da trasporto. </a:t>
            </a:r>
          </a:p>
          <a:p>
            <a:endParaRPr lang="it-IT" dirty="0"/>
          </a:p>
        </p:txBody>
      </p:sp>
    </p:spTree>
    <p:extLst>
      <p:ext uri="{BB962C8B-B14F-4D97-AF65-F5344CB8AC3E}">
        <p14:creationId xmlns:p14="http://schemas.microsoft.com/office/powerpoint/2010/main" val="1188433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089828-3673-BB45-8CB1-C5778F27EF7D}"/>
              </a:ext>
            </a:extLst>
          </p:cNvPr>
          <p:cNvSpPr>
            <a:spLocks noGrp="1"/>
          </p:cNvSpPr>
          <p:nvPr>
            <p:ph type="title"/>
          </p:nvPr>
        </p:nvSpPr>
        <p:spPr/>
        <p:txBody>
          <a:bodyPr/>
          <a:lstStyle/>
          <a:p>
            <a:r>
              <a:rPr lang="it-IT" dirty="0"/>
              <a:t>Analisi costi benefici</a:t>
            </a:r>
          </a:p>
        </p:txBody>
      </p:sp>
      <p:sp>
        <p:nvSpPr>
          <p:cNvPr id="3" name="Segnaposto testo 2">
            <a:extLst>
              <a:ext uri="{FF2B5EF4-FFF2-40B4-BE49-F238E27FC236}">
                <a16:creationId xmlns:a16="http://schemas.microsoft.com/office/drawing/2014/main" id="{78BBD090-51B5-0E48-8A56-906003572B56}"/>
              </a:ext>
            </a:extLst>
          </p:cNvPr>
          <p:cNvSpPr>
            <a:spLocks noGrp="1"/>
          </p:cNvSpPr>
          <p:nvPr>
            <p:ph type="body" idx="1"/>
          </p:nvPr>
        </p:nvSpPr>
        <p:spPr/>
        <p:txBody>
          <a:bodyPr/>
          <a:lstStyle/>
          <a:p>
            <a:pPr marL="137160" indent="0">
              <a:buNone/>
            </a:pPr>
            <a:endParaRPr lang="it-IT" dirty="0"/>
          </a:p>
        </p:txBody>
      </p:sp>
      <p:pic>
        <p:nvPicPr>
          <p:cNvPr id="4" name="Immagine 3">
            <a:extLst>
              <a:ext uri="{FF2B5EF4-FFF2-40B4-BE49-F238E27FC236}">
                <a16:creationId xmlns:a16="http://schemas.microsoft.com/office/drawing/2014/main" id="{537398AA-FEE1-0146-B9FE-CB7BFBF767F8}"/>
              </a:ext>
            </a:extLst>
          </p:cNvPr>
          <p:cNvPicPr>
            <a:picLocks noChangeAspect="1"/>
          </p:cNvPicPr>
          <p:nvPr/>
        </p:nvPicPr>
        <p:blipFill rotWithShape="1">
          <a:blip r:embed="rId3"/>
          <a:srcRect t="15075"/>
          <a:stretch/>
        </p:blipFill>
        <p:spPr>
          <a:xfrm>
            <a:off x="1829151" y="2228295"/>
            <a:ext cx="6503336" cy="3728621"/>
          </a:xfrm>
          <a:prstGeom prst="rect">
            <a:avLst/>
          </a:prstGeom>
        </p:spPr>
      </p:pic>
      <p:pic>
        <p:nvPicPr>
          <p:cNvPr id="5" name="Immagine 4">
            <a:extLst>
              <a:ext uri="{FF2B5EF4-FFF2-40B4-BE49-F238E27FC236}">
                <a16:creationId xmlns:a16="http://schemas.microsoft.com/office/drawing/2014/main" id="{60A9B361-2BCD-6F45-8BED-ED7097533CCD}"/>
              </a:ext>
            </a:extLst>
          </p:cNvPr>
          <p:cNvPicPr>
            <a:picLocks noChangeAspect="1"/>
          </p:cNvPicPr>
          <p:nvPr/>
        </p:nvPicPr>
        <p:blipFill>
          <a:blip r:embed="rId4"/>
          <a:stretch>
            <a:fillRect/>
          </a:stretch>
        </p:blipFill>
        <p:spPr>
          <a:xfrm>
            <a:off x="8421894" y="0"/>
            <a:ext cx="3770105" cy="2521258"/>
          </a:xfrm>
          <a:prstGeom prst="rect">
            <a:avLst/>
          </a:prstGeom>
        </p:spPr>
      </p:pic>
    </p:spTree>
    <p:extLst>
      <p:ext uri="{BB962C8B-B14F-4D97-AF65-F5344CB8AC3E}">
        <p14:creationId xmlns:p14="http://schemas.microsoft.com/office/powerpoint/2010/main" val="2823172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3">
            <a:extLst>
              <a:ext uri="{FF2B5EF4-FFF2-40B4-BE49-F238E27FC236}">
                <a16:creationId xmlns:a16="http://schemas.microsoft.com/office/drawing/2014/main" id="{7EBE0F32-A7D7-8747-8229-51C5997F7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7" t="9727" r="4919" b="6213"/>
          <a:stretch>
            <a:fillRect/>
          </a:stretch>
        </p:blipFill>
        <p:spPr bwMode="auto">
          <a:xfrm>
            <a:off x="1825626" y="933451"/>
            <a:ext cx="8404225"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Immagine 6">
            <a:extLst>
              <a:ext uri="{FF2B5EF4-FFF2-40B4-BE49-F238E27FC236}">
                <a16:creationId xmlns:a16="http://schemas.microsoft.com/office/drawing/2014/main" id="{5FFE414A-A90F-8345-9B8F-E69058E2A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6" t="9113" r="68571" b="76694"/>
          <a:stretch>
            <a:fillRect/>
          </a:stretch>
        </p:blipFill>
        <p:spPr bwMode="auto">
          <a:xfrm>
            <a:off x="8653464" y="3895725"/>
            <a:ext cx="1576387"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a16="http://schemas.microsoft.com/office/drawing/2014/main" id="{B16530CF-1CDA-9C4F-9C5B-66D079BF1779}"/>
              </a:ext>
            </a:extLst>
          </p:cNvPr>
          <p:cNvSpPr>
            <a:spLocks noGrp="1"/>
          </p:cNvSpPr>
          <p:nvPr>
            <p:ph type="title"/>
          </p:nvPr>
        </p:nvSpPr>
        <p:spPr>
          <a:xfrm>
            <a:off x="1847850" y="263525"/>
            <a:ext cx="8820150" cy="503238"/>
          </a:xfrm>
        </p:spPr>
        <p:txBody>
          <a:bodyPr>
            <a:normAutofit fontScale="90000"/>
          </a:bodyPr>
          <a:lstStyle/>
          <a:p>
            <a:pPr>
              <a:defRPr/>
            </a:pPr>
            <a:r>
              <a:rPr lang="it-IT" sz="3200" b="1" dirty="0">
                <a:solidFill>
                  <a:srgbClr val="C00000"/>
                </a:solidFill>
              </a:rPr>
              <a:t>Flussi di scambio florovivaismo MONDO</a:t>
            </a:r>
          </a:p>
        </p:txBody>
      </p:sp>
      <p:grpSp>
        <p:nvGrpSpPr>
          <p:cNvPr id="64517" name="Gruppo 10">
            <a:extLst>
              <a:ext uri="{FF2B5EF4-FFF2-40B4-BE49-F238E27FC236}">
                <a16:creationId xmlns:a16="http://schemas.microsoft.com/office/drawing/2014/main" id="{3595CE44-D72E-2C4F-9825-FCF11BDE4C5B}"/>
              </a:ext>
            </a:extLst>
          </p:cNvPr>
          <p:cNvGrpSpPr>
            <a:grpSpLocks/>
          </p:cNvGrpSpPr>
          <p:nvPr/>
        </p:nvGrpSpPr>
        <p:grpSpPr bwMode="auto">
          <a:xfrm>
            <a:off x="1765300" y="5099046"/>
            <a:ext cx="8264525" cy="1314451"/>
            <a:chOff x="240800" y="5190544"/>
            <a:chExt cx="8050834" cy="870397"/>
          </a:xfrm>
        </p:grpSpPr>
        <p:sp>
          <p:nvSpPr>
            <p:cNvPr id="12" name="CasellaDiTesto 11">
              <a:extLst>
                <a:ext uri="{FF2B5EF4-FFF2-40B4-BE49-F238E27FC236}">
                  <a16:creationId xmlns:a16="http://schemas.microsoft.com/office/drawing/2014/main" id="{0829C791-E688-D84B-831E-74E5ED003E0E}"/>
                </a:ext>
              </a:extLst>
            </p:cNvPr>
            <p:cNvSpPr txBox="1"/>
            <p:nvPr/>
          </p:nvSpPr>
          <p:spPr>
            <a:xfrm>
              <a:off x="240800" y="5190544"/>
              <a:ext cx="2727943" cy="835588"/>
            </a:xfrm>
            <a:prstGeom prst="rect">
              <a:avLst/>
            </a:prstGeom>
            <a:solidFill>
              <a:schemeClr val="bg1"/>
            </a:solidFill>
            <a:effectLst/>
          </p:spPr>
          <p:txBody>
            <a:bodyPr>
              <a:spAutoFit/>
            </a:bodyPr>
            <a:lstStyle/>
            <a:p>
              <a:pPr algn="ctr">
                <a:defRPr/>
              </a:pPr>
              <a:r>
                <a:rPr lang="it-IT" sz="1600" b="1" dirty="0"/>
                <a:t>TREND PRINCIPALI</a:t>
              </a:r>
            </a:p>
            <a:p>
              <a:pPr marL="85725" indent="-85725">
                <a:buFont typeface="Arial" panose="020B0604020202020204" pitchFamily="34" charset="0"/>
                <a:buChar char="•"/>
                <a:defRPr/>
              </a:pPr>
              <a:r>
                <a:rPr lang="it-IT" sz="1500" dirty="0"/>
                <a:t>Globalizzazione ed incertezza</a:t>
              </a:r>
            </a:p>
            <a:p>
              <a:pPr marL="85725" indent="-85725">
                <a:buFont typeface="Arial" panose="020B0604020202020204" pitchFamily="34" charset="0"/>
                <a:buChar char="•"/>
                <a:defRPr/>
              </a:pPr>
              <a:r>
                <a:rPr lang="it-IT" sz="1500" dirty="0"/>
                <a:t>Sostenibilità e clima</a:t>
              </a:r>
            </a:p>
            <a:p>
              <a:pPr marL="85725" indent="-85725">
                <a:buFont typeface="Arial" panose="020B0604020202020204" pitchFamily="34" charset="0"/>
                <a:buChar char="•"/>
                <a:defRPr/>
              </a:pPr>
              <a:r>
                <a:rPr lang="it-IT" sz="1500" dirty="0"/>
                <a:t>Digitale e Customerizzazione</a:t>
              </a:r>
            </a:p>
          </p:txBody>
        </p:sp>
        <p:sp>
          <p:nvSpPr>
            <p:cNvPr id="13" name="CasellaDiTesto 12">
              <a:extLst>
                <a:ext uri="{FF2B5EF4-FFF2-40B4-BE49-F238E27FC236}">
                  <a16:creationId xmlns:a16="http://schemas.microsoft.com/office/drawing/2014/main" id="{67F78EA6-8139-444E-ABB2-1EAFCCBE469C}"/>
                </a:ext>
              </a:extLst>
            </p:cNvPr>
            <p:cNvSpPr txBox="1"/>
            <p:nvPr/>
          </p:nvSpPr>
          <p:spPr>
            <a:xfrm>
              <a:off x="3740423" y="5225235"/>
              <a:ext cx="4551211" cy="835706"/>
            </a:xfrm>
            <a:prstGeom prst="rect">
              <a:avLst/>
            </a:prstGeom>
            <a:solidFill>
              <a:schemeClr val="bg1"/>
            </a:solidFill>
            <a:effectLst/>
          </p:spPr>
          <p:txBody>
            <a:bodyPr>
              <a:spAutoFit/>
            </a:bodyPr>
            <a:lstStyle/>
            <a:p>
              <a:pPr algn="ctr">
                <a:defRPr/>
              </a:pPr>
              <a:r>
                <a:rPr lang="it-IT" sz="1600" b="1" dirty="0"/>
                <a:t>FATTORI DI SUCCESSO</a:t>
              </a:r>
            </a:p>
            <a:p>
              <a:pPr marL="171450" indent="-171450">
                <a:buFont typeface="Arial" panose="020B0604020202020204" pitchFamily="34" charset="0"/>
                <a:buChar char="•"/>
                <a:defRPr/>
              </a:pPr>
              <a:r>
                <a:rPr lang="it-IT" sz="1500" dirty="0"/>
                <a:t>Flessibilità business</a:t>
              </a:r>
            </a:p>
            <a:p>
              <a:pPr marL="171450" indent="-171450">
                <a:buFont typeface="Arial" panose="020B0604020202020204" pitchFamily="34" charset="0"/>
                <a:buChar char="•"/>
                <a:defRPr/>
              </a:pPr>
              <a:r>
                <a:rPr lang="it-IT" sz="1500" dirty="0"/>
                <a:t>Nuovi mercati di sbocco e/o approvvigionamento </a:t>
              </a:r>
            </a:p>
            <a:p>
              <a:pPr marL="171450" indent="-171450">
                <a:buFont typeface="Arial" panose="020B0604020202020204" pitchFamily="34" charset="0"/>
                <a:buChar char="•"/>
                <a:defRPr/>
              </a:pPr>
              <a:r>
                <a:rPr lang="it-IT" sz="1500" dirty="0"/>
                <a:t>Filiere sostenibili ed integrate</a:t>
              </a:r>
            </a:p>
            <a:p>
              <a:pPr marL="171450" indent="-171450">
                <a:buFont typeface="Arial" panose="020B0604020202020204" pitchFamily="34" charset="0"/>
                <a:buChar char="•"/>
                <a:defRPr/>
              </a:pPr>
              <a:r>
                <a:rPr lang="it-IT" sz="1500" dirty="0"/>
                <a:t>Nuovi canali (</a:t>
              </a:r>
              <a:r>
                <a:rPr lang="it-IT" sz="1500" dirty="0" err="1"/>
                <a:t>digital</a:t>
              </a:r>
              <a:r>
                <a:rPr lang="it-IT" sz="1500" dirty="0"/>
                <a:t>) e nuove relazioni commerciali</a:t>
              </a:r>
            </a:p>
          </p:txBody>
        </p:sp>
        <p:sp>
          <p:nvSpPr>
            <p:cNvPr id="14" name="Freccia a destra 13">
              <a:extLst>
                <a:ext uri="{FF2B5EF4-FFF2-40B4-BE49-F238E27FC236}">
                  <a16:creationId xmlns:a16="http://schemas.microsoft.com/office/drawing/2014/main" id="{3E870F75-2EB2-B34F-B2B0-DE3F679AB342}"/>
                </a:ext>
              </a:extLst>
            </p:cNvPr>
            <p:cNvSpPr/>
            <p:nvPr/>
          </p:nvSpPr>
          <p:spPr>
            <a:xfrm>
              <a:off x="3101738" y="5480677"/>
              <a:ext cx="505691" cy="37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cxnSp>
        <p:nvCxnSpPr>
          <p:cNvPr id="4" name="Connettore 2 3">
            <a:extLst>
              <a:ext uri="{FF2B5EF4-FFF2-40B4-BE49-F238E27FC236}">
                <a16:creationId xmlns:a16="http://schemas.microsoft.com/office/drawing/2014/main" id="{C5BC0483-7B35-A24D-AF6C-2E3A277681FC}"/>
              </a:ext>
            </a:extLst>
          </p:cNvPr>
          <p:cNvCxnSpPr/>
          <p:nvPr/>
        </p:nvCxnSpPr>
        <p:spPr>
          <a:xfrm>
            <a:off x="1765300" y="1101969"/>
            <a:ext cx="438638" cy="41030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5" name="Connettore 2 14">
            <a:extLst>
              <a:ext uri="{FF2B5EF4-FFF2-40B4-BE49-F238E27FC236}">
                <a16:creationId xmlns:a16="http://schemas.microsoft.com/office/drawing/2014/main" id="{5B7A89D5-1687-4247-BD71-497FF5D07540}"/>
              </a:ext>
            </a:extLst>
          </p:cNvPr>
          <p:cNvCxnSpPr>
            <a:cxnSpLocks/>
          </p:cNvCxnSpPr>
          <p:nvPr/>
        </p:nvCxnSpPr>
        <p:spPr>
          <a:xfrm>
            <a:off x="5603630" y="916779"/>
            <a:ext cx="268043" cy="41030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6" name="Connettore 2 15">
            <a:extLst>
              <a:ext uri="{FF2B5EF4-FFF2-40B4-BE49-F238E27FC236}">
                <a16:creationId xmlns:a16="http://schemas.microsoft.com/office/drawing/2014/main" id="{68DB7377-E011-8A4A-BDF3-3542905B7509}"/>
              </a:ext>
            </a:extLst>
          </p:cNvPr>
          <p:cNvCxnSpPr>
            <a:cxnSpLocks/>
          </p:cNvCxnSpPr>
          <p:nvPr/>
        </p:nvCxnSpPr>
        <p:spPr>
          <a:xfrm flipH="1" flipV="1">
            <a:off x="2637938" y="1874044"/>
            <a:ext cx="421786" cy="247833"/>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0" name="Connettore 2 19">
            <a:extLst>
              <a:ext uri="{FF2B5EF4-FFF2-40B4-BE49-F238E27FC236}">
                <a16:creationId xmlns:a16="http://schemas.microsoft.com/office/drawing/2014/main" id="{2F48EB53-9B14-A845-B07A-F9251BF50B1C}"/>
              </a:ext>
            </a:extLst>
          </p:cNvPr>
          <p:cNvCxnSpPr>
            <a:cxnSpLocks/>
          </p:cNvCxnSpPr>
          <p:nvPr/>
        </p:nvCxnSpPr>
        <p:spPr>
          <a:xfrm flipH="1" flipV="1">
            <a:off x="6885928" y="1845696"/>
            <a:ext cx="421786" cy="247833"/>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1" name="Connettore 2 20">
            <a:extLst>
              <a:ext uri="{FF2B5EF4-FFF2-40B4-BE49-F238E27FC236}">
                <a16:creationId xmlns:a16="http://schemas.microsoft.com/office/drawing/2014/main" id="{505D27BB-4791-E94D-AD65-B55E0B13983F}"/>
              </a:ext>
            </a:extLst>
          </p:cNvPr>
          <p:cNvCxnSpPr>
            <a:cxnSpLocks/>
          </p:cNvCxnSpPr>
          <p:nvPr/>
        </p:nvCxnSpPr>
        <p:spPr>
          <a:xfrm flipH="1" flipV="1">
            <a:off x="6012108" y="2121878"/>
            <a:ext cx="119751" cy="17564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17" name="Ovale 16">
            <a:extLst>
              <a:ext uri="{FF2B5EF4-FFF2-40B4-BE49-F238E27FC236}">
                <a16:creationId xmlns:a16="http://schemas.microsoft.com/office/drawing/2014/main" id="{B37DEF8F-7ACD-644C-B9DA-6C28508A6FA5}"/>
              </a:ext>
            </a:extLst>
          </p:cNvPr>
          <p:cNvSpPr/>
          <p:nvPr/>
        </p:nvSpPr>
        <p:spPr>
          <a:xfrm>
            <a:off x="8479133" y="4599378"/>
            <a:ext cx="1750718" cy="4425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88804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7A894-C7F2-7649-BD1E-97861C34A159}"/>
              </a:ext>
            </a:extLst>
          </p:cNvPr>
          <p:cNvSpPr>
            <a:spLocks noGrp="1"/>
          </p:cNvSpPr>
          <p:nvPr>
            <p:ph type="title"/>
          </p:nvPr>
        </p:nvSpPr>
        <p:spPr/>
        <p:txBody>
          <a:bodyPr/>
          <a:lstStyle/>
          <a:p>
            <a:r>
              <a:rPr lang="it-IT" dirty="0" err="1"/>
              <a:t>Fito</a:t>
            </a:r>
            <a:r>
              <a:rPr lang="it-IT" dirty="0"/>
              <a:t>-stand</a:t>
            </a:r>
          </a:p>
        </p:txBody>
      </p:sp>
      <p:graphicFrame>
        <p:nvGraphicFramePr>
          <p:cNvPr id="4" name="Diagramma 3">
            <a:extLst>
              <a:ext uri="{FF2B5EF4-FFF2-40B4-BE49-F238E27FC236}">
                <a16:creationId xmlns:a16="http://schemas.microsoft.com/office/drawing/2014/main" id="{1870B745-7225-914F-AB09-2D44161E449A}"/>
              </a:ext>
            </a:extLst>
          </p:cNvPr>
          <p:cNvGraphicFramePr/>
          <p:nvPr>
            <p:extLst>
              <p:ext uri="{D42A27DB-BD31-4B8C-83A1-F6EECF244321}">
                <p14:modId xmlns:p14="http://schemas.microsoft.com/office/powerpoint/2010/main" val="4180868620"/>
              </p:ext>
            </p:extLst>
          </p:nvPr>
        </p:nvGraphicFramePr>
        <p:xfrm>
          <a:off x="-506027" y="1270000"/>
          <a:ext cx="9780029" cy="557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9B1975C6-9B3D-6044-8F39-585E97623D37}"/>
              </a:ext>
            </a:extLst>
          </p:cNvPr>
          <p:cNvSpPr txBox="1"/>
          <p:nvPr/>
        </p:nvSpPr>
        <p:spPr>
          <a:xfrm>
            <a:off x="976544" y="1827249"/>
            <a:ext cx="923278" cy="307777"/>
          </a:xfrm>
          <a:prstGeom prst="rect">
            <a:avLst/>
          </a:prstGeom>
          <a:noFill/>
        </p:spPr>
        <p:txBody>
          <a:bodyPr wrap="square" rtlCol="0">
            <a:spAutoFit/>
          </a:bodyPr>
          <a:lstStyle/>
          <a:p>
            <a:pPr lvl="0"/>
            <a:r>
              <a:rPr lang="it-IT" dirty="0"/>
              <a:t>Benefici</a:t>
            </a:r>
          </a:p>
        </p:txBody>
      </p:sp>
      <p:sp>
        <p:nvSpPr>
          <p:cNvPr id="6" name="CasellaDiTesto 5">
            <a:extLst>
              <a:ext uri="{FF2B5EF4-FFF2-40B4-BE49-F238E27FC236}">
                <a16:creationId xmlns:a16="http://schemas.microsoft.com/office/drawing/2014/main" id="{3E0AE9C2-ED64-094A-A916-5689E223FF2E}"/>
              </a:ext>
            </a:extLst>
          </p:cNvPr>
          <p:cNvSpPr txBox="1"/>
          <p:nvPr/>
        </p:nvSpPr>
        <p:spPr>
          <a:xfrm>
            <a:off x="1065321" y="4635624"/>
            <a:ext cx="923278" cy="307777"/>
          </a:xfrm>
          <a:prstGeom prst="rect">
            <a:avLst/>
          </a:prstGeom>
          <a:noFill/>
        </p:spPr>
        <p:txBody>
          <a:bodyPr wrap="square" rtlCol="0">
            <a:spAutoFit/>
          </a:bodyPr>
          <a:lstStyle/>
          <a:p>
            <a:pPr lvl="0"/>
            <a:r>
              <a:rPr lang="it-IT" dirty="0"/>
              <a:t>Costi</a:t>
            </a:r>
          </a:p>
        </p:txBody>
      </p:sp>
      <p:pic>
        <p:nvPicPr>
          <p:cNvPr id="10" name="Immagine 9">
            <a:extLst>
              <a:ext uri="{FF2B5EF4-FFF2-40B4-BE49-F238E27FC236}">
                <a16:creationId xmlns:a16="http://schemas.microsoft.com/office/drawing/2014/main" id="{26C83A94-DB94-2142-A985-67189DF557C8}"/>
              </a:ext>
            </a:extLst>
          </p:cNvPr>
          <p:cNvPicPr>
            <a:picLocks noChangeAspect="1"/>
          </p:cNvPicPr>
          <p:nvPr/>
        </p:nvPicPr>
        <p:blipFill>
          <a:blip r:embed="rId8"/>
          <a:stretch>
            <a:fillRect/>
          </a:stretch>
        </p:blipFill>
        <p:spPr>
          <a:xfrm>
            <a:off x="8532245" y="628711"/>
            <a:ext cx="2976111" cy="2397077"/>
          </a:xfrm>
          <a:prstGeom prst="rect">
            <a:avLst/>
          </a:prstGeom>
        </p:spPr>
      </p:pic>
      <p:sp>
        <p:nvSpPr>
          <p:cNvPr id="11" name="CasellaDiTesto 10">
            <a:extLst>
              <a:ext uri="{FF2B5EF4-FFF2-40B4-BE49-F238E27FC236}">
                <a16:creationId xmlns:a16="http://schemas.microsoft.com/office/drawing/2014/main" id="{A563332D-34C8-8543-9C49-C4D30CEDAD4F}"/>
              </a:ext>
            </a:extLst>
          </p:cNvPr>
          <p:cNvSpPr txBox="1"/>
          <p:nvPr/>
        </p:nvSpPr>
        <p:spPr>
          <a:xfrm>
            <a:off x="791429" y="2270305"/>
            <a:ext cx="1471062" cy="815608"/>
          </a:xfrm>
          <a:prstGeom prst="rect">
            <a:avLst/>
          </a:prstGeom>
          <a:solidFill>
            <a:schemeClr val="accent2"/>
          </a:solidFill>
        </p:spPr>
        <p:txBody>
          <a:bodyPr wrap="square" rtlCol="0">
            <a:spAutoFit/>
          </a:bodyPr>
          <a:lstStyle/>
          <a:p>
            <a:pPr marL="171450" indent="-171450">
              <a:buFontTx/>
              <a:buChar char="-"/>
            </a:pPr>
            <a:r>
              <a:rPr lang="it-IT" sz="1100" dirty="0"/>
              <a:t>Efficienza </a:t>
            </a:r>
          </a:p>
          <a:p>
            <a:pPr marL="171450" indent="-171450">
              <a:buFontTx/>
              <a:buChar char="-"/>
            </a:pPr>
            <a:r>
              <a:rPr lang="it-IT" sz="1100" dirty="0"/>
              <a:t>Qualità</a:t>
            </a:r>
          </a:p>
          <a:p>
            <a:pPr marL="171450" indent="-171450">
              <a:buFontTx/>
              <a:buChar char="-"/>
            </a:pPr>
            <a:r>
              <a:rPr lang="it-IT" sz="1100" dirty="0"/>
              <a:t>Immagine</a:t>
            </a:r>
          </a:p>
          <a:p>
            <a:endParaRPr lang="it-IT" dirty="0"/>
          </a:p>
        </p:txBody>
      </p:sp>
      <p:sp>
        <p:nvSpPr>
          <p:cNvPr id="12" name="CasellaDiTesto 11">
            <a:extLst>
              <a:ext uri="{FF2B5EF4-FFF2-40B4-BE49-F238E27FC236}">
                <a16:creationId xmlns:a16="http://schemas.microsoft.com/office/drawing/2014/main" id="{06F44246-7BD1-9E49-847D-DB4DB43CE092}"/>
              </a:ext>
            </a:extLst>
          </p:cNvPr>
          <p:cNvSpPr txBox="1"/>
          <p:nvPr/>
        </p:nvSpPr>
        <p:spPr>
          <a:xfrm>
            <a:off x="730600" y="5176886"/>
            <a:ext cx="1337897" cy="646331"/>
          </a:xfrm>
          <a:prstGeom prst="rect">
            <a:avLst/>
          </a:prstGeom>
          <a:solidFill>
            <a:schemeClr val="accent2"/>
          </a:solidFill>
        </p:spPr>
        <p:txBody>
          <a:bodyPr wrap="square" rtlCol="0">
            <a:spAutoFit/>
          </a:bodyPr>
          <a:lstStyle/>
          <a:p>
            <a:pPr marL="171450" indent="-171450">
              <a:buFontTx/>
              <a:buChar char="-"/>
            </a:pPr>
            <a:r>
              <a:rPr lang="it-IT" sz="1100" dirty="0"/>
              <a:t>Tecnologici</a:t>
            </a:r>
          </a:p>
          <a:p>
            <a:pPr marL="171450" indent="-171450">
              <a:buFontTx/>
              <a:buChar char="-"/>
            </a:pPr>
            <a:r>
              <a:rPr lang="it-IT" sz="1100" dirty="0"/>
              <a:t>Organizzativi</a:t>
            </a:r>
          </a:p>
          <a:p>
            <a:endParaRPr lang="it-IT" dirty="0"/>
          </a:p>
        </p:txBody>
      </p:sp>
    </p:spTree>
    <p:extLst>
      <p:ext uri="{BB962C8B-B14F-4D97-AF65-F5344CB8AC3E}">
        <p14:creationId xmlns:p14="http://schemas.microsoft.com/office/powerpoint/2010/main" val="679148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D4A35-0042-714D-A6B7-ABA2CEAD84D2}"/>
              </a:ext>
            </a:extLst>
          </p:cNvPr>
          <p:cNvSpPr>
            <a:spLocks noGrp="1"/>
          </p:cNvSpPr>
          <p:nvPr>
            <p:ph type="title"/>
          </p:nvPr>
        </p:nvSpPr>
        <p:spPr/>
        <p:txBody>
          <a:bodyPr>
            <a:normAutofit fontScale="90000"/>
          </a:bodyPr>
          <a:lstStyle/>
          <a:p>
            <a:r>
              <a:rPr lang="it-IT" dirty="0"/>
              <a:t>Necessità di monitorare lo stato di salute della pianta in relazione allo stress da trasporto</a:t>
            </a:r>
          </a:p>
        </p:txBody>
      </p:sp>
      <p:sp>
        <p:nvSpPr>
          <p:cNvPr id="3" name="Segnaposto testo 2">
            <a:extLst>
              <a:ext uri="{FF2B5EF4-FFF2-40B4-BE49-F238E27FC236}">
                <a16:creationId xmlns:a16="http://schemas.microsoft.com/office/drawing/2014/main" id="{11E2A240-7650-144C-9983-63EDE2D2C106}"/>
              </a:ext>
            </a:extLst>
          </p:cNvPr>
          <p:cNvSpPr>
            <a:spLocks noGrp="1"/>
          </p:cNvSpPr>
          <p:nvPr>
            <p:ph type="body" idx="1"/>
          </p:nvPr>
        </p:nvSpPr>
        <p:spPr>
          <a:xfrm>
            <a:off x="677334" y="2160589"/>
            <a:ext cx="8839528" cy="4346743"/>
          </a:xfrm>
        </p:spPr>
        <p:txBody>
          <a:bodyPr>
            <a:normAutofit lnSpcReduction="10000"/>
          </a:bodyPr>
          <a:lstStyle/>
          <a:p>
            <a:pPr marL="137160" indent="0">
              <a:buNone/>
            </a:pPr>
            <a:r>
              <a:rPr lang="it-IT" dirty="0">
                <a:solidFill>
                  <a:srgbClr val="C00000"/>
                </a:solidFill>
              </a:rPr>
              <a:t>Monitoraggio ex ante</a:t>
            </a:r>
          </a:p>
          <a:p>
            <a:pPr lvl="1"/>
            <a:r>
              <a:rPr lang="it-IT" dirty="0"/>
              <a:t>Valutazione dello stato di salute attraverso micro-</a:t>
            </a:r>
            <a:r>
              <a:rPr lang="it-IT" dirty="0" err="1"/>
              <a:t>sensoristica</a:t>
            </a:r>
            <a:r>
              <a:rPr lang="it-IT" dirty="0"/>
              <a:t> per monitoraggio su componenti volatili + GCMS</a:t>
            </a:r>
          </a:p>
          <a:p>
            <a:pPr lvl="2">
              <a:buFont typeface="Wingdings" pitchFamily="2" charset="2"/>
              <a:buChar char="v"/>
            </a:pPr>
            <a:r>
              <a:rPr lang="it-IT" dirty="0"/>
              <a:t>Costi: a) sensore b) elaborazione dati c)manodopera per scelta delle piante in miglior stato d) formazione</a:t>
            </a:r>
          </a:p>
          <a:p>
            <a:pPr lvl="2">
              <a:buFont typeface="Wingdings" pitchFamily="2" charset="2"/>
              <a:buChar char="v"/>
            </a:pPr>
            <a:r>
              <a:rPr lang="it-IT" dirty="0"/>
              <a:t>Benefici: a) Riduzione delle perdite b) Riduzione delle contestazioni c) Fidelizzazione del cliente</a:t>
            </a:r>
          </a:p>
          <a:p>
            <a:pPr lvl="1"/>
            <a:r>
              <a:rPr lang="it-IT" dirty="0"/>
              <a:t>Modalità di carico</a:t>
            </a:r>
          </a:p>
          <a:p>
            <a:pPr lvl="2">
              <a:buFont typeface="Wingdings" pitchFamily="2" charset="2"/>
              <a:buChar char="v"/>
            </a:pPr>
            <a:r>
              <a:rPr lang="it-IT" dirty="0" err="1"/>
              <a:t>Compliance</a:t>
            </a:r>
            <a:r>
              <a:rPr lang="it-IT" dirty="0"/>
              <a:t> con gli indicatori su indice di stivaggio--&gt; permettere la circolazione dell’aria e stabilità e omogeneità di umidità e temperatura. Valore ideale &lt; 60%</a:t>
            </a:r>
          </a:p>
          <a:p>
            <a:pPr lvl="2">
              <a:buFont typeface="Wingdings" pitchFamily="2" charset="2"/>
              <a:buChar char="v"/>
            </a:pPr>
            <a:r>
              <a:rPr lang="it-IT" dirty="0"/>
              <a:t>Rimozione acqua in vaso in eccesso </a:t>
            </a:r>
            <a:r>
              <a:rPr lang="it-IT" dirty="0">
                <a:sym typeface="Wingdings" pitchFamily="2" charset="2"/>
              </a:rPr>
              <a:t> mantenimento RH</a:t>
            </a:r>
            <a:endParaRPr lang="it-IT" dirty="0"/>
          </a:p>
          <a:p>
            <a:pPr lvl="3">
              <a:buFont typeface="Wingdings" pitchFamily="2" charset="2"/>
              <a:buChar char="§"/>
            </a:pPr>
            <a:r>
              <a:rPr lang="it-IT" sz="1300" dirty="0"/>
              <a:t>Costi: Aumento incidenza dei costi di trasporto </a:t>
            </a:r>
          </a:p>
          <a:p>
            <a:pPr lvl="3">
              <a:buFont typeface="Wingdings" pitchFamily="2" charset="2"/>
              <a:buChar char="§"/>
            </a:pPr>
            <a:r>
              <a:rPr lang="it-IT" sz="1300" dirty="0"/>
              <a:t>Benefici: a) Riduzione delle perdite (anche per malattie fungine) b) Riduzione delle contestazioni c) Fidelizzazione del cliente </a:t>
            </a:r>
          </a:p>
          <a:p>
            <a:pPr lvl="3">
              <a:buFont typeface="Wingdings" pitchFamily="2" charset="2"/>
              <a:buChar char="§"/>
            </a:pPr>
            <a:r>
              <a:rPr lang="it-IT" sz="1300" dirty="0"/>
              <a:t>Marginalità ?</a:t>
            </a:r>
          </a:p>
          <a:p>
            <a:pPr lvl="3"/>
            <a:endParaRPr lang="it-IT" dirty="0"/>
          </a:p>
          <a:p>
            <a:endParaRPr lang="it-IT" dirty="0"/>
          </a:p>
        </p:txBody>
      </p:sp>
    </p:spTree>
    <p:extLst>
      <p:ext uri="{BB962C8B-B14F-4D97-AF65-F5344CB8AC3E}">
        <p14:creationId xmlns:p14="http://schemas.microsoft.com/office/powerpoint/2010/main" val="2752484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D4A35-0042-714D-A6B7-ABA2CEAD84D2}"/>
              </a:ext>
            </a:extLst>
          </p:cNvPr>
          <p:cNvSpPr>
            <a:spLocks noGrp="1"/>
          </p:cNvSpPr>
          <p:nvPr>
            <p:ph type="title"/>
          </p:nvPr>
        </p:nvSpPr>
        <p:spPr/>
        <p:txBody>
          <a:bodyPr>
            <a:normAutofit fontScale="90000"/>
          </a:bodyPr>
          <a:lstStyle/>
          <a:p>
            <a:r>
              <a:rPr lang="it-IT" dirty="0"/>
              <a:t>Necessità di monitorare lo stato di salute della pianta in relazione allo stress da trasporto</a:t>
            </a:r>
          </a:p>
        </p:txBody>
      </p:sp>
      <p:sp>
        <p:nvSpPr>
          <p:cNvPr id="3" name="Segnaposto testo 2">
            <a:extLst>
              <a:ext uri="{FF2B5EF4-FFF2-40B4-BE49-F238E27FC236}">
                <a16:creationId xmlns:a16="http://schemas.microsoft.com/office/drawing/2014/main" id="{11E2A240-7650-144C-9983-63EDE2D2C106}"/>
              </a:ext>
            </a:extLst>
          </p:cNvPr>
          <p:cNvSpPr>
            <a:spLocks noGrp="1"/>
          </p:cNvSpPr>
          <p:nvPr>
            <p:ph type="body" idx="1"/>
          </p:nvPr>
        </p:nvSpPr>
        <p:spPr/>
        <p:txBody>
          <a:bodyPr>
            <a:normAutofit lnSpcReduction="10000"/>
          </a:bodyPr>
          <a:lstStyle/>
          <a:p>
            <a:r>
              <a:rPr lang="it-IT" dirty="0"/>
              <a:t> </a:t>
            </a:r>
            <a:r>
              <a:rPr lang="it-IT" dirty="0">
                <a:solidFill>
                  <a:srgbClr val="C00000"/>
                </a:solidFill>
              </a:rPr>
              <a:t>Monitoraggio in itinere</a:t>
            </a:r>
          </a:p>
          <a:p>
            <a:pPr lvl="1"/>
            <a:r>
              <a:rPr lang="it-IT" i="1" dirty="0"/>
              <a:t>Valutazione dello stato di salute attraverso i sensori per identificazione componenti volatili come marcatori di stress</a:t>
            </a:r>
          </a:p>
          <a:p>
            <a:pPr lvl="2"/>
            <a:r>
              <a:rPr lang="it-IT" i="1" dirty="0"/>
              <a:t>Costi: a) sensore b) elaborazione dati c)manodopera per scelta delle piante in miglior stato d) formazione personale</a:t>
            </a:r>
          </a:p>
          <a:p>
            <a:pPr lvl="2"/>
            <a:r>
              <a:rPr lang="it-IT" i="1" dirty="0"/>
              <a:t>Benefici: a) Riduzione delle perdite b) Riduzione delle contestazioni c) Fidelizzazione del cliente</a:t>
            </a:r>
          </a:p>
          <a:p>
            <a:pPr lvl="1"/>
            <a:r>
              <a:rPr lang="it-IT" dirty="0"/>
              <a:t>Monitoraggio dei parametri ambientali (Temperatura ed UR (%) dell’aria, Temperatura ed Umidità del suolo, Intensità luminosa, Emissione ed accumulo della CO2) con </a:t>
            </a:r>
            <a:r>
              <a:rPr lang="it-IT" dirty="0" err="1"/>
              <a:t>microsensoristica</a:t>
            </a:r>
            <a:r>
              <a:rPr lang="it-IT" dirty="0"/>
              <a:t> </a:t>
            </a:r>
            <a:r>
              <a:rPr lang="it-IT" dirty="0" err="1"/>
              <a:t>loT</a:t>
            </a:r>
            <a:r>
              <a:rPr lang="it-IT" dirty="0"/>
              <a:t> </a:t>
            </a:r>
          </a:p>
          <a:p>
            <a:pPr lvl="3"/>
            <a:r>
              <a:rPr lang="it-IT" dirty="0"/>
              <a:t>Costi: a) Sensori: quanti per container? b) elaborazione dati c)manodopera per applicazione sensori d) formazione personale</a:t>
            </a:r>
          </a:p>
          <a:p>
            <a:pPr lvl="3"/>
            <a:r>
              <a:rPr lang="it-IT" dirty="0"/>
              <a:t>Benefici: a) Riduzione delle perdite b) Riduzione delle contestazioni c) Fidelizzazione del cliente d) </a:t>
            </a:r>
            <a:r>
              <a:rPr lang="it-IT" dirty="0">
                <a:solidFill>
                  <a:schemeClr val="tx1"/>
                </a:solidFill>
              </a:rPr>
              <a:t>Opportunità di una correzione in itinere e) Accertamento delle responsabilità</a:t>
            </a:r>
          </a:p>
          <a:p>
            <a:pPr lvl="3"/>
            <a:endParaRPr lang="it-IT" dirty="0">
              <a:solidFill>
                <a:schemeClr val="tx1"/>
              </a:solidFill>
            </a:endParaRPr>
          </a:p>
          <a:p>
            <a:pPr lvl="3"/>
            <a:endParaRPr lang="it-IT" dirty="0"/>
          </a:p>
          <a:p>
            <a:endParaRPr lang="it-IT" dirty="0"/>
          </a:p>
        </p:txBody>
      </p:sp>
    </p:spTree>
    <p:extLst>
      <p:ext uri="{BB962C8B-B14F-4D97-AF65-F5344CB8AC3E}">
        <p14:creationId xmlns:p14="http://schemas.microsoft.com/office/powerpoint/2010/main" val="2035903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D4A35-0042-714D-A6B7-ABA2CEAD84D2}"/>
              </a:ext>
            </a:extLst>
          </p:cNvPr>
          <p:cNvSpPr>
            <a:spLocks noGrp="1"/>
          </p:cNvSpPr>
          <p:nvPr>
            <p:ph type="title"/>
          </p:nvPr>
        </p:nvSpPr>
        <p:spPr/>
        <p:txBody>
          <a:bodyPr>
            <a:normAutofit fontScale="90000"/>
          </a:bodyPr>
          <a:lstStyle/>
          <a:p>
            <a:r>
              <a:rPr lang="it-IT" dirty="0"/>
              <a:t>Necessità di monitorare lo stato di salute della pianta in relazione allo stress da trasporto</a:t>
            </a:r>
          </a:p>
        </p:txBody>
      </p:sp>
      <p:sp>
        <p:nvSpPr>
          <p:cNvPr id="3" name="Segnaposto testo 2">
            <a:extLst>
              <a:ext uri="{FF2B5EF4-FFF2-40B4-BE49-F238E27FC236}">
                <a16:creationId xmlns:a16="http://schemas.microsoft.com/office/drawing/2014/main" id="{11E2A240-7650-144C-9983-63EDE2D2C106}"/>
              </a:ext>
            </a:extLst>
          </p:cNvPr>
          <p:cNvSpPr>
            <a:spLocks noGrp="1"/>
          </p:cNvSpPr>
          <p:nvPr>
            <p:ph type="body" idx="1"/>
          </p:nvPr>
        </p:nvSpPr>
        <p:spPr/>
        <p:txBody>
          <a:bodyPr>
            <a:normAutofit/>
          </a:bodyPr>
          <a:lstStyle/>
          <a:p>
            <a:r>
              <a:rPr lang="it-IT" dirty="0"/>
              <a:t> </a:t>
            </a:r>
            <a:r>
              <a:rPr lang="it-IT" dirty="0">
                <a:solidFill>
                  <a:srgbClr val="C00000"/>
                </a:solidFill>
              </a:rPr>
              <a:t>Monitoraggio ex post</a:t>
            </a:r>
          </a:p>
          <a:p>
            <a:pPr lvl="1"/>
            <a:r>
              <a:rPr lang="it-IT" dirty="0"/>
              <a:t>Valutazione dello stato di salute attraverso i sensori su componenti volatili</a:t>
            </a:r>
          </a:p>
          <a:p>
            <a:pPr lvl="2"/>
            <a:r>
              <a:rPr lang="it-IT" dirty="0"/>
              <a:t>Costi: a) sensore b) elaborazione dati c)manodopera per scelta delle piante in miglior stato d) formazione personale</a:t>
            </a:r>
          </a:p>
          <a:p>
            <a:pPr lvl="2"/>
            <a:r>
              <a:rPr lang="it-IT" dirty="0"/>
              <a:t>Benefici: a) Riduzione delle perdite b) Riduzione delle contestazioni c) Fidelizzazione del cliente Monitoraggio delle temperatura</a:t>
            </a:r>
          </a:p>
          <a:p>
            <a:pPr lvl="1"/>
            <a:r>
              <a:rPr lang="it-IT" dirty="0"/>
              <a:t>Monitoraggio delle condizioni di temperatura e umidità </a:t>
            </a:r>
          </a:p>
          <a:p>
            <a:pPr lvl="3"/>
            <a:r>
              <a:rPr lang="it-IT" dirty="0"/>
              <a:t>Costi: a) Sensori: quanti per container? b) elaborazione dati c)manodopera per applicazione sensori d) formazione personale</a:t>
            </a:r>
          </a:p>
          <a:p>
            <a:pPr lvl="3"/>
            <a:r>
              <a:rPr lang="it-IT" dirty="0"/>
              <a:t>Benefici: a) Riduzione delle perdite b) Riduzione delle contestazioni c) Fidelizzazione del cliente d) opportunità di una correzione in itinere</a:t>
            </a:r>
          </a:p>
          <a:p>
            <a:pPr lvl="3"/>
            <a:endParaRPr lang="it-IT" dirty="0"/>
          </a:p>
          <a:p>
            <a:pPr lvl="3"/>
            <a:endParaRPr lang="it-IT" dirty="0"/>
          </a:p>
          <a:p>
            <a:endParaRPr lang="it-IT" dirty="0"/>
          </a:p>
        </p:txBody>
      </p:sp>
    </p:spTree>
    <p:extLst>
      <p:ext uri="{BB962C8B-B14F-4D97-AF65-F5344CB8AC3E}">
        <p14:creationId xmlns:p14="http://schemas.microsoft.com/office/powerpoint/2010/main" val="3078796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09AD8E-1C13-8E4F-A48C-8418391A6E59}"/>
              </a:ext>
            </a:extLst>
          </p:cNvPr>
          <p:cNvSpPr>
            <a:spLocks noGrp="1"/>
          </p:cNvSpPr>
          <p:nvPr>
            <p:ph type="title"/>
          </p:nvPr>
        </p:nvSpPr>
        <p:spPr/>
        <p:txBody>
          <a:bodyPr/>
          <a:lstStyle/>
          <a:p>
            <a:r>
              <a:rPr lang="it-IT" dirty="0"/>
              <a:t>La situazione attuale</a:t>
            </a:r>
          </a:p>
        </p:txBody>
      </p:sp>
      <p:sp>
        <p:nvSpPr>
          <p:cNvPr id="4" name="Rectangle 2">
            <a:extLst>
              <a:ext uri="{FF2B5EF4-FFF2-40B4-BE49-F238E27FC236}">
                <a16:creationId xmlns:a16="http://schemas.microsoft.com/office/drawing/2014/main" id="{32EAABD2-3C1A-9A4C-A419-8E090DEE5FAF}"/>
              </a:ext>
            </a:extLst>
          </p:cNvPr>
          <p:cNvSpPr>
            <a:spLocks noChangeArrowheads="1"/>
          </p:cNvSpPr>
          <p:nvPr/>
        </p:nvSpPr>
        <p:spPr bwMode="auto">
          <a:xfrm>
            <a:off x="1406178" y="52425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Figura … Produzione a prezzi di base di fiori e piante in vaso in Italia (milioni €), (2010-2019, </a:t>
            </a:r>
            <a:r>
              <a:rPr kumimoji="0" lang="it-IT" altLang="it-IT" sz="11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fonte: ISTAT, 2020</a:t>
            </a:r>
            <a:r>
              <a:rPr kumimoji="0" lang="it-IT" altLang="it-IT" sz="11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it-IT" altLang="it-IT"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Grafico 4">
            <a:extLst>
              <a:ext uri="{FF2B5EF4-FFF2-40B4-BE49-F238E27FC236}">
                <a16:creationId xmlns:a16="http://schemas.microsoft.com/office/drawing/2014/main" id="{9BC4E2D8-10AE-439C-9A96-86D61744D0F6}"/>
              </a:ext>
            </a:extLst>
          </p:cNvPr>
          <p:cNvGraphicFramePr/>
          <p:nvPr>
            <p:extLst>
              <p:ext uri="{D42A27DB-BD31-4B8C-83A1-F6EECF244321}">
                <p14:modId xmlns:p14="http://schemas.microsoft.com/office/powerpoint/2010/main" val="1003980179"/>
              </p:ext>
            </p:extLst>
          </p:nvPr>
        </p:nvGraphicFramePr>
        <p:xfrm>
          <a:off x="1682803" y="1675119"/>
          <a:ext cx="5010150" cy="29591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00C78103-B07A-234B-8C77-EC91FB46D336}"/>
              </a:ext>
            </a:extLst>
          </p:cNvPr>
          <p:cNvSpPr>
            <a:spLocks noChangeArrowheads="1"/>
          </p:cNvSpPr>
          <p:nvPr/>
        </p:nvSpPr>
        <p:spPr bwMode="auto">
          <a:xfrm>
            <a:off x="1682803" y="51041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3215282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0B7EF8-33B3-1E49-A315-4C99E7B9FFC0}"/>
              </a:ext>
            </a:extLst>
          </p:cNvPr>
          <p:cNvSpPr>
            <a:spLocks noGrp="1"/>
          </p:cNvSpPr>
          <p:nvPr>
            <p:ph type="title"/>
          </p:nvPr>
        </p:nvSpPr>
        <p:spPr/>
        <p:txBody>
          <a:bodyPr/>
          <a:lstStyle/>
          <a:p>
            <a:r>
              <a:rPr lang="it-IT" dirty="0"/>
              <a:t>I drivers di mercato</a:t>
            </a:r>
          </a:p>
        </p:txBody>
      </p:sp>
      <p:pic>
        <p:nvPicPr>
          <p:cNvPr id="4" name="Immagine 3">
            <a:extLst>
              <a:ext uri="{FF2B5EF4-FFF2-40B4-BE49-F238E27FC236}">
                <a16:creationId xmlns:a16="http://schemas.microsoft.com/office/drawing/2014/main" id="{EBD10690-1619-AA4A-ADAE-AE7D50A5E354}"/>
              </a:ext>
            </a:extLst>
          </p:cNvPr>
          <p:cNvPicPr>
            <a:picLocks noChangeAspect="1"/>
          </p:cNvPicPr>
          <p:nvPr/>
        </p:nvPicPr>
        <p:blipFill>
          <a:blip r:embed="rId2"/>
          <a:stretch>
            <a:fillRect/>
          </a:stretch>
        </p:blipFill>
        <p:spPr>
          <a:xfrm>
            <a:off x="1766656" y="1441882"/>
            <a:ext cx="6705600" cy="5181600"/>
          </a:xfrm>
          <a:prstGeom prst="rect">
            <a:avLst/>
          </a:prstGeom>
        </p:spPr>
      </p:pic>
    </p:spTree>
    <p:extLst>
      <p:ext uri="{BB962C8B-B14F-4D97-AF65-F5344CB8AC3E}">
        <p14:creationId xmlns:p14="http://schemas.microsoft.com/office/powerpoint/2010/main" val="3728724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xfrm>
            <a:off x="227533" y="216259"/>
            <a:ext cx="8596668" cy="71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it-IT" b="1"/>
              <a:t>Una definizione di «logistica»</a:t>
            </a:r>
            <a:endParaRPr b="1"/>
          </a:p>
        </p:txBody>
      </p:sp>
      <p:sp>
        <p:nvSpPr>
          <p:cNvPr id="155" name="Google Shape;155;p2"/>
          <p:cNvSpPr txBox="1">
            <a:spLocks noGrp="1"/>
          </p:cNvSpPr>
          <p:nvPr>
            <p:ph type="body" idx="1"/>
          </p:nvPr>
        </p:nvSpPr>
        <p:spPr>
          <a:xfrm>
            <a:off x="0" y="1047735"/>
            <a:ext cx="8554452" cy="1425969"/>
          </a:xfrm>
          <a:prstGeom prst="rect">
            <a:avLst/>
          </a:prstGeom>
          <a:solidFill>
            <a:srgbClr val="E9F6CE"/>
          </a:solidFill>
          <a:ln>
            <a:noFill/>
          </a:ln>
        </p:spPr>
        <p:txBody>
          <a:bodyPr spcFirstLastPara="1" wrap="square" lIns="91425" tIns="45700" rIns="91425" bIns="45700" anchor="t" anchorCtr="0">
            <a:normAutofit/>
          </a:bodyPr>
          <a:lstStyle/>
          <a:p>
            <a:pPr marL="0" lvl="0" indent="0" algn="l" rtl="0">
              <a:spcBef>
                <a:spcPts val="0"/>
              </a:spcBef>
              <a:spcAft>
                <a:spcPts val="0"/>
              </a:spcAft>
              <a:buSzPts val="1520"/>
              <a:buNone/>
            </a:pPr>
            <a:r>
              <a:rPr lang="it-IT" sz="1900" i="1">
                <a:solidFill>
                  <a:schemeClr val="dk1"/>
                </a:solidFill>
                <a:latin typeface="Calibri"/>
                <a:ea typeface="Calibri"/>
                <a:cs typeface="Calibri"/>
                <a:sym typeface="Calibri"/>
              </a:rPr>
              <a:t>«La logistica è il </a:t>
            </a:r>
            <a:r>
              <a:rPr lang="it-IT" sz="1900" b="1" i="1">
                <a:solidFill>
                  <a:schemeClr val="dk1"/>
                </a:solidFill>
                <a:latin typeface="Calibri"/>
                <a:ea typeface="Calibri"/>
                <a:cs typeface="Calibri"/>
                <a:sym typeface="Calibri"/>
              </a:rPr>
              <a:t>processo di pianificazione, implementazione e controllo dell’efficiente ed efficace flusso e stoccaggio di materie prime, semilavorati e prodotti finiti e delle relative informazioni</a:t>
            </a:r>
            <a:r>
              <a:rPr lang="it-IT" sz="1900" i="1">
                <a:solidFill>
                  <a:schemeClr val="dk1"/>
                </a:solidFill>
                <a:latin typeface="Calibri"/>
                <a:ea typeface="Calibri"/>
                <a:cs typeface="Calibri"/>
                <a:sym typeface="Calibri"/>
              </a:rPr>
              <a:t> </a:t>
            </a:r>
            <a:r>
              <a:rPr lang="it-IT" sz="1900" b="1" i="1">
                <a:solidFill>
                  <a:schemeClr val="dk1"/>
                </a:solidFill>
                <a:latin typeface="Calibri"/>
                <a:ea typeface="Calibri"/>
                <a:cs typeface="Calibri"/>
                <a:sym typeface="Calibri"/>
              </a:rPr>
              <a:t>dal punto di origine al punto di consumo </a:t>
            </a:r>
            <a:r>
              <a:rPr lang="it-IT" sz="1900" i="1">
                <a:solidFill>
                  <a:schemeClr val="dk1"/>
                </a:solidFill>
                <a:latin typeface="Calibri"/>
                <a:ea typeface="Calibri"/>
                <a:cs typeface="Calibri"/>
                <a:sym typeface="Calibri"/>
              </a:rPr>
              <a:t>con lo scopo di soddisfare le esigenze dei clienti» (Council of Logistics Management )</a:t>
            </a:r>
            <a:endParaRPr/>
          </a:p>
          <a:p>
            <a:pPr marL="0" lvl="0" indent="0" algn="l" rtl="0">
              <a:spcBef>
                <a:spcPts val="1000"/>
              </a:spcBef>
              <a:spcAft>
                <a:spcPts val="0"/>
              </a:spcAft>
              <a:buSzPts val="640"/>
              <a:buNone/>
            </a:pPr>
            <a:endParaRPr sz="800" i="1">
              <a:solidFill>
                <a:schemeClr val="dk1"/>
              </a:solidFill>
              <a:latin typeface="Calibri"/>
              <a:ea typeface="Calibri"/>
              <a:cs typeface="Calibri"/>
              <a:sym typeface="Calibri"/>
            </a:endParaRPr>
          </a:p>
        </p:txBody>
      </p:sp>
      <p:sp>
        <p:nvSpPr>
          <p:cNvPr id="156" name="Google Shape;156;p2"/>
          <p:cNvSpPr/>
          <p:nvPr/>
        </p:nvSpPr>
        <p:spPr>
          <a:xfrm>
            <a:off x="4610765" y="6459509"/>
            <a:ext cx="316163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0" i="0" u="none" strike="noStrike" cap="none">
                <a:solidFill>
                  <a:schemeClr val="dk1"/>
                </a:solidFill>
                <a:latin typeface="Trebuchet MS"/>
                <a:ea typeface="Trebuchet MS"/>
                <a:cs typeface="Trebuchet MS"/>
                <a:sym typeface="Trebuchet MS"/>
              </a:rPr>
              <a:t>https://www.smet.it/blog/logistica/</a:t>
            </a:r>
            <a:endParaRPr/>
          </a:p>
        </p:txBody>
      </p:sp>
      <p:pic>
        <p:nvPicPr>
          <p:cNvPr id="157" name="Google Shape;157;p2"/>
          <p:cNvPicPr preferRelativeResize="0"/>
          <p:nvPr/>
        </p:nvPicPr>
        <p:blipFill rotWithShape="1">
          <a:blip r:embed="rId3">
            <a:alphaModFix/>
          </a:blip>
          <a:srcRect/>
          <a:stretch/>
        </p:blipFill>
        <p:spPr>
          <a:xfrm>
            <a:off x="7981548" y="3273519"/>
            <a:ext cx="4103287" cy="3584481"/>
          </a:xfrm>
          <a:prstGeom prst="rect">
            <a:avLst/>
          </a:prstGeom>
          <a:noFill/>
          <a:ln>
            <a:noFill/>
          </a:ln>
        </p:spPr>
      </p:pic>
      <p:sp>
        <p:nvSpPr>
          <p:cNvPr id="158" name="Google Shape;158;p2"/>
          <p:cNvSpPr/>
          <p:nvPr/>
        </p:nvSpPr>
        <p:spPr>
          <a:xfrm>
            <a:off x="317782" y="2601171"/>
            <a:ext cx="7454618"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b="1">
                <a:solidFill>
                  <a:srgbClr val="2A5010"/>
                </a:solidFill>
                <a:latin typeface="Calibri"/>
                <a:ea typeface="Calibri"/>
                <a:cs typeface="Calibri"/>
                <a:sym typeface="Calibri"/>
              </a:rPr>
              <a:t>Le diverse tipologie di logistica </a:t>
            </a:r>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logistica in ingresso</a:t>
            </a:r>
            <a:r>
              <a:rPr lang="it-IT" sz="1600" b="0" i="0" u="none" strike="noStrike" cap="none">
                <a:solidFill>
                  <a:schemeClr val="dk1"/>
                </a:solidFill>
                <a:latin typeface="Calibri"/>
                <a:ea typeface="Calibri"/>
                <a:cs typeface="Calibri"/>
                <a:sym typeface="Calibri"/>
              </a:rPr>
              <a:t> o </a:t>
            </a:r>
            <a:r>
              <a:rPr lang="it-IT" sz="1600" b="1" i="0" u="none" strike="noStrike" cap="none">
                <a:solidFill>
                  <a:schemeClr val="dk1"/>
                </a:solidFill>
                <a:latin typeface="Calibri"/>
                <a:ea typeface="Calibri"/>
                <a:cs typeface="Calibri"/>
                <a:sym typeface="Calibri"/>
              </a:rPr>
              <a:t>logistica in entrata</a:t>
            </a:r>
            <a:r>
              <a:rPr lang="it-IT" sz="1600" b="0" i="0" u="none" strike="noStrike" cap="none">
                <a:solidFill>
                  <a:schemeClr val="dk1"/>
                </a:solidFill>
                <a:latin typeface="Calibri"/>
                <a:ea typeface="Calibri"/>
                <a:cs typeface="Calibri"/>
                <a:sym typeface="Calibri"/>
              </a:rPr>
              <a:t>: si occupa della gestione del magazzino, curando i rapporti con i fornitori e verificando le scorte di materie prime e pezzi;</a:t>
            </a:r>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logistica interna</a:t>
            </a:r>
            <a:r>
              <a:rPr lang="it-IT" sz="1600" b="0" i="0" u="none" strike="noStrike" cap="none">
                <a:solidFill>
                  <a:schemeClr val="dk1"/>
                </a:solidFill>
                <a:latin typeface="Calibri"/>
                <a:ea typeface="Calibri"/>
                <a:cs typeface="Calibri"/>
                <a:sym typeface="Calibri"/>
              </a:rPr>
              <a:t>: riguarda le operazioni di smistamento di materiali, personale o informazioni all’interno dei rispettivi reparti al fine di consentire la regolare produzione;</a:t>
            </a:r>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logistica distributiva</a:t>
            </a:r>
            <a:r>
              <a:rPr lang="it-IT" sz="1600" b="0" i="0" u="none" strike="noStrike" cap="none">
                <a:solidFill>
                  <a:schemeClr val="dk1"/>
                </a:solidFill>
                <a:latin typeface="Calibri"/>
                <a:ea typeface="Calibri"/>
                <a:cs typeface="Calibri"/>
                <a:sym typeface="Calibri"/>
              </a:rPr>
              <a:t> o </a:t>
            </a:r>
            <a:r>
              <a:rPr lang="it-IT" sz="1600" b="1" i="0" u="none" strike="noStrike" cap="none">
                <a:solidFill>
                  <a:schemeClr val="dk1"/>
                </a:solidFill>
                <a:latin typeface="Calibri"/>
                <a:ea typeface="Calibri"/>
                <a:cs typeface="Calibri"/>
                <a:sym typeface="Calibri"/>
              </a:rPr>
              <a:t>logistica dei trasporti</a:t>
            </a:r>
            <a:r>
              <a:rPr lang="it-IT" sz="1600" b="0" i="0" u="none" strike="noStrike" cap="none">
                <a:solidFill>
                  <a:schemeClr val="dk1"/>
                </a:solidFill>
                <a:latin typeface="Calibri"/>
                <a:ea typeface="Calibri"/>
                <a:cs typeface="Calibri"/>
                <a:sym typeface="Calibri"/>
              </a:rPr>
              <a:t>: si occupa dell’imballaggio e della gestione della rete di distribuzione della merce, secondo gli accordi intercorsi fra l’azienda e il cliente;</a:t>
            </a:r>
            <a:endParaRPr/>
          </a:p>
          <a:p>
            <a:pPr marL="742950" marR="0" lvl="1" indent="-285750" algn="l" rtl="0">
              <a:spcBef>
                <a:spcPts val="0"/>
              </a:spcBef>
              <a:spcAft>
                <a:spcPts val="0"/>
              </a:spcAft>
              <a:buClr>
                <a:schemeClr val="dk1"/>
              </a:buClr>
              <a:buSzPts val="1600"/>
              <a:buFont typeface="Arial"/>
              <a:buChar char="•"/>
            </a:pPr>
            <a:r>
              <a:rPr lang="it-IT" sz="1600" b="1" i="0" u="none" strike="noStrike" cap="none">
                <a:solidFill>
                  <a:schemeClr val="dk1"/>
                </a:solidFill>
                <a:latin typeface="Calibri"/>
                <a:ea typeface="Calibri"/>
                <a:cs typeface="Calibri"/>
                <a:sym typeface="Calibri"/>
              </a:rPr>
              <a:t>logistica di ritorno</a:t>
            </a:r>
            <a:r>
              <a:rPr lang="it-IT" sz="1600" b="0" i="0" u="none" strike="noStrike" cap="none">
                <a:solidFill>
                  <a:schemeClr val="dk1"/>
                </a:solidFill>
                <a:latin typeface="Calibri"/>
                <a:ea typeface="Calibri"/>
                <a:cs typeface="Calibri"/>
                <a:sym typeface="Calibri"/>
              </a:rPr>
              <a:t> o </a:t>
            </a:r>
            <a:r>
              <a:rPr lang="it-IT" sz="1600" b="1" i="0" u="none" strike="noStrike" cap="none">
                <a:solidFill>
                  <a:schemeClr val="dk1"/>
                </a:solidFill>
                <a:latin typeface="Calibri"/>
                <a:ea typeface="Calibri"/>
                <a:cs typeface="Calibri"/>
                <a:sym typeface="Calibri"/>
              </a:rPr>
              <a:t>logistica inversa</a:t>
            </a:r>
            <a:r>
              <a:rPr lang="it-IT" sz="1600" b="0" i="0" u="none" strike="noStrike" cap="none">
                <a:solidFill>
                  <a:schemeClr val="dk1"/>
                </a:solidFill>
                <a:latin typeface="Calibri"/>
                <a:ea typeface="Calibri"/>
                <a:cs typeface="Calibri"/>
                <a:sym typeface="Calibri"/>
              </a:rPr>
              <a:t>: si occupa del recupero dei resi, del loro trasporto e dello smistamento.</a:t>
            </a:r>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it-IT" sz="1600">
                <a:solidFill>
                  <a:schemeClr val="dk1"/>
                </a:solidFill>
                <a:latin typeface="Calibri"/>
                <a:ea typeface="Calibri"/>
                <a:cs typeface="Calibri"/>
                <a:sym typeface="Calibri"/>
              </a:rPr>
              <a:t>Una </a:t>
            </a:r>
            <a:r>
              <a:rPr lang="it-IT" sz="1600" b="1">
                <a:solidFill>
                  <a:srgbClr val="2A5010"/>
                </a:solidFill>
                <a:latin typeface="Calibri"/>
                <a:ea typeface="Calibri"/>
                <a:cs typeface="Calibri"/>
                <a:sym typeface="Calibri"/>
              </a:rPr>
              <a:t>logistica integrata</a:t>
            </a:r>
            <a:r>
              <a:rPr lang="it-IT" sz="1600">
                <a:solidFill>
                  <a:schemeClr val="dk1"/>
                </a:solidFill>
                <a:latin typeface="Calibri"/>
                <a:ea typeface="Calibri"/>
                <a:cs typeface="Calibri"/>
                <a:sym typeface="Calibri"/>
              </a:rPr>
              <a:t> deve tenere conto di tutti questi aspetti, al fine di ottimizzare i processi e ridurre i </a:t>
            </a:r>
            <a:r>
              <a:rPr lang="it-IT" sz="1600" b="1">
                <a:solidFill>
                  <a:schemeClr val="dk1"/>
                </a:solidFill>
                <a:latin typeface="Calibri"/>
                <a:ea typeface="Calibri"/>
                <a:cs typeface="Calibri"/>
                <a:sym typeface="Calibri"/>
              </a:rPr>
              <a:t>costi della logistica</a:t>
            </a:r>
            <a:r>
              <a:rPr lang="it-IT" sz="1600">
                <a:solidFill>
                  <a:schemeClr val="dk1"/>
                </a:solidFill>
                <a:latin typeface="Calibri"/>
                <a:ea typeface="Calibri"/>
                <a:cs typeface="Calibri"/>
                <a:sym typeface="Calibri"/>
              </a:rPr>
              <a:t> stessa</a:t>
            </a:r>
            <a:endParaRPr sz="1600" i="1">
              <a:solidFill>
                <a:schemeClr val="dk1"/>
              </a:solidFill>
              <a:latin typeface="Calibri"/>
              <a:ea typeface="Calibri"/>
              <a:cs typeface="Calibri"/>
              <a:sym typeface="Calibri"/>
            </a:endParaRPr>
          </a:p>
        </p:txBody>
      </p:sp>
      <p:pic>
        <p:nvPicPr>
          <p:cNvPr id="159" name="Google Shape;159;p2"/>
          <p:cNvPicPr preferRelativeResize="0"/>
          <p:nvPr/>
        </p:nvPicPr>
        <p:blipFill rotWithShape="1">
          <a:blip r:embed="rId4">
            <a:alphaModFix/>
          </a:blip>
          <a:srcRect/>
          <a:stretch/>
        </p:blipFill>
        <p:spPr>
          <a:xfrm>
            <a:off x="8741046" y="112783"/>
            <a:ext cx="3303083" cy="3295872"/>
          </a:xfrm>
          <a:prstGeom prst="rect">
            <a:avLst/>
          </a:prstGeom>
          <a:noFill/>
          <a:ln>
            <a:noFill/>
          </a:ln>
        </p:spPr>
      </p:pic>
    </p:spTree>
    <p:extLst>
      <p:ext uri="{BB962C8B-B14F-4D97-AF65-F5344CB8AC3E}">
        <p14:creationId xmlns:p14="http://schemas.microsoft.com/office/powerpoint/2010/main" val="3059878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title"/>
          </p:nvPr>
        </p:nvSpPr>
        <p:spPr>
          <a:xfrm>
            <a:off x="362374" y="358503"/>
            <a:ext cx="8596668"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it-IT" b="1"/>
              <a:t>Filiere del Verde Ornamentale e Logistica: </a:t>
            </a:r>
            <a:br>
              <a:rPr lang="it-IT" b="1"/>
            </a:br>
            <a:r>
              <a:rPr lang="it-IT" b="1"/>
              <a:t>un percorso congiunto di cambiamento ed innovazione</a:t>
            </a:r>
            <a:endParaRPr b="1"/>
          </a:p>
        </p:txBody>
      </p:sp>
      <p:sp>
        <p:nvSpPr>
          <p:cNvPr id="165" name="Google Shape;165;p3"/>
          <p:cNvSpPr txBox="1">
            <a:spLocks noGrp="1"/>
          </p:cNvSpPr>
          <p:nvPr>
            <p:ph type="body" idx="1"/>
          </p:nvPr>
        </p:nvSpPr>
        <p:spPr>
          <a:xfrm>
            <a:off x="532658" y="2463723"/>
            <a:ext cx="8996352" cy="355019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Noto Sans Symbols"/>
              <a:buChar char="❑"/>
            </a:pPr>
            <a:r>
              <a:rPr lang="it-IT" sz="2400">
                <a:solidFill>
                  <a:schemeClr val="dk1"/>
                </a:solidFill>
                <a:latin typeface="Calibri"/>
                <a:ea typeface="Calibri"/>
                <a:cs typeface="Calibri"/>
                <a:sym typeface="Calibri"/>
              </a:rPr>
              <a:t>Evoluzione del contesto socio-economico ed ambientale e dell’ambiente competitivo come </a:t>
            </a:r>
            <a:r>
              <a:rPr lang="it-IT" sz="2400" b="1" i="1">
                <a:solidFill>
                  <a:schemeClr val="dk1"/>
                </a:solidFill>
                <a:latin typeface="Calibri"/>
                <a:ea typeface="Calibri"/>
                <a:cs typeface="Calibri"/>
                <a:sym typeface="Calibri"/>
              </a:rPr>
              <a:t>drivers</a:t>
            </a:r>
            <a:r>
              <a:rPr lang="it-IT" sz="2400">
                <a:solidFill>
                  <a:schemeClr val="dk1"/>
                </a:solidFill>
                <a:latin typeface="Calibri"/>
                <a:ea typeface="Calibri"/>
                <a:cs typeface="Calibri"/>
                <a:sym typeface="Calibri"/>
              </a:rPr>
              <a:t> </a:t>
            </a:r>
            <a:r>
              <a:rPr lang="it-IT" sz="2400" b="1">
                <a:solidFill>
                  <a:schemeClr val="dk1"/>
                </a:solidFill>
                <a:latin typeface="Calibri"/>
                <a:ea typeface="Calibri"/>
                <a:cs typeface="Calibri"/>
                <a:sym typeface="Calibri"/>
              </a:rPr>
              <a:t>di cambiamento</a:t>
            </a:r>
            <a:endParaRPr/>
          </a:p>
          <a:p>
            <a:pPr marL="342900" lvl="0" indent="-220980" algn="l" rtl="0">
              <a:spcBef>
                <a:spcPts val="1000"/>
              </a:spcBef>
              <a:spcAft>
                <a:spcPts val="0"/>
              </a:spcAft>
              <a:buSzPts val="1920"/>
              <a:buFont typeface="Noto Sans Symbols"/>
              <a:buNone/>
            </a:pPr>
            <a:endParaRPr sz="2400">
              <a:solidFill>
                <a:schemeClr val="dk1"/>
              </a:solidFill>
              <a:latin typeface="Calibri"/>
              <a:ea typeface="Calibri"/>
              <a:cs typeface="Calibri"/>
              <a:sym typeface="Calibri"/>
            </a:endParaRPr>
          </a:p>
          <a:p>
            <a:pPr marL="342900" lvl="0" indent="-342900" algn="l" rtl="0">
              <a:spcBef>
                <a:spcPts val="1000"/>
              </a:spcBef>
              <a:spcAft>
                <a:spcPts val="0"/>
              </a:spcAft>
              <a:buSzPts val="1920"/>
              <a:buFont typeface="Noto Sans Symbols"/>
              <a:buChar char="❑"/>
            </a:pPr>
            <a:r>
              <a:rPr lang="it-IT" sz="2400" b="1">
                <a:solidFill>
                  <a:schemeClr val="dk1"/>
                </a:solidFill>
                <a:latin typeface="Calibri"/>
                <a:ea typeface="Calibri"/>
                <a:cs typeface="Calibri"/>
                <a:sym typeface="Calibri"/>
              </a:rPr>
              <a:t>Trasformazioni</a:t>
            </a:r>
            <a:r>
              <a:rPr lang="it-IT" sz="2400">
                <a:solidFill>
                  <a:schemeClr val="dk1"/>
                </a:solidFill>
                <a:latin typeface="Calibri"/>
                <a:ea typeface="Calibri"/>
                <a:cs typeface="Calibri"/>
                <a:sym typeface="Calibri"/>
              </a:rPr>
              <a:t> in atto della </a:t>
            </a:r>
            <a:r>
              <a:rPr lang="it-IT" sz="2400" b="1">
                <a:solidFill>
                  <a:schemeClr val="dk1"/>
                </a:solidFill>
                <a:latin typeface="Calibri"/>
                <a:ea typeface="Calibri"/>
                <a:cs typeface="Calibri"/>
                <a:sym typeface="Calibri"/>
              </a:rPr>
              <a:t>struttura e delle dinamiche della filiera </a:t>
            </a:r>
            <a:r>
              <a:rPr lang="it-IT" sz="2400">
                <a:solidFill>
                  <a:schemeClr val="dk1"/>
                </a:solidFill>
                <a:latin typeface="Calibri"/>
                <a:ea typeface="Calibri"/>
                <a:cs typeface="Calibri"/>
                <a:sym typeface="Calibri"/>
              </a:rPr>
              <a:t>e della </a:t>
            </a:r>
            <a:r>
              <a:rPr lang="it-IT" sz="2400" b="1">
                <a:solidFill>
                  <a:schemeClr val="dk1"/>
                </a:solidFill>
                <a:latin typeface="Calibri"/>
                <a:ea typeface="Calibri"/>
                <a:cs typeface="Calibri"/>
                <a:sym typeface="Calibri"/>
              </a:rPr>
              <a:t>gestione logistica</a:t>
            </a:r>
            <a:endParaRPr sz="2400" b="1">
              <a:solidFill>
                <a:schemeClr val="dk1"/>
              </a:solidFill>
              <a:latin typeface="Calibri"/>
              <a:ea typeface="Calibri"/>
              <a:cs typeface="Calibri"/>
              <a:sym typeface="Calibri"/>
            </a:endParaRPr>
          </a:p>
          <a:p>
            <a:pPr marL="342900" lvl="0" indent="-220980" algn="l" rtl="0">
              <a:spcBef>
                <a:spcPts val="1000"/>
              </a:spcBef>
              <a:spcAft>
                <a:spcPts val="0"/>
              </a:spcAft>
              <a:buSzPts val="1920"/>
              <a:buFont typeface="Noto Sans Symbols"/>
              <a:buNone/>
            </a:pPr>
            <a:endParaRPr sz="2400">
              <a:solidFill>
                <a:schemeClr val="dk1"/>
              </a:solidFill>
              <a:latin typeface="Calibri"/>
              <a:ea typeface="Calibri"/>
              <a:cs typeface="Calibri"/>
              <a:sym typeface="Calibri"/>
            </a:endParaRPr>
          </a:p>
          <a:p>
            <a:pPr marL="342900" lvl="0" indent="-342900" algn="l" rtl="0">
              <a:spcBef>
                <a:spcPts val="1000"/>
              </a:spcBef>
              <a:spcAft>
                <a:spcPts val="0"/>
              </a:spcAft>
              <a:buSzPts val="1920"/>
              <a:buFont typeface="Noto Sans Symbols"/>
              <a:buChar char="❑"/>
            </a:pPr>
            <a:r>
              <a:rPr lang="it-IT" sz="2400">
                <a:solidFill>
                  <a:schemeClr val="dk1"/>
                </a:solidFill>
                <a:latin typeface="Calibri"/>
                <a:ea typeface="Calibri"/>
                <a:cs typeface="Calibri"/>
                <a:sym typeface="Calibri"/>
              </a:rPr>
              <a:t>Nuove </a:t>
            </a:r>
            <a:r>
              <a:rPr lang="it-IT" sz="2400" b="1">
                <a:solidFill>
                  <a:schemeClr val="dk1"/>
                </a:solidFill>
                <a:latin typeface="Calibri"/>
                <a:ea typeface="Calibri"/>
                <a:cs typeface="Calibri"/>
                <a:sym typeface="Calibri"/>
              </a:rPr>
              <a:t>sfide ed opportunità </a:t>
            </a:r>
            <a:r>
              <a:rPr lang="it-IT" sz="2400">
                <a:solidFill>
                  <a:schemeClr val="dk1"/>
                </a:solidFill>
                <a:latin typeface="Calibri"/>
                <a:ea typeface="Calibri"/>
                <a:cs typeface="Calibri"/>
                <a:sym typeface="Calibri"/>
              </a:rPr>
              <a:t>di ricerca - azione</a:t>
            </a:r>
            <a:endParaRPr sz="2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700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82BB59-6E8F-CE46-966A-C29B54D8498D}"/>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1BA4B02C-0E94-804B-8EB3-E05614B3FCF1}"/>
              </a:ext>
            </a:extLst>
          </p:cNvPr>
          <p:cNvSpPr>
            <a:spLocks noGrp="1"/>
          </p:cNvSpPr>
          <p:nvPr>
            <p:ph type="body" idx="1"/>
          </p:nvPr>
        </p:nvSpPr>
        <p:spPr/>
        <p:txBody>
          <a:bodyPr/>
          <a:lstStyle/>
          <a:p>
            <a:endParaRPr lang="it-IT"/>
          </a:p>
        </p:txBody>
      </p:sp>
      <p:pic>
        <p:nvPicPr>
          <p:cNvPr id="4" name="Immagine 3">
            <a:extLst>
              <a:ext uri="{FF2B5EF4-FFF2-40B4-BE49-F238E27FC236}">
                <a16:creationId xmlns:a16="http://schemas.microsoft.com/office/drawing/2014/main" id="{FA6B21E1-A76F-1847-9307-7CD9E77F4B1D}"/>
              </a:ext>
            </a:extLst>
          </p:cNvPr>
          <p:cNvPicPr>
            <a:picLocks noChangeAspect="1"/>
          </p:cNvPicPr>
          <p:nvPr/>
        </p:nvPicPr>
        <p:blipFill>
          <a:blip r:embed="rId2"/>
          <a:stretch>
            <a:fillRect/>
          </a:stretch>
        </p:blipFill>
        <p:spPr>
          <a:xfrm>
            <a:off x="1676400" y="986762"/>
            <a:ext cx="7010400" cy="5054600"/>
          </a:xfrm>
          <a:prstGeom prst="rect">
            <a:avLst/>
          </a:prstGeom>
        </p:spPr>
      </p:pic>
    </p:spTree>
    <p:extLst>
      <p:ext uri="{BB962C8B-B14F-4D97-AF65-F5344CB8AC3E}">
        <p14:creationId xmlns:p14="http://schemas.microsoft.com/office/powerpoint/2010/main" val="26806767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313" name="Google Shape;313;p13"/>
          <p:cNvSpPr txBox="1">
            <a:spLocks noGrp="1"/>
          </p:cNvSpPr>
          <p:nvPr>
            <p:ph type="title"/>
          </p:nvPr>
        </p:nvSpPr>
        <p:spPr>
          <a:xfrm>
            <a:off x="207071" y="99847"/>
            <a:ext cx="5544024" cy="8708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B0F0"/>
              </a:buClr>
              <a:buSzPts val="3200"/>
              <a:buFont typeface="Trebuchet MS"/>
              <a:buNone/>
            </a:pPr>
            <a:r>
              <a:rPr lang="it-IT" sz="3200" b="1" i="1">
                <a:solidFill>
                  <a:srgbClr val="00B0F0"/>
                </a:solidFill>
              </a:rPr>
              <a:t>Unire le forze in ambito di logistica e condividere l’informazione: alcuni esempi di consolidamento</a:t>
            </a:r>
            <a:endParaRPr sz="3200" b="1" i="1">
              <a:solidFill>
                <a:srgbClr val="00B0F0"/>
              </a:solidFill>
            </a:endParaRPr>
          </a:p>
        </p:txBody>
      </p:sp>
      <p:pic>
        <p:nvPicPr>
          <p:cNvPr id="314" name="Google Shape;314;p13"/>
          <p:cNvPicPr preferRelativeResize="0"/>
          <p:nvPr/>
        </p:nvPicPr>
        <p:blipFill rotWithShape="1">
          <a:blip r:embed="rId3">
            <a:alphaModFix/>
          </a:blip>
          <a:srcRect/>
          <a:stretch/>
        </p:blipFill>
        <p:spPr>
          <a:xfrm>
            <a:off x="0" y="3451050"/>
            <a:ext cx="7423484" cy="3264300"/>
          </a:xfrm>
          <a:prstGeom prst="rect">
            <a:avLst/>
          </a:prstGeom>
          <a:noFill/>
          <a:ln>
            <a:noFill/>
          </a:ln>
        </p:spPr>
      </p:pic>
      <p:pic>
        <p:nvPicPr>
          <p:cNvPr id="315" name="Google Shape;315;p13"/>
          <p:cNvPicPr preferRelativeResize="0"/>
          <p:nvPr/>
        </p:nvPicPr>
        <p:blipFill rotWithShape="1">
          <a:blip r:embed="rId4">
            <a:alphaModFix/>
          </a:blip>
          <a:srcRect/>
          <a:stretch/>
        </p:blipFill>
        <p:spPr>
          <a:xfrm>
            <a:off x="5751095" y="99847"/>
            <a:ext cx="6356684" cy="4232696"/>
          </a:xfrm>
          <a:prstGeom prst="rect">
            <a:avLst/>
          </a:prstGeom>
          <a:noFill/>
          <a:ln>
            <a:noFill/>
          </a:ln>
        </p:spPr>
      </p:pic>
      <p:sp>
        <p:nvSpPr>
          <p:cNvPr id="316" name="Google Shape;316;p13"/>
          <p:cNvSpPr/>
          <p:nvPr/>
        </p:nvSpPr>
        <p:spPr>
          <a:xfrm>
            <a:off x="7720264" y="5005617"/>
            <a:ext cx="3657600" cy="1100748"/>
          </a:xfrm>
          <a:prstGeom prst="leftArrow">
            <a:avLst>
              <a:gd name="adj1" fmla="val 50000"/>
              <a:gd name="adj2" fmla="val 5000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lt1"/>
                </a:solidFill>
                <a:latin typeface="Trebuchet MS"/>
                <a:ea typeface="Trebuchet MS"/>
                <a:cs typeface="Trebuchet MS"/>
                <a:sym typeface="Trebuchet MS"/>
              </a:rPr>
              <a:t>Shipment consolidation</a:t>
            </a:r>
            <a:endParaRPr sz="1800">
              <a:solidFill>
                <a:schemeClr val="lt1"/>
              </a:solidFill>
              <a:latin typeface="Trebuchet MS"/>
              <a:ea typeface="Trebuchet MS"/>
              <a:cs typeface="Trebuchet MS"/>
              <a:sym typeface="Trebuchet MS"/>
            </a:endParaRPr>
          </a:p>
        </p:txBody>
      </p:sp>
      <p:sp>
        <p:nvSpPr>
          <p:cNvPr id="317" name="Google Shape;317;p13"/>
          <p:cNvSpPr/>
          <p:nvPr/>
        </p:nvSpPr>
        <p:spPr>
          <a:xfrm>
            <a:off x="1753727" y="2380240"/>
            <a:ext cx="3705726" cy="1070810"/>
          </a:xfrm>
          <a:prstGeom prst="rightArrow">
            <a:avLst>
              <a:gd name="adj1" fmla="val 50000"/>
              <a:gd name="adj2" fmla="val 5000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lt1"/>
                </a:solidFill>
                <a:latin typeface="Trebuchet MS"/>
                <a:ea typeface="Trebuchet MS"/>
                <a:cs typeface="Trebuchet MS"/>
                <a:sym typeface="Trebuchet MS"/>
              </a:rPr>
              <a:t>Cross-docking</a:t>
            </a:r>
            <a:endParaRPr sz="1800">
              <a:solidFill>
                <a:schemeClr val="lt1"/>
              </a:solidFill>
              <a:latin typeface="Trebuchet MS"/>
              <a:ea typeface="Trebuchet MS"/>
              <a:cs typeface="Trebuchet MS"/>
              <a:sym typeface="Trebuchet MS"/>
            </a:endParaRPr>
          </a:p>
        </p:txBody>
      </p:sp>
      <p:sp>
        <p:nvSpPr>
          <p:cNvPr id="318" name="Google Shape;318;p13"/>
          <p:cNvSpPr/>
          <p:nvPr/>
        </p:nvSpPr>
        <p:spPr>
          <a:xfrm>
            <a:off x="688335" y="6599056"/>
            <a:ext cx="609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a:solidFill>
                  <a:schemeClr val="dk1"/>
                </a:solidFill>
                <a:latin typeface="Trebuchet MS"/>
                <a:ea typeface="Trebuchet MS"/>
                <a:cs typeface="Trebuchet MS"/>
                <a:sym typeface="Trebuchet MS"/>
              </a:rPr>
              <a:t>https://www.flexport.com/glossary/container-freight-station/</a:t>
            </a:r>
            <a:endParaRPr/>
          </a:p>
        </p:txBody>
      </p:sp>
      <p:sp>
        <p:nvSpPr>
          <p:cNvPr id="319" name="Google Shape;319;p13"/>
          <p:cNvSpPr/>
          <p:nvPr/>
        </p:nvSpPr>
        <p:spPr>
          <a:xfrm>
            <a:off x="6501064" y="4348518"/>
            <a:ext cx="609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a:solidFill>
                  <a:schemeClr val="dk1"/>
                </a:solidFill>
                <a:latin typeface="Trebuchet MS"/>
                <a:ea typeface="Trebuchet MS"/>
                <a:cs typeface="Trebuchet MS"/>
                <a:sym typeface="Trebuchet MS"/>
              </a:rPr>
              <a:t>https://www.novasystems.it/ita/funzionalita-integrate/cross-docking.html</a:t>
            </a:r>
            <a:endParaRPr/>
          </a:p>
        </p:txBody>
      </p:sp>
    </p:spTree>
    <p:extLst>
      <p:ext uri="{BB962C8B-B14F-4D97-AF65-F5344CB8AC3E}">
        <p14:creationId xmlns:p14="http://schemas.microsoft.com/office/powerpoint/2010/main" val="178254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F4863DBD-B08B-D740-8A0B-825B8731D218}"/>
              </a:ext>
            </a:extLst>
          </p:cNvPr>
          <p:cNvSpPr>
            <a:spLocks noGrp="1"/>
          </p:cNvSpPr>
          <p:nvPr>
            <p:ph type="title"/>
          </p:nvPr>
        </p:nvSpPr>
        <p:spPr>
          <a:xfrm>
            <a:off x="1733550" y="203200"/>
            <a:ext cx="8796338" cy="503238"/>
          </a:xfrm>
        </p:spPr>
        <p:txBody>
          <a:bodyPr>
            <a:normAutofit fontScale="90000"/>
          </a:bodyPr>
          <a:lstStyle/>
          <a:p>
            <a:pPr>
              <a:defRPr/>
            </a:pPr>
            <a:r>
              <a:rPr lang="it-IT" sz="3200" b="1" dirty="0">
                <a:solidFill>
                  <a:srgbClr val="C00000"/>
                </a:solidFill>
              </a:rPr>
              <a:t>Scambi Intra-EU fiori e piante in vaso</a:t>
            </a:r>
          </a:p>
        </p:txBody>
      </p:sp>
      <p:sp>
        <p:nvSpPr>
          <p:cNvPr id="67586" name="Segnaposto contenuto 3">
            <a:extLst>
              <a:ext uri="{FF2B5EF4-FFF2-40B4-BE49-F238E27FC236}">
                <a16:creationId xmlns:a16="http://schemas.microsoft.com/office/drawing/2014/main" id="{58F314C1-4BDA-424B-9BFB-B9246DAC22B4}"/>
              </a:ext>
            </a:extLst>
          </p:cNvPr>
          <p:cNvSpPr>
            <a:spLocks noGrp="1" noChangeArrowheads="1"/>
          </p:cNvSpPr>
          <p:nvPr>
            <p:ph idx="1"/>
          </p:nvPr>
        </p:nvSpPr>
        <p:spPr/>
        <p:txBody>
          <a:bodyPr/>
          <a:lstStyle/>
          <a:p>
            <a:endParaRPr lang="it-IT" altLang="it-IT">
              <a:ea typeface="ＭＳ Ｐゴシック" panose="020B0600070205080204" pitchFamily="34" charset="-128"/>
            </a:endParaRPr>
          </a:p>
        </p:txBody>
      </p:sp>
      <p:pic>
        <p:nvPicPr>
          <p:cNvPr id="67587" name="Immagine 9">
            <a:extLst>
              <a:ext uri="{FF2B5EF4-FFF2-40B4-BE49-F238E27FC236}">
                <a16:creationId xmlns:a16="http://schemas.microsoft.com/office/drawing/2014/main" id="{1E851D54-A3B8-5547-A656-CA170BF11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731839"/>
            <a:ext cx="8796338"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ttangolo 4">
            <a:extLst>
              <a:ext uri="{FF2B5EF4-FFF2-40B4-BE49-F238E27FC236}">
                <a16:creationId xmlns:a16="http://schemas.microsoft.com/office/drawing/2014/main" id="{05744E46-C33C-0047-AB2F-B1B4A07F7B7F}"/>
              </a:ext>
            </a:extLst>
          </p:cNvPr>
          <p:cNvSpPr>
            <a:spLocks noChangeArrowheads="1"/>
          </p:cNvSpPr>
          <p:nvPr/>
        </p:nvSpPr>
        <p:spPr bwMode="auto">
          <a:xfrm>
            <a:off x="1760539" y="6184900"/>
            <a:ext cx="8791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p"/>
              <a:defRPr sz="2800">
                <a:solidFill>
                  <a:schemeClr val="tx1"/>
                </a:solidFill>
                <a:latin typeface="Verdan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bg2"/>
              </a:buClr>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9pPr>
          </a:lstStyle>
          <a:p>
            <a:pPr algn="just">
              <a:lnSpc>
                <a:spcPct val="115000"/>
              </a:lnSpc>
              <a:spcBef>
                <a:spcPct val="0"/>
              </a:spcBef>
              <a:buClrTx/>
              <a:buSzTx/>
              <a:buFontTx/>
              <a:buNone/>
            </a:pPr>
            <a:r>
              <a:rPr lang="it-IT" altLang="it-IT" sz="1200" b="1" i="1">
                <a:latin typeface="Times New Roman" panose="02020603050405020304" pitchFamily="18" charset="0"/>
                <a:ea typeface="Calibri" panose="020F0502020204030204" pitchFamily="34" charset="0"/>
                <a:cs typeface="Times New Roman" panose="02020603050405020304" pitchFamily="18" charset="0"/>
              </a:rPr>
              <a:t>(mila Euro, 2008-2018) (fonte: nostra elaborazione su ITC Trade Map, 2019, dati UN COMTRADE e ITC Statistics. Estrazione: 20.01.2020)</a:t>
            </a:r>
            <a:endParaRPr lang="it-IT" altLang="it-IT"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301535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7C3CDE-CA2F-1247-A2A8-C3F5E5AB62E7}"/>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E71DB007-8959-7147-9DB9-BC753F55B44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099777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8DE634D6-A89D-4918-AAB1-AE40ED95D52E}"/>
              </a:ext>
            </a:extLst>
          </p:cNvPr>
          <p:cNvGrpSpPr/>
          <p:nvPr/>
        </p:nvGrpSpPr>
        <p:grpSpPr>
          <a:xfrm>
            <a:off x="325056" y="55919"/>
            <a:ext cx="11541890" cy="6645604"/>
            <a:chOff x="133836" y="585033"/>
            <a:chExt cx="11552621" cy="6133645"/>
          </a:xfrm>
        </p:grpSpPr>
        <p:sp>
          <p:nvSpPr>
            <p:cNvPr id="9" name="Rettangolo 8">
              <a:extLst>
                <a:ext uri="{FF2B5EF4-FFF2-40B4-BE49-F238E27FC236}">
                  <a16:creationId xmlns:a16="http://schemas.microsoft.com/office/drawing/2014/main" id="{3FDA106D-93C8-4AAD-86E2-E4527BBB718D}"/>
                </a:ext>
              </a:extLst>
            </p:cNvPr>
            <p:cNvSpPr/>
            <p:nvPr/>
          </p:nvSpPr>
          <p:spPr>
            <a:xfrm>
              <a:off x="1055290" y="5780634"/>
              <a:ext cx="908623" cy="93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latin typeface="Arial" panose="020B0604020202020204" pitchFamily="34" charset="0"/>
                  <a:cs typeface="Arial" panose="020B0604020202020204" pitchFamily="34" charset="0"/>
                </a:rPr>
                <a:t>Uno o pochi segmenti</a:t>
              </a:r>
            </a:p>
          </p:txBody>
        </p:sp>
        <p:sp>
          <p:nvSpPr>
            <p:cNvPr id="10" name="Rettangolo 9">
              <a:extLst>
                <a:ext uri="{FF2B5EF4-FFF2-40B4-BE49-F238E27FC236}">
                  <a16:creationId xmlns:a16="http://schemas.microsoft.com/office/drawing/2014/main" id="{75D7796F-5142-4D71-ABDD-7406F3F85578}"/>
                </a:ext>
              </a:extLst>
            </p:cNvPr>
            <p:cNvSpPr/>
            <p:nvPr/>
          </p:nvSpPr>
          <p:spPr>
            <a:xfrm>
              <a:off x="2009805" y="1414073"/>
              <a:ext cx="4582671" cy="45911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tabLst>
                  <a:tab pos="2422525" algn="l"/>
                </a:tabLst>
              </a:pPr>
              <a:r>
                <a:rPr lang="it-IT" sz="1600" b="1" dirty="0">
                  <a:solidFill>
                    <a:srgbClr val="3A3A3A"/>
                  </a:solidFill>
                  <a:latin typeface="Arial" panose="020B0604020202020204" pitchFamily="34" charset="0"/>
                  <a:cs typeface="Arial" panose="020B0604020202020204" pitchFamily="34" charset="0"/>
                </a:rPr>
                <a:t>«Leadership di costo» </a:t>
              </a:r>
            </a:p>
            <a:p>
              <a:pPr algn="ctr" fontAlgn="base">
                <a:tabLst>
                  <a:tab pos="2422525" algn="l"/>
                </a:tabLst>
              </a:pPr>
              <a:endParaRPr lang="it-IT" sz="700" b="1" dirty="0">
                <a:solidFill>
                  <a:srgbClr val="3A3A3A"/>
                </a:solidFill>
                <a:latin typeface="Arial" panose="020B0604020202020204" pitchFamily="34" charset="0"/>
                <a:cs typeface="Arial" panose="020B0604020202020204" pitchFamily="34" charset="0"/>
              </a:endParaRPr>
            </a:p>
            <a:p>
              <a:pPr algn="ctr" fontAlgn="base">
                <a:tabLst>
                  <a:tab pos="2422525" algn="l"/>
                </a:tabLst>
              </a:pPr>
              <a:endParaRPr lang="it-IT" sz="1100" dirty="0">
                <a:solidFill>
                  <a:srgbClr val="3A3A3A"/>
                </a:solidFill>
                <a:latin typeface="Arial" panose="020B0604020202020204" pitchFamily="34" charset="0"/>
                <a:cs typeface="Arial" panose="020B0604020202020204" pitchFamily="34" charset="0"/>
              </a:endParaRPr>
            </a:p>
            <a:p>
              <a:pPr marL="285750" indent="-285750" algn="ctr" fontAlgn="base">
                <a:buFont typeface="Arial" panose="020B0604020202020204" pitchFamily="34" charset="0"/>
                <a:buChar char="•"/>
                <a:tabLst>
                  <a:tab pos="2422525" algn="l"/>
                </a:tabLst>
              </a:pPr>
              <a:endParaRPr lang="it-IT" sz="1100" b="1" dirty="0">
                <a:solidFill>
                  <a:srgbClr val="3A3A3A"/>
                </a:solidFill>
                <a:latin typeface="Arial" panose="020B0604020202020204" pitchFamily="34" charset="0"/>
                <a:cs typeface="Arial" panose="020B0604020202020204" pitchFamily="34" charset="0"/>
              </a:endParaRPr>
            </a:p>
            <a:p>
              <a:pPr marL="285750" indent="-285750" algn="ctr" fontAlgn="base">
                <a:buFont typeface="Arial" panose="020B0604020202020204" pitchFamily="34" charset="0"/>
                <a:buChar char="•"/>
                <a:tabLst>
                  <a:tab pos="2422525" algn="l"/>
                </a:tabLst>
              </a:pPr>
              <a:endParaRPr lang="it-IT" sz="1600" b="1" dirty="0">
                <a:solidFill>
                  <a:srgbClr val="3A3A3A"/>
                </a:solidFill>
                <a:latin typeface="Arial" panose="020B0604020202020204" pitchFamily="34" charset="0"/>
                <a:cs typeface="Arial" panose="020B0604020202020204" pitchFamily="34" charset="0"/>
              </a:endParaRPr>
            </a:p>
          </p:txBody>
        </p:sp>
        <p:sp>
          <p:nvSpPr>
            <p:cNvPr id="11" name="Rettangolo 10">
              <a:extLst>
                <a:ext uri="{FF2B5EF4-FFF2-40B4-BE49-F238E27FC236}">
                  <a16:creationId xmlns:a16="http://schemas.microsoft.com/office/drawing/2014/main" id="{35D3D90E-65D2-427F-8BA4-4E9B3B966E0E}"/>
                </a:ext>
              </a:extLst>
            </p:cNvPr>
            <p:cNvSpPr/>
            <p:nvPr/>
          </p:nvSpPr>
          <p:spPr>
            <a:xfrm>
              <a:off x="6684258" y="1414073"/>
              <a:ext cx="4977353" cy="459111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r>
                <a:rPr lang="it-IT" sz="1600" b="1" dirty="0">
                  <a:solidFill>
                    <a:srgbClr val="3A3A3A"/>
                  </a:solidFill>
                  <a:latin typeface="Arial" panose="020B0604020202020204" pitchFamily="34" charset="0"/>
                  <a:cs typeface="Arial" panose="020B0604020202020204" pitchFamily="34" charset="0"/>
                </a:rPr>
                <a:t>«Differenziazione»</a:t>
              </a:r>
            </a:p>
            <a:p>
              <a:pPr fontAlgn="base"/>
              <a:endParaRPr lang="it-IT" sz="1000" dirty="0">
                <a:solidFill>
                  <a:srgbClr val="3A3A3A"/>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243FE477-0D52-4C8A-9539-048D5B1E6880}"/>
                </a:ext>
              </a:extLst>
            </p:cNvPr>
            <p:cNvSpPr/>
            <p:nvPr/>
          </p:nvSpPr>
          <p:spPr>
            <a:xfrm>
              <a:off x="2009807" y="6165918"/>
              <a:ext cx="9676650" cy="44698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r>
                <a:rPr lang="it-IT" sz="1600" b="1" dirty="0">
                  <a:solidFill>
                    <a:srgbClr val="3A3A3A"/>
                  </a:solidFill>
                  <a:latin typeface="Arial" panose="020B0604020202020204" pitchFamily="34" charset="0"/>
                  <a:cs typeface="Arial" panose="020B0604020202020204" pitchFamily="34" charset="0"/>
                </a:rPr>
                <a:t>«Strategia di focalizzazione (o di nicchia)»</a:t>
              </a:r>
            </a:p>
            <a:p>
              <a:pPr algn="ctr" fontAlgn="base"/>
              <a:endParaRPr lang="it-IT" sz="1100" b="1" dirty="0">
                <a:solidFill>
                  <a:srgbClr val="3A3A3A"/>
                </a:solidFill>
                <a:latin typeface="Arial" panose="020B0604020202020204" pitchFamily="34" charset="0"/>
                <a:cs typeface="Arial" panose="020B0604020202020204" pitchFamily="34" charset="0"/>
              </a:endParaRPr>
            </a:p>
          </p:txBody>
        </p:sp>
        <p:sp>
          <p:nvSpPr>
            <p:cNvPr id="15" name="Rettangolo 14">
              <a:extLst>
                <a:ext uri="{FF2B5EF4-FFF2-40B4-BE49-F238E27FC236}">
                  <a16:creationId xmlns:a16="http://schemas.microsoft.com/office/drawing/2014/main" id="{8D8B5A80-37CC-4DB1-BC62-4B1DE31CC130}"/>
                </a:ext>
              </a:extLst>
            </p:cNvPr>
            <p:cNvSpPr/>
            <p:nvPr/>
          </p:nvSpPr>
          <p:spPr>
            <a:xfrm rot="16200000">
              <a:off x="-2224066" y="3249088"/>
              <a:ext cx="5498439" cy="78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a:solidFill>
                    <a:schemeClr val="tx1"/>
                  </a:solidFill>
                </a:rPr>
                <a:t>AMBITO</a:t>
              </a:r>
            </a:p>
            <a:p>
              <a:pPr algn="ctr"/>
              <a:r>
                <a:rPr lang="it-IT" sz="1600" b="1" dirty="0">
                  <a:solidFill>
                    <a:schemeClr val="tx1"/>
                  </a:solidFill>
                </a:rPr>
                <a:t> COMPETITIVO</a:t>
              </a:r>
            </a:p>
          </p:txBody>
        </p:sp>
        <p:sp>
          <p:nvSpPr>
            <p:cNvPr id="16" name="Rettangolo 15">
              <a:extLst>
                <a:ext uri="{FF2B5EF4-FFF2-40B4-BE49-F238E27FC236}">
                  <a16:creationId xmlns:a16="http://schemas.microsoft.com/office/drawing/2014/main" id="{D5813553-E4EE-42ED-A145-1334E58A7874}"/>
                </a:ext>
              </a:extLst>
            </p:cNvPr>
            <p:cNvSpPr/>
            <p:nvPr/>
          </p:nvSpPr>
          <p:spPr>
            <a:xfrm rot="5400000">
              <a:off x="6610069" y="-1818250"/>
              <a:ext cx="530710" cy="5337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latin typeface="Arial" panose="020B0604020202020204" pitchFamily="34" charset="0"/>
                  <a:cs typeface="Arial" panose="020B0604020202020204" pitchFamily="34" charset="0"/>
                </a:rPr>
                <a:t>FONTE  DEL VANTAGGIO COMPETITIVO</a:t>
              </a:r>
            </a:p>
          </p:txBody>
        </p:sp>
        <p:sp>
          <p:nvSpPr>
            <p:cNvPr id="17" name="Rettangolo 16">
              <a:extLst>
                <a:ext uri="{FF2B5EF4-FFF2-40B4-BE49-F238E27FC236}">
                  <a16:creationId xmlns:a16="http://schemas.microsoft.com/office/drawing/2014/main" id="{BD49E4E7-4F82-4B97-9F67-BC1B237AD603}"/>
                </a:ext>
              </a:extLst>
            </p:cNvPr>
            <p:cNvSpPr/>
            <p:nvPr/>
          </p:nvSpPr>
          <p:spPr>
            <a:xfrm rot="5400000">
              <a:off x="4063006" y="-1310091"/>
              <a:ext cx="287559" cy="488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rPr>
                <a:t>Costo</a:t>
              </a:r>
            </a:p>
          </p:txBody>
        </p:sp>
        <p:sp>
          <p:nvSpPr>
            <p:cNvPr id="18" name="Rettangolo 17">
              <a:extLst>
                <a:ext uri="{FF2B5EF4-FFF2-40B4-BE49-F238E27FC236}">
                  <a16:creationId xmlns:a16="http://schemas.microsoft.com/office/drawing/2014/main" id="{6145DFF2-86D9-43CC-A464-C7AA19096FF2}"/>
                </a:ext>
              </a:extLst>
            </p:cNvPr>
            <p:cNvSpPr/>
            <p:nvPr/>
          </p:nvSpPr>
          <p:spPr>
            <a:xfrm rot="5400000">
              <a:off x="8980604" y="-1427665"/>
              <a:ext cx="292877" cy="5069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rPr>
                <a:t>Differenziazione</a:t>
              </a:r>
            </a:p>
          </p:txBody>
        </p:sp>
        <p:sp>
          <p:nvSpPr>
            <p:cNvPr id="19" name="Rettangolo 18">
              <a:extLst>
                <a:ext uri="{FF2B5EF4-FFF2-40B4-BE49-F238E27FC236}">
                  <a16:creationId xmlns:a16="http://schemas.microsoft.com/office/drawing/2014/main" id="{F9AC0217-BB6C-465A-AD98-EAD85D3108D3}"/>
                </a:ext>
              </a:extLst>
            </p:cNvPr>
            <p:cNvSpPr/>
            <p:nvPr/>
          </p:nvSpPr>
          <p:spPr>
            <a:xfrm>
              <a:off x="1019130" y="2162620"/>
              <a:ext cx="480738" cy="262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latin typeface="Arial" panose="020B0604020202020204" pitchFamily="34" charset="0"/>
                  <a:cs typeface="Arial" panose="020B0604020202020204" pitchFamily="34" charset="0"/>
                </a:rPr>
                <a:t>Vasta gamma di segmenti</a:t>
              </a:r>
            </a:p>
          </p:txBody>
        </p:sp>
      </p:grpSp>
      <p:pic>
        <p:nvPicPr>
          <p:cNvPr id="20" name="Immagine 19">
            <a:extLst>
              <a:ext uri="{FF2B5EF4-FFF2-40B4-BE49-F238E27FC236}">
                <a16:creationId xmlns:a16="http://schemas.microsoft.com/office/drawing/2014/main" id="{C6CFD845-4A6F-4C65-9EDB-29623E716CFD}"/>
              </a:ext>
            </a:extLst>
          </p:cNvPr>
          <p:cNvPicPr>
            <a:picLocks noChangeAspect="1"/>
          </p:cNvPicPr>
          <p:nvPr/>
        </p:nvPicPr>
        <p:blipFill>
          <a:blip r:embed="rId3" cstate="print"/>
          <a:stretch>
            <a:fillRect/>
          </a:stretch>
        </p:blipFill>
        <p:spPr>
          <a:xfrm>
            <a:off x="1699543" y="1299153"/>
            <a:ext cx="2328209" cy="2629000"/>
          </a:xfrm>
          <a:prstGeom prst="rect">
            <a:avLst/>
          </a:prstGeom>
        </p:spPr>
      </p:pic>
      <p:pic>
        <p:nvPicPr>
          <p:cNvPr id="21" name="Immagine 20">
            <a:extLst>
              <a:ext uri="{FF2B5EF4-FFF2-40B4-BE49-F238E27FC236}">
                <a16:creationId xmlns:a16="http://schemas.microsoft.com/office/drawing/2014/main" id="{936EE210-7795-4308-92F3-7859993FB859}"/>
              </a:ext>
            </a:extLst>
          </p:cNvPr>
          <p:cNvPicPr>
            <a:picLocks noChangeAspect="1"/>
          </p:cNvPicPr>
          <p:nvPr/>
        </p:nvPicPr>
        <p:blipFill rotWithShape="1">
          <a:blip r:embed="rId4" cstate="print"/>
          <a:srcRect t="7725" b="7165"/>
          <a:stretch/>
        </p:blipFill>
        <p:spPr>
          <a:xfrm>
            <a:off x="2936494" y="1737477"/>
            <a:ext cx="3514725" cy="1515563"/>
          </a:xfrm>
          <a:prstGeom prst="rect">
            <a:avLst/>
          </a:prstGeom>
        </p:spPr>
      </p:pic>
      <p:pic>
        <p:nvPicPr>
          <p:cNvPr id="5" name="Immagine 4">
            <a:extLst>
              <a:ext uri="{FF2B5EF4-FFF2-40B4-BE49-F238E27FC236}">
                <a16:creationId xmlns:a16="http://schemas.microsoft.com/office/drawing/2014/main" id="{92FD61EC-4948-4A51-8460-9AD5C4D0EB1D}"/>
              </a:ext>
            </a:extLst>
          </p:cNvPr>
          <p:cNvPicPr>
            <a:picLocks noChangeAspect="1"/>
          </p:cNvPicPr>
          <p:nvPr/>
        </p:nvPicPr>
        <p:blipFill>
          <a:blip r:embed="rId5"/>
          <a:stretch>
            <a:fillRect/>
          </a:stretch>
        </p:blipFill>
        <p:spPr>
          <a:xfrm>
            <a:off x="4858323" y="3367943"/>
            <a:ext cx="1837226" cy="2481203"/>
          </a:xfrm>
          <a:prstGeom prst="rect">
            <a:avLst/>
          </a:prstGeom>
        </p:spPr>
      </p:pic>
      <p:pic>
        <p:nvPicPr>
          <p:cNvPr id="22" name="Immagine 21">
            <a:extLst>
              <a:ext uri="{FF2B5EF4-FFF2-40B4-BE49-F238E27FC236}">
                <a16:creationId xmlns:a16="http://schemas.microsoft.com/office/drawing/2014/main" id="{89CD1868-D15D-438D-8879-D373A3093B77}"/>
              </a:ext>
            </a:extLst>
          </p:cNvPr>
          <p:cNvPicPr>
            <a:picLocks noChangeAspect="1"/>
          </p:cNvPicPr>
          <p:nvPr/>
        </p:nvPicPr>
        <p:blipFill>
          <a:blip r:embed="rId6" cstate="print"/>
          <a:stretch>
            <a:fillRect/>
          </a:stretch>
        </p:blipFill>
        <p:spPr>
          <a:xfrm>
            <a:off x="7060381" y="1309420"/>
            <a:ext cx="4168699" cy="2586006"/>
          </a:xfrm>
          <a:prstGeom prst="rect">
            <a:avLst/>
          </a:prstGeom>
        </p:spPr>
      </p:pic>
      <p:pic>
        <p:nvPicPr>
          <p:cNvPr id="29" name="Immagine 28">
            <a:extLst>
              <a:ext uri="{FF2B5EF4-FFF2-40B4-BE49-F238E27FC236}">
                <a16:creationId xmlns:a16="http://schemas.microsoft.com/office/drawing/2014/main" id="{D1D8BFA8-6805-4BC2-9307-DE1B727FC441}"/>
              </a:ext>
            </a:extLst>
          </p:cNvPr>
          <p:cNvPicPr>
            <a:picLocks noChangeAspect="1"/>
          </p:cNvPicPr>
          <p:nvPr/>
        </p:nvPicPr>
        <p:blipFill>
          <a:blip r:embed="rId7"/>
          <a:stretch>
            <a:fillRect/>
          </a:stretch>
        </p:blipFill>
        <p:spPr>
          <a:xfrm>
            <a:off x="10445894" y="1053722"/>
            <a:ext cx="1359040" cy="1640555"/>
          </a:xfrm>
          <a:prstGeom prst="rect">
            <a:avLst/>
          </a:prstGeom>
        </p:spPr>
      </p:pic>
      <p:pic>
        <p:nvPicPr>
          <p:cNvPr id="24" name="Immagine 23">
            <a:extLst>
              <a:ext uri="{FF2B5EF4-FFF2-40B4-BE49-F238E27FC236}">
                <a16:creationId xmlns:a16="http://schemas.microsoft.com/office/drawing/2014/main" id="{14875B85-3018-47FD-8148-23164AB94D4D}"/>
              </a:ext>
            </a:extLst>
          </p:cNvPr>
          <p:cNvPicPr>
            <a:picLocks noChangeAspect="1"/>
          </p:cNvPicPr>
          <p:nvPr/>
        </p:nvPicPr>
        <p:blipFill>
          <a:blip r:embed="rId8"/>
          <a:stretch>
            <a:fillRect/>
          </a:stretch>
        </p:blipFill>
        <p:spPr>
          <a:xfrm>
            <a:off x="9819984" y="3971066"/>
            <a:ext cx="2113836" cy="2106496"/>
          </a:xfrm>
          <a:prstGeom prst="rect">
            <a:avLst/>
          </a:prstGeom>
        </p:spPr>
      </p:pic>
      <p:pic>
        <p:nvPicPr>
          <p:cNvPr id="6" name="Immagine 5">
            <a:extLst>
              <a:ext uri="{FF2B5EF4-FFF2-40B4-BE49-F238E27FC236}">
                <a16:creationId xmlns:a16="http://schemas.microsoft.com/office/drawing/2014/main" id="{0927853F-ABE7-40D3-A6FE-C04DC505A936}"/>
              </a:ext>
            </a:extLst>
          </p:cNvPr>
          <p:cNvPicPr>
            <a:picLocks noChangeAspect="1"/>
          </p:cNvPicPr>
          <p:nvPr/>
        </p:nvPicPr>
        <p:blipFill>
          <a:blip r:embed="rId9"/>
          <a:stretch>
            <a:fillRect/>
          </a:stretch>
        </p:blipFill>
        <p:spPr>
          <a:xfrm>
            <a:off x="7220430" y="4069574"/>
            <a:ext cx="2705124" cy="1576701"/>
          </a:xfrm>
          <a:prstGeom prst="rect">
            <a:avLst/>
          </a:prstGeom>
        </p:spPr>
      </p:pic>
    </p:spTree>
    <p:extLst>
      <p:ext uri="{BB962C8B-B14F-4D97-AF65-F5344CB8AC3E}">
        <p14:creationId xmlns:p14="http://schemas.microsoft.com/office/powerpoint/2010/main" val="69356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8DE634D6-A89D-4918-AAB1-AE40ED95D52E}"/>
              </a:ext>
            </a:extLst>
          </p:cNvPr>
          <p:cNvGrpSpPr/>
          <p:nvPr/>
        </p:nvGrpSpPr>
        <p:grpSpPr>
          <a:xfrm>
            <a:off x="325054" y="7185"/>
            <a:ext cx="11746873" cy="6579733"/>
            <a:chOff x="133835" y="531919"/>
            <a:chExt cx="11552623" cy="6080983"/>
          </a:xfrm>
        </p:grpSpPr>
        <p:sp>
          <p:nvSpPr>
            <p:cNvPr id="9" name="Rettangolo 8">
              <a:extLst>
                <a:ext uri="{FF2B5EF4-FFF2-40B4-BE49-F238E27FC236}">
                  <a16:creationId xmlns:a16="http://schemas.microsoft.com/office/drawing/2014/main" id="{3FDA106D-93C8-4AAD-86E2-E4527BBB718D}"/>
                </a:ext>
              </a:extLst>
            </p:cNvPr>
            <p:cNvSpPr/>
            <p:nvPr/>
          </p:nvSpPr>
          <p:spPr>
            <a:xfrm>
              <a:off x="1138024" y="2769867"/>
              <a:ext cx="384595" cy="307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latin typeface="Arial" panose="020B0604020202020204" pitchFamily="34" charset="0"/>
                  <a:cs typeface="Arial" panose="020B0604020202020204" pitchFamily="34" charset="0"/>
                </a:rPr>
                <a:t>Uno o pochi segmenti</a:t>
              </a:r>
            </a:p>
          </p:txBody>
        </p:sp>
        <p:sp>
          <p:nvSpPr>
            <p:cNvPr id="10" name="Rettangolo 9">
              <a:extLst>
                <a:ext uri="{FF2B5EF4-FFF2-40B4-BE49-F238E27FC236}">
                  <a16:creationId xmlns:a16="http://schemas.microsoft.com/office/drawing/2014/main" id="{75D7796F-5142-4D71-ABDD-7406F3F85578}"/>
                </a:ext>
              </a:extLst>
            </p:cNvPr>
            <p:cNvSpPr/>
            <p:nvPr/>
          </p:nvSpPr>
          <p:spPr>
            <a:xfrm>
              <a:off x="1679720" y="1414074"/>
              <a:ext cx="4556562" cy="4469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tabLst>
                  <a:tab pos="2422525" algn="l"/>
                </a:tabLst>
              </a:pPr>
              <a:r>
                <a:rPr lang="it-IT" sz="1600" b="1" dirty="0">
                  <a:solidFill>
                    <a:srgbClr val="3A3A3A"/>
                  </a:solidFill>
                  <a:latin typeface="Arial" panose="020B0604020202020204" pitchFamily="34" charset="0"/>
                  <a:cs typeface="Arial" panose="020B0604020202020204" pitchFamily="34" charset="0"/>
                </a:rPr>
                <a:t>«Leadership di costo» </a:t>
              </a:r>
            </a:p>
            <a:p>
              <a:pPr algn="ctr" fontAlgn="base">
                <a:tabLst>
                  <a:tab pos="2422525" algn="l"/>
                </a:tabLst>
              </a:pPr>
              <a:endParaRPr lang="it-IT" sz="700" b="1" dirty="0">
                <a:solidFill>
                  <a:srgbClr val="3A3A3A"/>
                </a:solidFill>
                <a:latin typeface="Arial" panose="020B0604020202020204" pitchFamily="34" charset="0"/>
                <a:cs typeface="Arial" panose="020B0604020202020204" pitchFamily="34" charset="0"/>
              </a:endParaRPr>
            </a:p>
            <a:p>
              <a:pPr algn="ctr" fontAlgn="base">
                <a:tabLst>
                  <a:tab pos="2422525" algn="l"/>
                </a:tabLst>
              </a:pPr>
              <a:endParaRPr lang="it-IT" sz="1100" dirty="0">
                <a:solidFill>
                  <a:srgbClr val="3A3A3A"/>
                </a:solidFill>
                <a:latin typeface="Arial" panose="020B0604020202020204" pitchFamily="34" charset="0"/>
                <a:cs typeface="Arial" panose="020B0604020202020204" pitchFamily="34" charset="0"/>
              </a:endParaRPr>
            </a:p>
            <a:p>
              <a:pPr marL="285750" indent="-285750" algn="ctr" fontAlgn="base">
                <a:buFont typeface="Arial" panose="020B0604020202020204" pitchFamily="34" charset="0"/>
                <a:buChar char="•"/>
                <a:tabLst>
                  <a:tab pos="2422525" algn="l"/>
                </a:tabLst>
              </a:pPr>
              <a:endParaRPr lang="it-IT" sz="1100" b="1" dirty="0">
                <a:solidFill>
                  <a:srgbClr val="3A3A3A"/>
                </a:solidFill>
                <a:latin typeface="Arial" panose="020B0604020202020204" pitchFamily="34" charset="0"/>
                <a:cs typeface="Arial" panose="020B0604020202020204" pitchFamily="34" charset="0"/>
              </a:endParaRPr>
            </a:p>
            <a:p>
              <a:pPr marL="285750" indent="-285750" algn="ctr" fontAlgn="base">
                <a:buFont typeface="Arial" panose="020B0604020202020204" pitchFamily="34" charset="0"/>
                <a:buChar char="•"/>
                <a:tabLst>
                  <a:tab pos="2422525" algn="l"/>
                </a:tabLst>
              </a:pPr>
              <a:endParaRPr lang="it-IT" sz="1600" b="1" dirty="0">
                <a:solidFill>
                  <a:srgbClr val="3A3A3A"/>
                </a:solidFill>
                <a:latin typeface="Arial" panose="020B0604020202020204" pitchFamily="34" charset="0"/>
                <a:cs typeface="Arial" panose="020B0604020202020204" pitchFamily="34" charset="0"/>
              </a:endParaRPr>
            </a:p>
          </p:txBody>
        </p:sp>
        <p:sp>
          <p:nvSpPr>
            <p:cNvPr id="11" name="Rettangolo 10">
              <a:extLst>
                <a:ext uri="{FF2B5EF4-FFF2-40B4-BE49-F238E27FC236}">
                  <a16:creationId xmlns:a16="http://schemas.microsoft.com/office/drawing/2014/main" id="{35D3D90E-65D2-427F-8BA4-4E9B3B966E0E}"/>
                </a:ext>
              </a:extLst>
            </p:cNvPr>
            <p:cNvSpPr/>
            <p:nvPr/>
          </p:nvSpPr>
          <p:spPr>
            <a:xfrm>
              <a:off x="6399787" y="1414073"/>
              <a:ext cx="5261824" cy="44698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r>
                <a:rPr lang="it-IT" sz="1600" b="1" dirty="0">
                  <a:solidFill>
                    <a:srgbClr val="3A3A3A"/>
                  </a:solidFill>
                  <a:latin typeface="Arial" panose="020B0604020202020204" pitchFamily="34" charset="0"/>
                  <a:cs typeface="Arial" panose="020B0604020202020204" pitchFamily="34" charset="0"/>
                </a:rPr>
                <a:t>«Differenziazione»</a:t>
              </a:r>
            </a:p>
            <a:p>
              <a:pPr fontAlgn="base"/>
              <a:endParaRPr lang="it-IT" sz="1000" dirty="0">
                <a:solidFill>
                  <a:srgbClr val="3A3A3A"/>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243FE477-0D52-4C8A-9539-048D5B1E6880}"/>
                </a:ext>
              </a:extLst>
            </p:cNvPr>
            <p:cNvSpPr/>
            <p:nvPr/>
          </p:nvSpPr>
          <p:spPr>
            <a:xfrm>
              <a:off x="1621799" y="1998657"/>
              <a:ext cx="10064659" cy="461424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r>
                <a:rPr lang="it-IT" sz="1600" b="1" dirty="0">
                  <a:solidFill>
                    <a:srgbClr val="3A3A3A"/>
                  </a:solidFill>
                  <a:latin typeface="Arial" panose="020B0604020202020204" pitchFamily="34" charset="0"/>
                  <a:cs typeface="Arial" panose="020B0604020202020204" pitchFamily="34" charset="0"/>
                </a:rPr>
                <a:t>«Strategia di focalizzazione (o di nicchia)»</a:t>
              </a:r>
            </a:p>
            <a:p>
              <a:pPr algn="ctr" fontAlgn="base"/>
              <a:endParaRPr lang="it-IT" sz="1100" b="1" dirty="0">
                <a:solidFill>
                  <a:srgbClr val="3A3A3A"/>
                </a:solidFill>
                <a:latin typeface="Arial" panose="020B0604020202020204" pitchFamily="34" charset="0"/>
                <a:cs typeface="Arial" panose="020B0604020202020204" pitchFamily="34" charset="0"/>
              </a:endParaRPr>
            </a:p>
          </p:txBody>
        </p:sp>
        <p:sp>
          <p:nvSpPr>
            <p:cNvPr id="15" name="Rettangolo 14">
              <a:extLst>
                <a:ext uri="{FF2B5EF4-FFF2-40B4-BE49-F238E27FC236}">
                  <a16:creationId xmlns:a16="http://schemas.microsoft.com/office/drawing/2014/main" id="{8D8B5A80-37CC-4DB1-BC62-4B1DE31CC130}"/>
                </a:ext>
              </a:extLst>
            </p:cNvPr>
            <p:cNvSpPr/>
            <p:nvPr/>
          </p:nvSpPr>
          <p:spPr>
            <a:xfrm rot="16200000">
              <a:off x="-2335704" y="3360726"/>
              <a:ext cx="5721714" cy="78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a:solidFill>
                    <a:schemeClr val="tx1"/>
                  </a:solidFill>
                </a:rPr>
                <a:t>AMBITO</a:t>
              </a:r>
            </a:p>
            <a:p>
              <a:pPr algn="ctr"/>
              <a:r>
                <a:rPr lang="it-IT" sz="1600" b="1" dirty="0">
                  <a:solidFill>
                    <a:schemeClr val="tx1"/>
                  </a:solidFill>
                </a:rPr>
                <a:t> COMPETITIVO</a:t>
              </a:r>
            </a:p>
          </p:txBody>
        </p:sp>
        <p:sp>
          <p:nvSpPr>
            <p:cNvPr id="16" name="Rettangolo 15">
              <a:extLst>
                <a:ext uri="{FF2B5EF4-FFF2-40B4-BE49-F238E27FC236}">
                  <a16:creationId xmlns:a16="http://schemas.microsoft.com/office/drawing/2014/main" id="{D5813553-E4EE-42ED-A145-1334E58A7874}"/>
                </a:ext>
              </a:extLst>
            </p:cNvPr>
            <p:cNvSpPr/>
            <p:nvPr/>
          </p:nvSpPr>
          <p:spPr>
            <a:xfrm rot="5400000">
              <a:off x="6242016" y="-1871364"/>
              <a:ext cx="530710" cy="5337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latin typeface="Arial" panose="020B0604020202020204" pitchFamily="34" charset="0"/>
                  <a:cs typeface="Arial" panose="020B0604020202020204" pitchFamily="34" charset="0"/>
                </a:rPr>
                <a:t>FONTE  DEL VANTAGGIO COMPETITIVO</a:t>
              </a:r>
            </a:p>
          </p:txBody>
        </p:sp>
        <p:sp>
          <p:nvSpPr>
            <p:cNvPr id="17" name="Rettangolo 16">
              <a:extLst>
                <a:ext uri="{FF2B5EF4-FFF2-40B4-BE49-F238E27FC236}">
                  <a16:creationId xmlns:a16="http://schemas.microsoft.com/office/drawing/2014/main" id="{BD49E4E7-4F82-4B97-9F67-BC1B237AD603}"/>
                </a:ext>
              </a:extLst>
            </p:cNvPr>
            <p:cNvSpPr/>
            <p:nvPr/>
          </p:nvSpPr>
          <p:spPr>
            <a:xfrm rot="5400000">
              <a:off x="3870385" y="-1316042"/>
              <a:ext cx="287559" cy="488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rPr>
                <a:t>Costo</a:t>
              </a:r>
            </a:p>
          </p:txBody>
        </p:sp>
        <p:sp>
          <p:nvSpPr>
            <p:cNvPr id="18" name="Rettangolo 17">
              <a:extLst>
                <a:ext uri="{FF2B5EF4-FFF2-40B4-BE49-F238E27FC236}">
                  <a16:creationId xmlns:a16="http://schemas.microsoft.com/office/drawing/2014/main" id="{6145DFF2-86D9-43CC-A464-C7AA19096FF2}"/>
                </a:ext>
              </a:extLst>
            </p:cNvPr>
            <p:cNvSpPr/>
            <p:nvPr/>
          </p:nvSpPr>
          <p:spPr>
            <a:xfrm rot="5400000">
              <a:off x="8975686" y="-1430306"/>
              <a:ext cx="292877" cy="512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rPr>
                <a:t>Differenziazione</a:t>
              </a:r>
            </a:p>
          </p:txBody>
        </p:sp>
        <p:sp>
          <p:nvSpPr>
            <p:cNvPr id="19" name="Rettangolo 18">
              <a:extLst>
                <a:ext uri="{FF2B5EF4-FFF2-40B4-BE49-F238E27FC236}">
                  <a16:creationId xmlns:a16="http://schemas.microsoft.com/office/drawing/2014/main" id="{F9AC0217-BB6C-465A-AD98-EAD85D3108D3}"/>
                </a:ext>
              </a:extLst>
            </p:cNvPr>
            <p:cNvSpPr/>
            <p:nvPr/>
          </p:nvSpPr>
          <p:spPr>
            <a:xfrm>
              <a:off x="505143" y="1057885"/>
              <a:ext cx="1066236" cy="935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it-IT" sz="1600" b="1" dirty="0">
                  <a:solidFill>
                    <a:schemeClr val="tx1"/>
                  </a:solidFill>
                  <a:latin typeface="Arial" panose="020B0604020202020204" pitchFamily="34" charset="0"/>
                  <a:cs typeface="Arial" panose="020B0604020202020204" pitchFamily="34" charset="0"/>
                </a:rPr>
                <a:t>Vasta gamma di segmenti</a:t>
              </a:r>
            </a:p>
          </p:txBody>
        </p:sp>
      </p:grpSp>
      <p:pic>
        <p:nvPicPr>
          <p:cNvPr id="23" name="Immagine 22">
            <a:extLst>
              <a:ext uri="{FF2B5EF4-FFF2-40B4-BE49-F238E27FC236}">
                <a16:creationId xmlns:a16="http://schemas.microsoft.com/office/drawing/2014/main" id="{C32CF752-BC07-4724-8026-5480B4F974D4}"/>
              </a:ext>
            </a:extLst>
          </p:cNvPr>
          <p:cNvPicPr>
            <a:picLocks noChangeAspect="1"/>
          </p:cNvPicPr>
          <p:nvPr/>
        </p:nvPicPr>
        <p:blipFill rotWithShape="1">
          <a:blip r:embed="rId3" cstate="print"/>
          <a:srcRect l="1853" r="1678" b="8178"/>
          <a:stretch/>
        </p:blipFill>
        <p:spPr>
          <a:xfrm>
            <a:off x="2097867" y="1997387"/>
            <a:ext cx="3681485" cy="2263484"/>
          </a:xfrm>
          <a:prstGeom prst="rect">
            <a:avLst/>
          </a:prstGeom>
        </p:spPr>
      </p:pic>
      <p:grpSp>
        <p:nvGrpSpPr>
          <p:cNvPr id="2" name="Gruppo 1">
            <a:extLst>
              <a:ext uri="{FF2B5EF4-FFF2-40B4-BE49-F238E27FC236}">
                <a16:creationId xmlns:a16="http://schemas.microsoft.com/office/drawing/2014/main" id="{213CCEF3-42CC-4BC3-A286-132A0905A309}"/>
              </a:ext>
            </a:extLst>
          </p:cNvPr>
          <p:cNvGrpSpPr/>
          <p:nvPr/>
        </p:nvGrpSpPr>
        <p:grpSpPr>
          <a:xfrm>
            <a:off x="6548584" y="3491418"/>
            <a:ext cx="4808329" cy="1973680"/>
            <a:chOff x="1935202" y="4526455"/>
            <a:chExt cx="4808329" cy="1973680"/>
          </a:xfrm>
        </p:grpSpPr>
        <p:pic>
          <p:nvPicPr>
            <p:cNvPr id="20" name="Immagine 19">
              <a:extLst>
                <a:ext uri="{FF2B5EF4-FFF2-40B4-BE49-F238E27FC236}">
                  <a16:creationId xmlns:a16="http://schemas.microsoft.com/office/drawing/2014/main" id="{F0C97406-63FD-4FB0-9516-1F1CFCB86199}"/>
                </a:ext>
              </a:extLst>
            </p:cNvPr>
            <p:cNvPicPr>
              <a:picLocks noChangeAspect="1"/>
            </p:cNvPicPr>
            <p:nvPr/>
          </p:nvPicPr>
          <p:blipFill rotWithShape="1">
            <a:blip r:embed="rId4"/>
            <a:srcRect l="43363"/>
            <a:stretch/>
          </p:blipFill>
          <p:spPr>
            <a:xfrm>
              <a:off x="1935202" y="4526455"/>
              <a:ext cx="2397535" cy="1581301"/>
            </a:xfrm>
            <a:prstGeom prst="rect">
              <a:avLst/>
            </a:prstGeom>
          </p:spPr>
        </p:pic>
        <p:pic>
          <p:nvPicPr>
            <p:cNvPr id="21" name="Immagine 20">
              <a:extLst>
                <a:ext uri="{FF2B5EF4-FFF2-40B4-BE49-F238E27FC236}">
                  <a16:creationId xmlns:a16="http://schemas.microsoft.com/office/drawing/2014/main" id="{113D05B9-35F8-4B46-A931-0805D50D88E3}"/>
                </a:ext>
              </a:extLst>
            </p:cNvPr>
            <p:cNvPicPr>
              <a:picLocks noChangeAspect="1"/>
            </p:cNvPicPr>
            <p:nvPr/>
          </p:nvPicPr>
          <p:blipFill>
            <a:blip r:embed="rId5"/>
            <a:stretch>
              <a:fillRect/>
            </a:stretch>
          </p:blipFill>
          <p:spPr>
            <a:xfrm>
              <a:off x="1962468" y="5190553"/>
              <a:ext cx="4781063" cy="1309582"/>
            </a:xfrm>
            <a:prstGeom prst="rect">
              <a:avLst/>
            </a:prstGeom>
          </p:spPr>
        </p:pic>
        <p:pic>
          <p:nvPicPr>
            <p:cNvPr id="22" name="Immagine 21">
              <a:extLst>
                <a:ext uri="{FF2B5EF4-FFF2-40B4-BE49-F238E27FC236}">
                  <a16:creationId xmlns:a16="http://schemas.microsoft.com/office/drawing/2014/main" id="{71DD043D-8D2A-4CA6-9564-530D70A51486}"/>
                </a:ext>
              </a:extLst>
            </p:cNvPr>
            <p:cNvPicPr>
              <a:picLocks noChangeAspect="1"/>
            </p:cNvPicPr>
            <p:nvPr/>
          </p:nvPicPr>
          <p:blipFill>
            <a:blip r:embed="rId6"/>
            <a:stretch>
              <a:fillRect/>
            </a:stretch>
          </p:blipFill>
          <p:spPr>
            <a:xfrm>
              <a:off x="2308831" y="4959997"/>
              <a:ext cx="3123246" cy="436049"/>
            </a:xfrm>
            <a:prstGeom prst="rect">
              <a:avLst/>
            </a:prstGeom>
          </p:spPr>
        </p:pic>
      </p:grpSp>
    </p:spTree>
    <p:extLst>
      <p:ext uri="{BB962C8B-B14F-4D97-AF65-F5344CB8AC3E}">
        <p14:creationId xmlns:p14="http://schemas.microsoft.com/office/powerpoint/2010/main" val="741821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766A9ACA-D864-47E8-B7C5-5CFFCE3C4CA5}"/>
              </a:ext>
            </a:extLst>
          </p:cNvPr>
          <p:cNvSpPr>
            <a:spLocks noGrp="1"/>
          </p:cNvSpPr>
          <p:nvPr>
            <p:ph type="title"/>
          </p:nvPr>
        </p:nvSpPr>
        <p:spPr>
          <a:xfrm>
            <a:off x="1051495" y="174949"/>
            <a:ext cx="10655184" cy="631625"/>
          </a:xfrm>
        </p:spPr>
        <p:txBody>
          <a:bodyPr>
            <a:normAutofit/>
          </a:bodyPr>
          <a:lstStyle/>
          <a:p>
            <a:r>
              <a:rPr lang="it-IT" sz="2800" i="1" cap="none" dirty="0"/>
              <a:t>Marketing strategico (2): l’approccio di marketing</a:t>
            </a:r>
          </a:p>
        </p:txBody>
      </p:sp>
      <p:sp>
        <p:nvSpPr>
          <p:cNvPr id="14" name="CasellaDiTesto 13">
            <a:extLst>
              <a:ext uri="{FF2B5EF4-FFF2-40B4-BE49-F238E27FC236}">
                <a16:creationId xmlns:a16="http://schemas.microsoft.com/office/drawing/2014/main" id="{C58B8374-BB17-4E56-AB3A-511F40C8E99F}"/>
              </a:ext>
            </a:extLst>
          </p:cNvPr>
          <p:cNvSpPr txBox="1"/>
          <p:nvPr/>
        </p:nvSpPr>
        <p:spPr>
          <a:xfrm>
            <a:off x="1292220" y="1619925"/>
            <a:ext cx="10173733" cy="4524315"/>
          </a:xfrm>
          <a:prstGeom prst="rect">
            <a:avLst/>
          </a:prstGeom>
          <a:noFill/>
        </p:spPr>
        <p:txBody>
          <a:bodyPr wrap="square">
            <a:spAutoFit/>
          </a:bodyPr>
          <a:lstStyle/>
          <a:p>
            <a:pPr algn="just"/>
            <a:r>
              <a:rPr lang="it-IT" dirty="0">
                <a:effectLst/>
                <a:latin typeface="Arial" panose="020B0604020202020204" pitchFamily="34" charset="0"/>
                <a:ea typeface="Calibri" panose="020F0502020204030204" pitchFamily="34" charset="0"/>
                <a:cs typeface="Arial" panose="020B0604020202020204" pitchFamily="34" charset="0"/>
              </a:rPr>
              <a:t>Alla</a:t>
            </a:r>
            <a:r>
              <a:rPr lang="it-IT" dirty="0">
                <a:latin typeface="Arial" panose="020B0604020202020204" pitchFamily="34" charset="0"/>
                <a:ea typeface="Calibri" panose="020F0502020204030204" pitchFamily="34" charset="0"/>
                <a:cs typeface="Arial" panose="020B0604020202020204" pitchFamily="34" charset="0"/>
              </a:rPr>
              <a:t> luce del processo di analisi e segmentazione del mercato e sulla base dell’orientamento strategico individuato, l’impresa definisce il proprio </a:t>
            </a:r>
            <a:r>
              <a:rPr lang="it-IT" dirty="0">
                <a:solidFill>
                  <a:schemeClr val="accent1"/>
                </a:solidFill>
                <a:latin typeface="Arial" panose="020B0604020202020204" pitchFamily="34" charset="0"/>
                <a:ea typeface="Calibri" panose="020F0502020204030204" pitchFamily="34" charset="0"/>
                <a:cs typeface="Arial" panose="020B0604020202020204" pitchFamily="34" charset="0"/>
              </a:rPr>
              <a:t>«</a:t>
            </a:r>
            <a:r>
              <a:rPr lang="it-IT" b="1" dirty="0">
                <a:solidFill>
                  <a:schemeClr val="accent1"/>
                </a:solidFill>
                <a:latin typeface="Arial" panose="020B0604020202020204" pitchFamily="34" charset="0"/>
                <a:ea typeface="Calibri" panose="020F0502020204030204" pitchFamily="34" charset="0"/>
                <a:cs typeface="Arial" panose="020B0604020202020204" pitchFamily="34" charset="0"/>
              </a:rPr>
              <a:t>approccio di marketing» </a:t>
            </a:r>
            <a:r>
              <a:rPr lang="it-IT" dirty="0">
                <a:latin typeface="Arial" panose="020B0604020202020204" pitchFamily="34" charset="0"/>
                <a:ea typeface="Calibri" panose="020F0502020204030204" pitchFamily="34" charset="0"/>
                <a:cs typeface="Arial" panose="020B0604020202020204" pitchFamily="34" charset="0"/>
              </a:rPr>
              <a:t>ovvero </a:t>
            </a:r>
            <a:r>
              <a:rPr lang="it-IT" b="1" dirty="0">
                <a:latin typeface="Arial" panose="020B0604020202020204" pitchFamily="34" charset="0"/>
                <a:ea typeface="Calibri" panose="020F0502020204030204" pitchFamily="34" charset="0"/>
                <a:cs typeface="Arial" panose="020B0604020202020204" pitchFamily="34" charset="0"/>
              </a:rPr>
              <a:t>seleziona le combinazioni PRODOTTO-MERCATO </a:t>
            </a:r>
            <a:r>
              <a:rPr lang="it-IT" dirty="0">
                <a:latin typeface="Arial" panose="020B0604020202020204" pitchFamily="34" charset="0"/>
                <a:ea typeface="Calibri" panose="020F0502020204030204" pitchFamily="34" charset="0"/>
                <a:cs typeface="Arial" panose="020B0604020202020204" pitchFamily="34" charset="0"/>
              </a:rPr>
              <a:t>su cui concentrare gli sforzi in </a:t>
            </a:r>
            <a:r>
              <a:rPr lang="it-IT" u="sng" dirty="0">
                <a:latin typeface="Arial" panose="020B0604020202020204" pitchFamily="34" charset="0"/>
                <a:ea typeface="Calibri" panose="020F0502020204030204" pitchFamily="34" charset="0"/>
                <a:cs typeface="Arial" panose="020B0604020202020204" pitchFamily="34" charset="0"/>
              </a:rPr>
              <a:t>quanto più accessibili ed attrattive per la realizzazione di un vantaggio competitivo</a:t>
            </a:r>
            <a:r>
              <a:rPr lang="it-IT" dirty="0">
                <a:latin typeface="Arial" panose="020B0604020202020204" pitchFamily="34" charset="0"/>
                <a:ea typeface="Calibri" panose="020F0502020204030204" pitchFamily="34" charset="0"/>
                <a:cs typeface="Arial" panose="020B0604020202020204" pitchFamily="34" charset="0"/>
              </a:rPr>
              <a:t>. </a:t>
            </a:r>
          </a:p>
          <a:p>
            <a:pPr algn="just"/>
            <a:endParaRPr lang="it-IT" dirty="0">
              <a:latin typeface="Arial" panose="020B0604020202020204" pitchFamily="34" charset="0"/>
              <a:ea typeface="Calibri" panose="020F0502020204030204" pitchFamily="34" charset="0"/>
              <a:cs typeface="Arial" panose="020B0604020202020204" pitchFamily="34" charset="0"/>
            </a:endParaRPr>
          </a:p>
          <a:p>
            <a:pPr algn="just"/>
            <a:r>
              <a:rPr lang="it-IT" dirty="0">
                <a:latin typeface="Arial" panose="020B0604020202020204" pitchFamily="34" charset="0"/>
                <a:ea typeface="Calibri" panose="020F0502020204030204" pitchFamily="34" charset="0"/>
                <a:cs typeface="Arial" panose="020B0604020202020204" pitchFamily="34" charset="0"/>
              </a:rPr>
              <a:t>Esso si definisce sulla base di due decisioni strategiche fondamentali:</a:t>
            </a:r>
          </a:p>
          <a:p>
            <a:pPr algn="just"/>
            <a:endParaRPr lang="it-IT" b="1" dirty="0">
              <a:latin typeface="Arial" panose="020B0604020202020204" pitchFamily="34" charset="0"/>
              <a:ea typeface="Calibri" panose="020F0502020204030204" pitchFamily="34" charset="0"/>
              <a:cs typeface="Arial" panose="020B0604020202020204" pitchFamily="34" charset="0"/>
            </a:endParaRPr>
          </a:p>
          <a:p>
            <a:pPr marL="400050" indent="-400050" algn="just">
              <a:buAutoNum type="romanUcPeriod"/>
            </a:pPr>
            <a:r>
              <a:rPr lang="it-IT" dirty="0">
                <a:latin typeface="Arial" panose="020B0604020202020204" pitchFamily="34" charset="0"/>
                <a:ea typeface="Calibri" panose="020F0502020204030204" pitchFamily="34" charset="0"/>
                <a:cs typeface="Arial" panose="020B0604020202020204" pitchFamily="34" charset="0"/>
              </a:rPr>
              <a:t>I </a:t>
            </a:r>
            <a:r>
              <a:rPr lang="it-IT" b="1" dirty="0">
                <a:latin typeface="Arial" panose="020B0604020202020204" pitchFamily="34" charset="0"/>
                <a:ea typeface="Calibri" panose="020F0502020204030204" pitchFamily="34" charset="0"/>
                <a:cs typeface="Arial" panose="020B0604020202020204" pitchFamily="34" charset="0"/>
              </a:rPr>
              <a:t>mercati-obiettivo</a:t>
            </a:r>
            <a:r>
              <a:rPr lang="it-IT" dirty="0">
                <a:latin typeface="Arial" panose="020B0604020202020204" pitchFamily="34" charset="0"/>
                <a:ea typeface="Calibri" panose="020F0502020204030204" pitchFamily="34" charset="0"/>
                <a:cs typeface="Arial" panose="020B0604020202020204" pitchFamily="34" charset="0"/>
              </a:rPr>
              <a:t> (segmenti di mercato nuovi o esistenti) che l’impresa vuole penetrare o sviluppare con la propria offerta</a:t>
            </a:r>
          </a:p>
          <a:p>
            <a:pPr marL="400050" indent="-400050" algn="just">
              <a:buAutoNum type="romanUcPeriod"/>
            </a:pPr>
            <a:endParaRPr lang="it-IT" dirty="0">
              <a:latin typeface="Arial" panose="020B0604020202020204" pitchFamily="34" charset="0"/>
              <a:ea typeface="Calibri" panose="020F0502020204030204" pitchFamily="34" charset="0"/>
              <a:cs typeface="Arial" panose="020B0604020202020204" pitchFamily="34" charset="0"/>
            </a:endParaRPr>
          </a:p>
          <a:p>
            <a:pPr marL="400050" indent="-400050" algn="just">
              <a:buFontTx/>
              <a:buAutoNum type="romanUcPeriod"/>
            </a:pPr>
            <a:r>
              <a:rPr lang="it-IT" dirty="0">
                <a:latin typeface="Arial" panose="020B0604020202020204" pitchFamily="34" charset="0"/>
                <a:ea typeface="Calibri" panose="020F0502020204030204" pitchFamily="34" charset="0"/>
                <a:cs typeface="Arial" panose="020B0604020202020204" pitchFamily="34" charset="0"/>
              </a:rPr>
              <a:t>Il </a:t>
            </a:r>
            <a:r>
              <a:rPr lang="it-IT" b="1" dirty="0">
                <a:latin typeface="Arial" panose="020B0604020202020204" pitchFamily="34" charset="0"/>
                <a:ea typeface="Calibri" panose="020F0502020204030204" pitchFamily="34" charset="0"/>
                <a:cs typeface="Arial" panose="020B0604020202020204" pitchFamily="34" charset="0"/>
              </a:rPr>
              <a:t>prodotto</a:t>
            </a:r>
            <a:r>
              <a:rPr lang="it-IT" dirty="0">
                <a:latin typeface="Arial" panose="020B0604020202020204" pitchFamily="34" charset="0"/>
                <a:ea typeface="Calibri" panose="020F0502020204030204" pitchFamily="34" charset="0"/>
                <a:cs typeface="Arial" panose="020B0604020202020204" pitchFamily="34" charset="0"/>
              </a:rPr>
              <a:t> (prodotti nuovi o esistenti) da offrire e posizionare su ogni mercato-obiettivo</a:t>
            </a:r>
          </a:p>
          <a:p>
            <a:pPr algn="just"/>
            <a:endParaRPr lang="it-IT" i="1" dirty="0">
              <a:latin typeface="Arial" panose="020B0604020202020204" pitchFamily="34" charset="0"/>
              <a:ea typeface="Calibri" panose="020F0502020204030204" pitchFamily="34" charset="0"/>
              <a:cs typeface="Arial" panose="020B0604020202020204" pitchFamily="34" charset="0"/>
            </a:endParaRPr>
          </a:p>
          <a:p>
            <a:pPr algn="just"/>
            <a:r>
              <a:rPr lang="it-IT" i="1" dirty="0">
                <a:latin typeface="Arial" panose="020B0604020202020204" pitchFamily="34" charset="0"/>
                <a:ea typeface="Calibri" panose="020F0502020204030204" pitchFamily="34" charset="0"/>
                <a:cs typeface="Arial" panose="020B0604020202020204" pitchFamily="34" charset="0"/>
              </a:rPr>
              <a:t>La scelta tiene conto del grado di concorrenza e profittabilità del segmento di mercato e della capacità dell’impresa di posizionare il proprio prodotto in maniera efficace per sfuggire o erodere quote della concorrenza (= sua capacità di rispondere al bisogno ed alle esigenze specifiche del segmento meglio della concorrenza)</a:t>
            </a:r>
          </a:p>
        </p:txBody>
      </p:sp>
    </p:spTree>
    <p:extLst>
      <p:ext uri="{BB962C8B-B14F-4D97-AF65-F5344CB8AC3E}">
        <p14:creationId xmlns:p14="http://schemas.microsoft.com/office/powerpoint/2010/main" val="1089066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7C806D0-7595-49FC-AF90-D27252636032}"/>
              </a:ext>
            </a:extLst>
          </p:cNvPr>
          <p:cNvSpPr/>
          <p:nvPr/>
        </p:nvSpPr>
        <p:spPr>
          <a:xfrm>
            <a:off x="255769" y="128432"/>
            <a:ext cx="5725931" cy="54784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PENETRAZIONE</a:t>
            </a:r>
            <a:r>
              <a:rPr kumimoji="0" lang="it-IT" sz="1600" b="1" i="0" u="none" strike="noStrike" kern="1200" cap="none" spc="0" normalizeH="0" baseline="0" noProof="0" dirty="0">
                <a:ln>
                  <a:noFill/>
                </a:ln>
                <a:solidFill>
                  <a:prstClr val="black"/>
                </a:solidFill>
                <a:effectLst/>
                <a:uLnTx/>
                <a:uFillTx/>
                <a:latin typeface="Gill Sans MT"/>
                <a:ea typeface="+mn-ea"/>
                <a:cs typeface="+mn-cs"/>
              </a:rPr>
              <a:t> DEL MERCATO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Gill Sans MT"/>
                <a:ea typeface="+mn-ea"/>
                <a:cs typeface="+mn-cs"/>
              </a:rPr>
              <a:t>Prodotto esistente su Mercato esistente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3" name="Immagine 2">
            <a:extLst>
              <a:ext uri="{FF2B5EF4-FFF2-40B4-BE49-F238E27FC236}">
                <a16:creationId xmlns:a16="http://schemas.microsoft.com/office/drawing/2014/main" id="{8FD5430C-0CEC-4E6D-9150-CC08E3B53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82" y="750479"/>
            <a:ext cx="4045920" cy="2741548"/>
          </a:xfrm>
          <a:prstGeom prst="rect">
            <a:avLst/>
          </a:prstGeom>
        </p:spPr>
      </p:pic>
      <p:pic>
        <p:nvPicPr>
          <p:cNvPr id="6" name="Immagine 5">
            <a:extLst>
              <a:ext uri="{FF2B5EF4-FFF2-40B4-BE49-F238E27FC236}">
                <a16:creationId xmlns:a16="http://schemas.microsoft.com/office/drawing/2014/main" id="{1A6AF594-A658-464B-8387-25A5B6F79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 y="4147128"/>
            <a:ext cx="4962518" cy="2486106"/>
          </a:xfrm>
          <a:prstGeom prst="rect">
            <a:avLst/>
          </a:prstGeom>
        </p:spPr>
      </p:pic>
      <p:pic>
        <p:nvPicPr>
          <p:cNvPr id="15" name="Immagine 14">
            <a:extLst>
              <a:ext uri="{FF2B5EF4-FFF2-40B4-BE49-F238E27FC236}">
                <a16:creationId xmlns:a16="http://schemas.microsoft.com/office/drawing/2014/main" id="{B4568150-D76D-4598-A3F0-477F98000E76}"/>
              </a:ext>
            </a:extLst>
          </p:cNvPr>
          <p:cNvPicPr>
            <a:picLocks noChangeAspect="1"/>
          </p:cNvPicPr>
          <p:nvPr/>
        </p:nvPicPr>
        <p:blipFill rotWithShape="1">
          <a:blip r:embed="rId4" cstate="print"/>
          <a:srcRect t="6076" r="4532"/>
          <a:stretch/>
        </p:blipFill>
        <p:spPr>
          <a:xfrm>
            <a:off x="3824225" y="4307841"/>
            <a:ext cx="3300751" cy="2445653"/>
          </a:xfrm>
          <a:prstGeom prst="rect">
            <a:avLst/>
          </a:prstGeom>
        </p:spPr>
      </p:pic>
      <p:pic>
        <p:nvPicPr>
          <p:cNvPr id="9" name="Immagine 8">
            <a:extLst>
              <a:ext uri="{FF2B5EF4-FFF2-40B4-BE49-F238E27FC236}">
                <a16:creationId xmlns:a16="http://schemas.microsoft.com/office/drawing/2014/main" id="{B9525CEB-98C4-44D4-A5B5-929F0DBDE2A6}"/>
              </a:ext>
            </a:extLst>
          </p:cNvPr>
          <p:cNvPicPr>
            <a:picLocks noChangeAspect="1"/>
          </p:cNvPicPr>
          <p:nvPr/>
        </p:nvPicPr>
        <p:blipFill rotWithShape="1">
          <a:blip r:embed="rId5" cstate="print"/>
          <a:srcRect b="73099"/>
          <a:stretch/>
        </p:blipFill>
        <p:spPr>
          <a:xfrm>
            <a:off x="6559317" y="-8994"/>
            <a:ext cx="5641920" cy="1891426"/>
          </a:xfrm>
          <a:prstGeom prst="rect">
            <a:avLst/>
          </a:prstGeom>
        </p:spPr>
      </p:pic>
      <p:pic>
        <p:nvPicPr>
          <p:cNvPr id="14" name="Immagine 13">
            <a:extLst>
              <a:ext uri="{FF2B5EF4-FFF2-40B4-BE49-F238E27FC236}">
                <a16:creationId xmlns:a16="http://schemas.microsoft.com/office/drawing/2014/main" id="{EEEC9F18-88F7-4149-8350-AC72A3752423}"/>
              </a:ext>
            </a:extLst>
          </p:cNvPr>
          <p:cNvPicPr>
            <a:picLocks noChangeAspect="1"/>
          </p:cNvPicPr>
          <p:nvPr/>
        </p:nvPicPr>
        <p:blipFill rotWithShape="1">
          <a:blip r:embed="rId5" cstate="print"/>
          <a:srcRect t="42081" b="52"/>
          <a:stretch/>
        </p:blipFill>
        <p:spPr>
          <a:xfrm>
            <a:off x="7921507" y="1863290"/>
            <a:ext cx="4270493" cy="3002618"/>
          </a:xfrm>
          <a:prstGeom prst="rect">
            <a:avLst/>
          </a:prstGeom>
        </p:spPr>
      </p:pic>
      <p:sp>
        <p:nvSpPr>
          <p:cNvPr id="5" name="CasellaDiTesto 4">
            <a:extLst>
              <a:ext uri="{FF2B5EF4-FFF2-40B4-BE49-F238E27FC236}">
                <a16:creationId xmlns:a16="http://schemas.microsoft.com/office/drawing/2014/main" id="{663D2175-588C-409E-B6D3-90E34102B461}"/>
              </a:ext>
            </a:extLst>
          </p:cNvPr>
          <p:cNvSpPr txBox="1"/>
          <p:nvPr/>
        </p:nvSpPr>
        <p:spPr>
          <a:xfrm>
            <a:off x="4204383" y="1566293"/>
            <a:ext cx="1684419" cy="1200329"/>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Aggiunta di marchi di qualità o certificazioni</a:t>
            </a:r>
          </a:p>
        </p:txBody>
      </p:sp>
      <p:sp>
        <p:nvSpPr>
          <p:cNvPr id="11" name="CasellaDiTesto 10">
            <a:extLst>
              <a:ext uri="{FF2B5EF4-FFF2-40B4-BE49-F238E27FC236}">
                <a16:creationId xmlns:a16="http://schemas.microsoft.com/office/drawing/2014/main" id="{3F5FBDC4-3E31-4B68-8146-A50A08DD82F2}"/>
              </a:ext>
            </a:extLst>
          </p:cNvPr>
          <p:cNvSpPr txBox="1"/>
          <p:nvPr/>
        </p:nvSpPr>
        <p:spPr>
          <a:xfrm>
            <a:off x="1498691" y="3677334"/>
            <a:ext cx="3868298" cy="369332"/>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Maggiore conoscenza (pubblicità, PR)</a:t>
            </a:r>
          </a:p>
        </p:txBody>
      </p:sp>
      <p:sp>
        <p:nvSpPr>
          <p:cNvPr id="12" name="CasellaDiTesto 11">
            <a:extLst>
              <a:ext uri="{FF2B5EF4-FFF2-40B4-BE49-F238E27FC236}">
                <a16:creationId xmlns:a16="http://schemas.microsoft.com/office/drawing/2014/main" id="{257EC3DE-E34F-41BE-98F5-C9602690E48D}"/>
              </a:ext>
            </a:extLst>
          </p:cNvPr>
          <p:cNvSpPr txBox="1"/>
          <p:nvPr/>
        </p:nvSpPr>
        <p:spPr>
          <a:xfrm>
            <a:off x="8616660" y="4873812"/>
            <a:ext cx="2979136" cy="646331"/>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Campagne  promozionali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(stimolare gli acquisti)</a:t>
            </a:r>
          </a:p>
        </p:txBody>
      </p:sp>
    </p:spTree>
    <p:extLst>
      <p:ext uri="{BB962C8B-B14F-4D97-AF65-F5344CB8AC3E}">
        <p14:creationId xmlns:p14="http://schemas.microsoft.com/office/powerpoint/2010/main" val="3386682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DEEB949-6815-4284-A108-91A81A530E39}"/>
              </a:ext>
            </a:extLst>
          </p:cNvPr>
          <p:cNvSpPr/>
          <p:nvPr/>
        </p:nvSpPr>
        <p:spPr>
          <a:xfrm>
            <a:off x="255768" y="137956"/>
            <a:ext cx="6038850" cy="5478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SVILUPPO DEL PRODOTTO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Prodotto nuovo su mercato esistente</a:t>
            </a:r>
          </a:p>
          <a:p>
            <a:pPr marL="180975" marR="0" lvl="0" indent="-18097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CasellaDiTesto 15">
            <a:extLst>
              <a:ext uri="{FF2B5EF4-FFF2-40B4-BE49-F238E27FC236}">
                <a16:creationId xmlns:a16="http://schemas.microsoft.com/office/drawing/2014/main" id="{CDD7D800-0187-43E0-A939-56D4598510B7}"/>
              </a:ext>
            </a:extLst>
          </p:cNvPr>
          <p:cNvSpPr txBox="1"/>
          <p:nvPr/>
        </p:nvSpPr>
        <p:spPr>
          <a:xfrm>
            <a:off x="7129833" y="446994"/>
            <a:ext cx="4517663" cy="33855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Gill Sans MT"/>
                <a:ea typeface="+mn-ea"/>
                <a:cs typeface="+mn-cs"/>
                <a:hlinkClick r:id="rId2"/>
              </a:rPr>
              <a:t>https://www.youtube.com/watch?v=Yq3womDa0y4</a:t>
            </a:r>
            <a:r>
              <a:rPr kumimoji="0" lang="it-IT" sz="1600" b="0" i="0" u="none" strike="noStrike" kern="1200" cap="none" spc="0" normalizeH="0" baseline="0" noProof="0" dirty="0">
                <a:ln>
                  <a:noFill/>
                </a:ln>
                <a:solidFill>
                  <a:prstClr val="black"/>
                </a:solidFill>
                <a:effectLst/>
                <a:uLnTx/>
                <a:uFillTx/>
                <a:latin typeface="Gill Sans MT"/>
                <a:ea typeface="+mn-ea"/>
                <a:cs typeface="+mn-cs"/>
              </a:rPr>
              <a:t>  </a:t>
            </a:r>
          </a:p>
        </p:txBody>
      </p:sp>
      <p:pic>
        <p:nvPicPr>
          <p:cNvPr id="18" name="Immagine 17">
            <a:extLst>
              <a:ext uri="{FF2B5EF4-FFF2-40B4-BE49-F238E27FC236}">
                <a16:creationId xmlns:a16="http://schemas.microsoft.com/office/drawing/2014/main" id="{6775B444-E140-4643-B097-F26228AE9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426" y="916634"/>
            <a:ext cx="3892479" cy="1774289"/>
          </a:xfrm>
          <a:prstGeom prst="rect">
            <a:avLst/>
          </a:prstGeom>
        </p:spPr>
      </p:pic>
      <p:sp>
        <p:nvSpPr>
          <p:cNvPr id="21" name="CasellaDiTesto 20">
            <a:extLst>
              <a:ext uri="{FF2B5EF4-FFF2-40B4-BE49-F238E27FC236}">
                <a16:creationId xmlns:a16="http://schemas.microsoft.com/office/drawing/2014/main" id="{41F049ED-5F4F-458D-8620-DE3B50DF57F4}"/>
              </a:ext>
            </a:extLst>
          </p:cNvPr>
          <p:cNvSpPr txBox="1"/>
          <p:nvPr/>
        </p:nvSpPr>
        <p:spPr>
          <a:xfrm>
            <a:off x="128857" y="6078812"/>
            <a:ext cx="5967143"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prstClr val="black"/>
                </a:solidFill>
                <a:effectLst/>
                <a:uLnTx/>
                <a:uFillTx/>
                <a:latin typeface="Gill Sans MT"/>
                <a:ea typeface="+mn-ea"/>
                <a:cs typeface="+mn-cs"/>
                <a:hlinkClick r:id="rId4"/>
              </a:rPr>
              <a:t>https://roma.repubblica.it/cronaca/2020/12/27/news/fassangue_la_bottega_resiliente_di_centocelle_e_il_suo_sushi_di_carne_che_piace_anche_a_maccio_capatonda-279778041/</a:t>
            </a:r>
            <a:endParaRPr kumimoji="0" lang="it-IT" sz="14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CasellaDiTesto 24">
            <a:extLst>
              <a:ext uri="{FF2B5EF4-FFF2-40B4-BE49-F238E27FC236}">
                <a16:creationId xmlns:a16="http://schemas.microsoft.com/office/drawing/2014/main" id="{3E1077AC-7753-4166-B58F-557DD80C2D7B}"/>
              </a:ext>
            </a:extLst>
          </p:cNvPr>
          <p:cNvSpPr txBox="1"/>
          <p:nvPr/>
        </p:nvSpPr>
        <p:spPr>
          <a:xfrm>
            <a:off x="3033771" y="2371709"/>
            <a:ext cx="2644736" cy="28007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Eugenio Text"/>
                <a:ea typeface="+mn-ea"/>
                <a:cs typeface="+mn-cs"/>
              </a:rPr>
              <a:t>Sushi di carne e delivery innovativo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Eugenio Text"/>
                <a:ea typeface="+mn-ea"/>
                <a:cs typeface="+mn-cs"/>
              </a:rPr>
              <a:t>«ogni festa da passare chiusi in casa, è stata trasformata da </a:t>
            </a:r>
            <a:r>
              <a:rPr kumimoji="0" lang="it-IT" sz="1200" b="0" i="0" u="none" strike="noStrike" kern="1200" cap="none" spc="0" normalizeH="0" baseline="0" noProof="0" dirty="0" err="1">
                <a:ln>
                  <a:noFill/>
                </a:ln>
                <a:solidFill>
                  <a:srgbClr val="000000"/>
                </a:solidFill>
                <a:effectLst/>
                <a:uLnTx/>
                <a:uFillTx/>
                <a:latin typeface="Eugenio Text"/>
                <a:ea typeface="+mn-ea"/>
                <a:cs typeface="+mn-cs"/>
              </a:rPr>
              <a:t>Fassangue</a:t>
            </a:r>
            <a:r>
              <a:rPr kumimoji="0" lang="it-IT" sz="1200" b="0" i="0" u="none" strike="noStrike" kern="1200" cap="none" spc="0" normalizeH="0" baseline="0" noProof="0" dirty="0">
                <a:ln>
                  <a:noFill/>
                </a:ln>
                <a:solidFill>
                  <a:srgbClr val="000000"/>
                </a:solidFill>
                <a:effectLst/>
                <a:uLnTx/>
                <a:uFillTx/>
                <a:latin typeface="Eugenio Text"/>
                <a:ea typeface="+mn-ea"/>
                <a:cs typeface="+mn-cs"/>
              </a:rPr>
              <a:t> nell’occasione per realizzare un Box diverso: da quello di Pasqua a quello versione Picnic del primo maggio, fino a quello per il Capodanno. Tre versioni, per gli amanti della carne cruda, cotta o alla griglia, dedicate a tre film cult come “The </a:t>
            </a:r>
            <a:r>
              <a:rPr kumimoji="0" lang="it-IT" sz="1200" b="0" i="0" u="none" strike="noStrike" kern="1200" cap="none" spc="0" normalizeH="0" baseline="0" noProof="0" dirty="0" err="1">
                <a:ln>
                  <a:noFill/>
                </a:ln>
                <a:solidFill>
                  <a:srgbClr val="000000"/>
                </a:solidFill>
                <a:effectLst/>
                <a:uLnTx/>
                <a:uFillTx/>
                <a:latin typeface="Eugenio Text"/>
                <a:ea typeface="+mn-ea"/>
                <a:cs typeface="+mn-cs"/>
              </a:rPr>
              <a:t>Godfather</a:t>
            </a:r>
            <a:r>
              <a:rPr kumimoji="0" lang="it-IT" sz="1200" b="0" i="0" u="none" strike="noStrike" kern="1200" cap="none" spc="0" normalizeH="0" baseline="0" noProof="0" dirty="0">
                <a:ln>
                  <a:noFill/>
                </a:ln>
                <a:solidFill>
                  <a:srgbClr val="000000"/>
                </a:solidFill>
                <a:effectLst/>
                <a:uLnTx/>
                <a:uFillTx/>
                <a:latin typeface="Eugenio Text"/>
                <a:ea typeface="+mn-ea"/>
                <a:cs typeface="+mn-cs"/>
              </a:rPr>
              <a:t>”, “</a:t>
            </a:r>
            <a:r>
              <a:rPr kumimoji="0" lang="it-IT" sz="1200" b="0" i="0" u="none" strike="noStrike" kern="1200" cap="none" spc="0" normalizeH="0" baseline="0" noProof="0" dirty="0" err="1">
                <a:ln>
                  <a:noFill/>
                </a:ln>
                <a:solidFill>
                  <a:srgbClr val="000000"/>
                </a:solidFill>
                <a:effectLst/>
                <a:uLnTx/>
                <a:uFillTx/>
                <a:latin typeface="Eugenio Text"/>
                <a:ea typeface="+mn-ea"/>
                <a:cs typeface="+mn-cs"/>
              </a:rPr>
              <a:t>Shining</a:t>
            </a:r>
            <a:r>
              <a:rPr kumimoji="0" lang="it-IT" sz="1200" b="0" i="0" u="none" strike="noStrike" kern="1200" cap="none" spc="0" normalizeH="0" baseline="0" noProof="0" dirty="0">
                <a:ln>
                  <a:noFill/>
                </a:ln>
                <a:solidFill>
                  <a:srgbClr val="000000"/>
                </a:solidFill>
                <a:effectLst/>
                <a:uLnTx/>
                <a:uFillTx/>
                <a:latin typeface="Eugenio Text"/>
                <a:ea typeface="+mn-ea"/>
                <a:cs typeface="+mn-cs"/>
              </a:rPr>
              <a:t>”, “C’era una volta in America”, per brindare alla fine di un anno che non dimenticheremo facilmente.»</a:t>
            </a:r>
            <a:endParaRPr kumimoji="0" lang="it-IT" sz="12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27" name="Immagine 26">
            <a:extLst>
              <a:ext uri="{FF2B5EF4-FFF2-40B4-BE49-F238E27FC236}">
                <a16:creationId xmlns:a16="http://schemas.microsoft.com/office/drawing/2014/main" id="{97E1B563-AAB4-47FB-A554-6A291C6FC102}"/>
              </a:ext>
            </a:extLst>
          </p:cNvPr>
          <p:cNvPicPr>
            <a:picLocks noChangeAspect="1"/>
          </p:cNvPicPr>
          <p:nvPr/>
        </p:nvPicPr>
        <p:blipFill>
          <a:blip r:embed="rId5" cstate="print"/>
          <a:stretch>
            <a:fillRect/>
          </a:stretch>
        </p:blipFill>
        <p:spPr>
          <a:xfrm>
            <a:off x="292813" y="2243760"/>
            <a:ext cx="2644735" cy="3746709"/>
          </a:xfrm>
          <a:prstGeom prst="rect">
            <a:avLst/>
          </a:prstGeom>
        </p:spPr>
      </p:pic>
      <p:pic>
        <p:nvPicPr>
          <p:cNvPr id="29" name="Immagine 28">
            <a:extLst>
              <a:ext uri="{FF2B5EF4-FFF2-40B4-BE49-F238E27FC236}">
                <a16:creationId xmlns:a16="http://schemas.microsoft.com/office/drawing/2014/main" id="{207EB820-E5A4-4929-A3B5-BE4D6C54064F}"/>
              </a:ext>
            </a:extLst>
          </p:cNvPr>
          <p:cNvPicPr>
            <a:picLocks noChangeAspect="1"/>
          </p:cNvPicPr>
          <p:nvPr/>
        </p:nvPicPr>
        <p:blipFill>
          <a:blip r:embed="rId6" cstate="print"/>
          <a:stretch>
            <a:fillRect/>
          </a:stretch>
        </p:blipFill>
        <p:spPr>
          <a:xfrm>
            <a:off x="255768" y="876758"/>
            <a:ext cx="5525907" cy="1415622"/>
          </a:xfrm>
          <a:prstGeom prst="rect">
            <a:avLst/>
          </a:prstGeom>
        </p:spPr>
      </p:pic>
      <p:sp>
        <p:nvSpPr>
          <p:cNvPr id="31" name="CasellaDiTesto 30">
            <a:extLst>
              <a:ext uri="{FF2B5EF4-FFF2-40B4-BE49-F238E27FC236}">
                <a16:creationId xmlns:a16="http://schemas.microsoft.com/office/drawing/2014/main" id="{060434F7-6816-457C-98FD-8BA2F86DA170}"/>
              </a:ext>
            </a:extLst>
          </p:cNvPr>
          <p:cNvSpPr txBox="1"/>
          <p:nvPr/>
        </p:nvSpPr>
        <p:spPr>
          <a:xfrm>
            <a:off x="6906971" y="14131"/>
            <a:ext cx="474052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Gill Sans MT"/>
                <a:ea typeface="+mn-ea"/>
                <a:cs typeface="+mn-cs"/>
              </a:rPr>
              <a:t> </a:t>
            </a:r>
            <a:r>
              <a:rPr kumimoji="0" lang="it-IT" sz="1800" b="0" i="0" u="none" strike="noStrike" kern="1200" cap="none" spc="0" normalizeH="0" baseline="0" noProof="0" dirty="0">
                <a:ln>
                  <a:noFill/>
                </a:ln>
                <a:solidFill>
                  <a:prstClr val="black"/>
                </a:solidFill>
                <a:effectLst/>
                <a:uLnTx/>
                <a:uFillTx/>
                <a:latin typeface="Gill Sans MT"/>
                <a:ea typeface="+mn-ea"/>
                <a:cs typeface="+mn-cs"/>
              </a:rPr>
              <a:t>C’è una sfoglia per ogni personalità. Scopri la tua</a:t>
            </a:r>
          </a:p>
        </p:txBody>
      </p:sp>
      <p:pic>
        <p:nvPicPr>
          <p:cNvPr id="33" name="Immagine 32">
            <a:extLst>
              <a:ext uri="{FF2B5EF4-FFF2-40B4-BE49-F238E27FC236}">
                <a16:creationId xmlns:a16="http://schemas.microsoft.com/office/drawing/2014/main" id="{3DCF74D7-AE2E-4193-B943-53F3F1562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676" y="2746995"/>
            <a:ext cx="4217286" cy="2244684"/>
          </a:xfrm>
          <a:prstGeom prst="rect">
            <a:avLst/>
          </a:prstGeom>
        </p:spPr>
      </p:pic>
      <p:pic>
        <p:nvPicPr>
          <p:cNvPr id="35" name="Immagine 34">
            <a:extLst>
              <a:ext uri="{FF2B5EF4-FFF2-40B4-BE49-F238E27FC236}">
                <a16:creationId xmlns:a16="http://schemas.microsoft.com/office/drawing/2014/main" id="{339D91D2-3FD2-42F9-B453-588750EE26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6998" y="4907430"/>
            <a:ext cx="3647565" cy="1941446"/>
          </a:xfrm>
          <a:prstGeom prst="rect">
            <a:avLst/>
          </a:prstGeom>
        </p:spPr>
      </p:pic>
      <p:pic>
        <p:nvPicPr>
          <p:cNvPr id="37" name="Immagine 36">
            <a:extLst>
              <a:ext uri="{FF2B5EF4-FFF2-40B4-BE49-F238E27FC236}">
                <a16:creationId xmlns:a16="http://schemas.microsoft.com/office/drawing/2014/main" id="{F7FEE862-0138-4DD9-8F5B-4B3DCA0A00AE}"/>
              </a:ext>
            </a:extLst>
          </p:cNvPr>
          <p:cNvPicPr>
            <a:picLocks noChangeAspect="1"/>
          </p:cNvPicPr>
          <p:nvPr/>
        </p:nvPicPr>
        <p:blipFill>
          <a:blip r:embed="rId9" cstate="print"/>
          <a:stretch>
            <a:fillRect/>
          </a:stretch>
        </p:blipFill>
        <p:spPr>
          <a:xfrm>
            <a:off x="9867070" y="3772092"/>
            <a:ext cx="2324930" cy="1774289"/>
          </a:xfrm>
          <a:prstGeom prst="rect">
            <a:avLst/>
          </a:prstGeom>
        </p:spPr>
      </p:pic>
      <p:sp>
        <p:nvSpPr>
          <p:cNvPr id="2" name="CasellaDiTesto 1">
            <a:extLst>
              <a:ext uri="{FF2B5EF4-FFF2-40B4-BE49-F238E27FC236}">
                <a16:creationId xmlns:a16="http://schemas.microsoft.com/office/drawing/2014/main" id="{77DE3AD2-FA11-4849-AFCD-10C1E7732087}"/>
              </a:ext>
            </a:extLst>
          </p:cNvPr>
          <p:cNvSpPr txBox="1"/>
          <p:nvPr/>
        </p:nvSpPr>
        <p:spPr>
          <a:xfrm>
            <a:off x="10540352" y="5677467"/>
            <a:ext cx="1358836" cy="646331"/>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Nuove linee di prodotto</a:t>
            </a:r>
          </a:p>
        </p:txBody>
      </p:sp>
      <p:sp>
        <p:nvSpPr>
          <p:cNvPr id="14" name="CasellaDiTesto 13">
            <a:extLst>
              <a:ext uri="{FF2B5EF4-FFF2-40B4-BE49-F238E27FC236}">
                <a16:creationId xmlns:a16="http://schemas.microsoft.com/office/drawing/2014/main" id="{264AB2A6-39AC-4B38-9C71-ED48D1F7CCEA}"/>
              </a:ext>
            </a:extLst>
          </p:cNvPr>
          <p:cNvSpPr txBox="1"/>
          <p:nvPr/>
        </p:nvSpPr>
        <p:spPr>
          <a:xfrm>
            <a:off x="3158522" y="5231822"/>
            <a:ext cx="1589107" cy="646331"/>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Prodotti innovativi</a:t>
            </a:r>
          </a:p>
        </p:txBody>
      </p:sp>
      <p:sp>
        <p:nvSpPr>
          <p:cNvPr id="15" name="CasellaDiTesto 14">
            <a:extLst>
              <a:ext uri="{FF2B5EF4-FFF2-40B4-BE49-F238E27FC236}">
                <a16:creationId xmlns:a16="http://schemas.microsoft.com/office/drawing/2014/main" id="{8767403F-CC0A-46A0-93A2-3F1FD61C0E51}"/>
              </a:ext>
            </a:extLst>
          </p:cNvPr>
          <p:cNvSpPr txBox="1"/>
          <p:nvPr/>
        </p:nvSpPr>
        <p:spPr>
          <a:xfrm>
            <a:off x="6096000" y="1446835"/>
            <a:ext cx="1449963" cy="646331"/>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Varianti di prodotto</a:t>
            </a:r>
          </a:p>
        </p:txBody>
      </p:sp>
    </p:spTree>
    <p:extLst>
      <p:ext uri="{BB962C8B-B14F-4D97-AF65-F5344CB8AC3E}">
        <p14:creationId xmlns:p14="http://schemas.microsoft.com/office/powerpoint/2010/main" val="2638581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DEEB949-6815-4284-A108-91A81A530E39}"/>
              </a:ext>
            </a:extLst>
          </p:cNvPr>
          <p:cNvSpPr/>
          <p:nvPr/>
        </p:nvSpPr>
        <p:spPr>
          <a:xfrm>
            <a:off x="255768" y="137956"/>
            <a:ext cx="6038850" cy="5478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SVILUPPO DEL PRODOTTO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Mercati esistenti con prodotti nuovi</a:t>
            </a:r>
          </a:p>
          <a:p>
            <a:pPr marL="180975" marR="0" lvl="0" indent="-18097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sellaDiTesto 4">
            <a:extLst>
              <a:ext uri="{FF2B5EF4-FFF2-40B4-BE49-F238E27FC236}">
                <a16:creationId xmlns:a16="http://schemas.microsoft.com/office/drawing/2014/main" id="{8D9D36CE-EFDB-4D79-AE99-D569C201131E}"/>
              </a:ext>
            </a:extLst>
          </p:cNvPr>
          <p:cNvSpPr txBox="1"/>
          <p:nvPr/>
        </p:nvSpPr>
        <p:spPr>
          <a:xfrm>
            <a:off x="3417454" y="2479625"/>
            <a:ext cx="2613891" cy="646331"/>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Personalizzazione del servizio</a:t>
            </a:r>
          </a:p>
        </p:txBody>
      </p:sp>
      <p:pic>
        <p:nvPicPr>
          <p:cNvPr id="7" name="Immagine 6">
            <a:extLst>
              <a:ext uri="{FF2B5EF4-FFF2-40B4-BE49-F238E27FC236}">
                <a16:creationId xmlns:a16="http://schemas.microsoft.com/office/drawing/2014/main" id="{4AA362D3-545C-4847-A0AA-A9786A15BB36}"/>
              </a:ext>
            </a:extLst>
          </p:cNvPr>
          <p:cNvPicPr>
            <a:picLocks noChangeAspect="1"/>
          </p:cNvPicPr>
          <p:nvPr/>
        </p:nvPicPr>
        <p:blipFill>
          <a:blip r:embed="rId2" cstate="print"/>
          <a:stretch>
            <a:fillRect/>
          </a:stretch>
        </p:blipFill>
        <p:spPr>
          <a:xfrm>
            <a:off x="6294618" y="910239"/>
            <a:ext cx="5881767" cy="4836119"/>
          </a:xfrm>
          <a:prstGeom prst="rect">
            <a:avLst/>
          </a:prstGeom>
        </p:spPr>
      </p:pic>
      <p:pic>
        <p:nvPicPr>
          <p:cNvPr id="9" name="Immagine 8">
            <a:extLst>
              <a:ext uri="{FF2B5EF4-FFF2-40B4-BE49-F238E27FC236}">
                <a16:creationId xmlns:a16="http://schemas.microsoft.com/office/drawing/2014/main" id="{301A62B8-644C-4DCF-9EA6-B2D40ED1724A}"/>
              </a:ext>
            </a:extLst>
          </p:cNvPr>
          <p:cNvPicPr>
            <a:picLocks noChangeAspect="1"/>
          </p:cNvPicPr>
          <p:nvPr/>
        </p:nvPicPr>
        <p:blipFill>
          <a:blip r:embed="rId3" cstate="print"/>
          <a:stretch>
            <a:fillRect/>
          </a:stretch>
        </p:blipFill>
        <p:spPr>
          <a:xfrm>
            <a:off x="2400682" y="910239"/>
            <a:ext cx="9775703" cy="1306541"/>
          </a:xfrm>
          <a:prstGeom prst="rect">
            <a:avLst/>
          </a:prstGeom>
        </p:spPr>
      </p:pic>
      <p:pic>
        <p:nvPicPr>
          <p:cNvPr id="3" name="Immagine 2">
            <a:extLst>
              <a:ext uri="{FF2B5EF4-FFF2-40B4-BE49-F238E27FC236}">
                <a16:creationId xmlns:a16="http://schemas.microsoft.com/office/drawing/2014/main" id="{556D4129-D84D-4377-A943-E27E77EE16A6}"/>
              </a:ext>
            </a:extLst>
          </p:cNvPr>
          <p:cNvPicPr>
            <a:picLocks noChangeAspect="1"/>
          </p:cNvPicPr>
          <p:nvPr/>
        </p:nvPicPr>
        <p:blipFill>
          <a:blip r:embed="rId4"/>
          <a:stretch>
            <a:fillRect/>
          </a:stretch>
        </p:blipFill>
        <p:spPr>
          <a:xfrm>
            <a:off x="0" y="3802623"/>
            <a:ext cx="6834909" cy="3071259"/>
          </a:xfrm>
          <a:prstGeom prst="rect">
            <a:avLst/>
          </a:prstGeom>
        </p:spPr>
      </p:pic>
      <p:pic>
        <p:nvPicPr>
          <p:cNvPr id="6" name="Immagine 5">
            <a:extLst>
              <a:ext uri="{FF2B5EF4-FFF2-40B4-BE49-F238E27FC236}">
                <a16:creationId xmlns:a16="http://schemas.microsoft.com/office/drawing/2014/main" id="{5E3283C8-89AA-40F6-B73B-EE7C966A1D74}"/>
              </a:ext>
            </a:extLst>
          </p:cNvPr>
          <p:cNvPicPr>
            <a:picLocks noChangeAspect="1"/>
          </p:cNvPicPr>
          <p:nvPr/>
        </p:nvPicPr>
        <p:blipFill>
          <a:blip r:embed="rId5" cstate="print"/>
          <a:stretch>
            <a:fillRect/>
          </a:stretch>
        </p:blipFill>
        <p:spPr>
          <a:xfrm>
            <a:off x="1" y="3027729"/>
            <a:ext cx="2733964" cy="1029077"/>
          </a:xfrm>
          <a:prstGeom prst="rect">
            <a:avLst/>
          </a:prstGeom>
        </p:spPr>
      </p:pic>
      <p:sp>
        <p:nvSpPr>
          <p:cNvPr id="11" name="CasellaDiTesto 10">
            <a:extLst>
              <a:ext uri="{FF2B5EF4-FFF2-40B4-BE49-F238E27FC236}">
                <a16:creationId xmlns:a16="http://schemas.microsoft.com/office/drawing/2014/main" id="{A99557B6-D939-44C5-B0EF-81886D6141E5}"/>
              </a:ext>
            </a:extLst>
          </p:cNvPr>
          <p:cNvSpPr txBox="1"/>
          <p:nvPr/>
        </p:nvSpPr>
        <p:spPr>
          <a:xfrm>
            <a:off x="2817091" y="3429000"/>
            <a:ext cx="2456872" cy="369332"/>
          </a:xfrm>
          <a:prstGeom prst="rect">
            <a:avLst/>
          </a:prstGeom>
          <a:noFill/>
        </p:spPr>
        <p:txBody>
          <a:bodyPr wrap="square">
            <a:spAutoFit/>
          </a:bodyPr>
          <a:lstStyle/>
          <a:p>
            <a:r>
              <a:rPr lang="it-IT" dirty="0"/>
              <a:t>https://ortisgreen.com/</a:t>
            </a:r>
          </a:p>
        </p:txBody>
      </p:sp>
      <p:sp>
        <p:nvSpPr>
          <p:cNvPr id="12" name="CasellaDiTesto 11">
            <a:extLst>
              <a:ext uri="{FF2B5EF4-FFF2-40B4-BE49-F238E27FC236}">
                <a16:creationId xmlns:a16="http://schemas.microsoft.com/office/drawing/2014/main" id="{90B10760-EE0C-4646-8193-AFACD2E840DF}"/>
              </a:ext>
            </a:extLst>
          </p:cNvPr>
          <p:cNvSpPr txBox="1"/>
          <p:nvPr/>
        </p:nvSpPr>
        <p:spPr>
          <a:xfrm>
            <a:off x="559684" y="4795098"/>
            <a:ext cx="5431018" cy="2031325"/>
          </a:xfrm>
          <a:prstGeom prst="rect">
            <a:avLst/>
          </a:prstGeom>
          <a:solidFill>
            <a:srgbClr val="C6BBA8"/>
          </a:solidFill>
        </p:spPr>
        <p:txBody>
          <a:bodyPr wrap="square">
            <a:spAutoFit/>
          </a:bodyPr>
          <a:lstStyle/>
          <a:p>
            <a:pPr algn="ctr"/>
            <a:r>
              <a:rPr lang="it-IT" b="0" i="1" dirty="0" err="1">
                <a:effectLst/>
                <a:latin typeface="proxima-nova"/>
              </a:rPr>
              <a:t>Ortisgreen</a:t>
            </a:r>
            <a:r>
              <a:rPr lang="it-IT" b="0" i="1" dirty="0">
                <a:effectLst/>
                <a:latin typeface="proxima-nova"/>
              </a:rPr>
              <a:t>® è un'azienda specializzata nel verde verticale, offriamo soluzioni innovative per far diventare i tuoi progetti e quelli dei tuoi clienti realtà. Con un'esperienza decennale e una vasta gamma di prodotti siamo in grado di soddisfare qualsiasi esigenza in materia di giardini verticali. </a:t>
            </a:r>
            <a:endParaRPr lang="it-IT" b="0" i="0" dirty="0">
              <a:effectLst/>
              <a:latin typeface="proxima-nova"/>
            </a:endParaRPr>
          </a:p>
          <a:p>
            <a:pPr algn="ctr"/>
            <a:r>
              <a:rPr lang="it-IT" b="0" i="1" dirty="0">
                <a:effectLst/>
                <a:latin typeface="proxima-nova"/>
              </a:rPr>
              <a:t>Alberto Vitali - CEO</a:t>
            </a:r>
            <a:endParaRPr lang="it-IT" b="0" i="0" dirty="0">
              <a:effectLst/>
              <a:latin typeface="proxima-nova"/>
            </a:endParaRPr>
          </a:p>
        </p:txBody>
      </p:sp>
    </p:spTree>
    <p:extLst>
      <p:ext uri="{BB962C8B-B14F-4D97-AF65-F5344CB8AC3E}">
        <p14:creationId xmlns:p14="http://schemas.microsoft.com/office/powerpoint/2010/main" val="1071146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39FFD4C-F1FF-453F-8EA9-0C0D7D9C1A56}"/>
              </a:ext>
            </a:extLst>
          </p:cNvPr>
          <p:cNvSpPr/>
          <p:nvPr/>
        </p:nvSpPr>
        <p:spPr>
          <a:xfrm>
            <a:off x="181456" y="51558"/>
            <a:ext cx="5725932" cy="52366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Arial" panose="020B0604020202020204" pitchFamily="34" charset="0"/>
                <a:cs typeface="Arial" panose="020B0604020202020204" pitchFamily="34" charset="0"/>
              </a:rPr>
              <a:t>SVILUPPO DEL MERCATO</a:t>
            </a:r>
            <a:endParaRPr lang="it-IT" b="1" dirty="0">
              <a:solidFill>
                <a:schemeClr val="tx1"/>
              </a:solidFill>
            </a:endParaRPr>
          </a:p>
          <a:p>
            <a:pPr algn="ctr"/>
            <a:r>
              <a:rPr lang="it-IT" sz="1600" b="1" dirty="0">
                <a:solidFill>
                  <a:schemeClr val="tx1"/>
                </a:solidFill>
              </a:rPr>
              <a:t>Prodotto esistente su mercato nuovo</a:t>
            </a:r>
          </a:p>
        </p:txBody>
      </p:sp>
      <p:sp>
        <p:nvSpPr>
          <p:cNvPr id="24" name="Rettangolo 23">
            <a:extLst>
              <a:ext uri="{FF2B5EF4-FFF2-40B4-BE49-F238E27FC236}">
                <a16:creationId xmlns:a16="http://schemas.microsoft.com/office/drawing/2014/main" id="{C5F0FF55-1AB4-487C-A924-25FEC0589CBD}"/>
              </a:ext>
            </a:extLst>
          </p:cNvPr>
          <p:cNvSpPr/>
          <p:nvPr/>
        </p:nvSpPr>
        <p:spPr>
          <a:xfrm>
            <a:off x="7573818" y="4368364"/>
            <a:ext cx="1506013" cy="4181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latin typeface="Arial" panose="020B0604020202020204" pitchFamily="34" charset="0"/>
                <a:cs typeface="Arial" panose="020B0604020202020204" pitchFamily="34" charset="0"/>
              </a:rPr>
              <a:t>Aprire nuovi canali </a:t>
            </a:r>
          </a:p>
        </p:txBody>
      </p:sp>
      <p:pic>
        <p:nvPicPr>
          <p:cNvPr id="7" name="Immagine 6">
            <a:extLst>
              <a:ext uri="{FF2B5EF4-FFF2-40B4-BE49-F238E27FC236}">
                <a16:creationId xmlns:a16="http://schemas.microsoft.com/office/drawing/2014/main" id="{6ED82D80-B9E1-4DA1-9CD8-E4C911EB1BBA}"/>
              </a:ext>
            </a:extLst>
          </p:cNvPr>
          <p:cNvPicPr>
            <a:picLocks noChangeAspect="1"/>
          </p:cNvPicPr>
          <p:nvPr/>
        </p:nvPicPr>
        <p:blipFill>
          <a:blip r:embed="rId2"/>
          <a:stretch>
            <a:fillRect/>
          </a:stretch>
        </p:blipFill>
        <p:spPr>
          <a:xfrm>
            <a:off x="154444" y="732245"/>
            <a:ext cx="5922895" cy="3500284"/>
          </a:xfrm>
          <a:prstGeom prst="rect">
            <a:avLst/>
          </a:prstGeom>
        </p:spPr>
      </p:pic>
      <p:pic>
        <p:nvPicPr>
          <p:cNvPr id="12" name="Immagine 11">
            <a:extLst>
              <a:ext uri="{FF2B5EF4-FFF2-40B4-BE49-F238E27FC236}">
                <a16:creationId xmlns:a16="http://schemas.microsoft.com/office/drawing/2014/main" id="{7855EEC3-21B0-46EF-AA51-4873D0EB1605}"/>
              </a:ext>
            </a:extLst>
          </p:cNvPr>
          <p:cNvPicPr>
            <a:picLocks noChangeAspect="1"/>
          </p:cNvPicPr>
          <p:nvPr/>
        </p:nvPicPr>
        <p:blipFill>
          <a:blip r:embed="rId3"/>
          <a:stretch>
            <a:fillRect/>
          </a:stretch>
        </p:blipFill>
        <p:spPr>
          <a:xfrm>
            <a:off x="122158" y="1390361"/>
            <a:ext cx="6877428" cy="3538099"/>
          </a:xfrm>
          <a:prstGeom prst="rect">
            <a:avLst/>
          </a:prstGeom>
        </p:spPr>
      </p:pic>
      <p:sp>
        <p:nvSpPr>
          <p:cNvPr id="23" name="CasellaDiTesto 22">
            <a:extLst>
              <a:ext uri="{FF2B5EF4-FFF2-40B4-BE49-F238E27FC236}">
                <a16:creationId xmlns:a16="http://schemas.microsoft.com/office/drawing/2014/main" id="{B7EC4F3F-25B1-411A-8881-A4B57B57F8F1}"/>
              </a:ext>
            </a:extLst>
          </p:cNvPr>
          <p:cNvSpPr txBox="1"/>
          <p:nvPr/>
        </p:nvSpPr>
        <p:spPr>
          <a:xfrm>
            <a:off x="5883435" y="6519446"/>
            <a:ext cx="6098114" cy="338554"/>
          </a:xfrm>
          <a:prstGeom prst="rect">
            <a:avLst/>
          </a:prstGeom>
          <a:noFill/>
        </p:spPr>
        <p:txBody>
          <a:bodyPr wrap="square">
            <a:spAutoFit/>
          </a:bodyPr>
          <a:lstStyle/>
          <a:p>
            <a:r>
              <a:rPr lang="it-IT" sz="1600" dirty="0"/>
              <a:t>https://fattoriadelleerbe.it/it/Fattoria-delle-Erbe/La-Fattoria-delle-Erbe/</a:t>
            </a:r>
          </a:p>
        </p:txBody>
      </p:sp>
      <p:sp>
        <p:nvSpPr>
          <p:cNvPr id="8" name="Rettangolo 7">
            <a:extLst>
              <a:ext uri="{FF2B5EF4-FFF2-40B4-BE49-F238E27FC236}">
                <a16:creationId xmlns:a16="http://schemas.microsoft.com/office/drawing/2014/main" id="{072212DC-287A-4674-B513-A5004986B342}"/>
              </a:ext>
            </a:extLst>
          </p:cNvPr>
          <p:cNvSpPr/>
          <p:nvPr/>
        </p:nvSpPr>
        <p:spPr>
          <a:xfrm>
            <a:off x="4830045" y="637872"/>
            <a:ext cx="4249786" cy="6581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latin typeface="Arial" panose="020B0604020202020204" pitchFamily="34" charset="0"/>
                <a:cs typeface="Arial" panose="020B0604020202020204" pitchFamily="34" charset="0"/>
              </a:rPr>
              <a:t>Promuovere il prodotto (es. fiore, vinaccia) per usi alternativi (rispondere a nuovi bisogno o desideri)</a:t>
            </a:r>
          </a:p>
        </p:txBody>
      </p:sp>
      <p:grpSp>
        <p:nvGrpSpPr>
          <p:cNvPr id="17" name="Gruppo 16">
            <a:extLst>
              <a:ext uri="{FF2B5EF4-FFF2-40B4-BE49-F238E27FC236}">
                <a16:creationId xmlns:a16="http://schemas.microsoft.com/office/drawing/2014/main" id="{44B2346B-998B-4FAF-BE86-646640B352D3}"/>
              </a:ext>
            </a:extLst>
          </p:cNvPr>
          <p:cNvGrpSpPr/>
          <p:nvPr/>
        </p:nvGrpSpPr>
        <p:grpSpPr>
          <a:xfrm>
            <a:off x="0" y="5058490"/>
            <a:ext cx="12192000" cy="1451918"/>
            <a:chOff x="0" y="4993659"/>
            <a:chExt cx="12192000" cy="1451918"/>
          </a:xfrm>
        </p:grpSpPr>
        <p:pic>
          <p:nvPicPr>
            <p:cNvPr id="15" name="Immagine 14">
              <a:extLst>
                <a:ext uri="{FF2B5EF4-FFF2-40B4-BE49-F238E27FC236}">
                  <a16:creationId xmlns:a16="http://schemas.microsoft.com/office/drawing/2014/main" id="{CC371267-F5C2-4DA1-813A-A8924E4E4DCF}"/>
                </a:ext>
              </a:extLst>
            </p:cNvPr>
            <p:cNvPicPr>
              <a:picLocks noChangeAspect="1"/>
            </p:cNvPicPr>
            <p:nvPr/>
          </p:nvPicPr>
          <p:blipFill rotWithShape="1">
            <a:blip r:embed="rId4"/>
            <a:srcRect b="29733"/>
            <a:stretch/>
          </p:blipFill>
          <p:spPr>
            <a:xfrm>
              <a:off x="0" y="4993659"/>
              <a:ext cx="12192000" cy="1451918"/>
            </a:xfrm>
            <a:prstGeom prst="rect">
              <a:avLst/>
            </a:prstGeom>
          </p:spPr>
        </p:pic>
        <p:sp>
          <p:nvSpPr>
            <p:cNvPr id="16" name="Rettangolo 15">
              <a:extLst>
                <a:ext uri="{FF2B5EF4-FFF2-40B4-BE49-F238E27FC236}">
                  <a16:creationId xmlns:a16="http://schemas.microsoft.com/office/drawing/2014/main" id="{C640308A-B9FD-4714-A90B-4C48498EBBF4}"/>
                </a:ext>
              </a:extLst>
            </p:cNvPr>
            <p:cNvSpPr/>
            <p:nvPr/>
          </p:nvSpPr>
          <p:spPr>
            <a:xfrm>
              <a:off x="1542473" y="5404520"/>
              <a:ext cx="1644072" cy="571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C167CF02-B6FB-4769-A8B3-73BD14A9420B}"/>
                </a:ext>
              </a:extLst>
            </p:cNvPr>
            <p:cNvSpPr/>
            <p:nvPr/>
          </p:nvSpPr>
          <p:spPr>
            <a:xfrm>
              <a:off x="4631576" y="5404519"/>
              <a:ext cx="2027382" cy="571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75EDE2D1-36C5-4235-AB9F-90FC8349441C}"/>
                </a:ext>
              </a:extLst>
            </p:cNvPr>
            <p:cNvSpPr/>
            <p:nvPr/>
          </p:nvSpPr>
          <p:spPr>
            <a:xfrm>
              <a:off x="9845963" y="5327877"/>
              <a:ext cx="1117601" cy="571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Rettangolo 32">
            <a:extLst>
              <a:ext uri="{FF2B5EF4-FFF2-40B4-BE49-F238E27FC236}">
                <a16:creationId xmlns:a16="http://schemas.microsoft.com/office/drawing/2014/main" id="{71840F61-4748-4999-86B5-AE231888765A}"/>
              </a:ext>
            </a:extLst>
          </p:cNvPr>
          <p:cNvSpPr/>
          <p:nvPr/>
        </p:nvSpPr>
        <p:spPr>
          <a:xfrm>
            <a:off x="9549736" y="93864"/>
            <a:ext cx="2294844" cy="6581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latin typeface="Arial" panose="020B0604020202020204" pitchFamily="34" charset="0"/>
                <a:cs typeface="Arial" panose="020B0604020202020204" pitchFamily="34" charset="0"/>
              </a:rPr>
              <a:t>Oltre all’espansione geografica…</a:t>
            </a:r>
          </a:p>
        </p:txBody>
      </p:sp>
      <p:pic>
        <p:nvPicPr>
          <p:cNvPr id="3" name="Immagine 2">
            <a:extLst>
              <a:ext uri="{FF2B5EF4-FFF2-40B4-BE49-F238E27FC236}">
                <a16:creationId xmlns:a16="http://schemas.microsoft.com/office/drawing/2014/main" id="{A093A89F-B351-46F3-B94F-D0E2D04F0D7A}"/>
              </a:ext>
            </a:extLst>
          </p:cNvPr>
          <p:cNvPicPr>
            <a:picLocks noChangeAspect="1"/>
          </p:cNvPicPr>
          <p:nvPr/>
        </p:nvPicPr>
        <p:blipFill>
          <a:blip r:embed="rId5"/>
          <a:stretch>
            <a:fillRect/>
          </a:stretch>
        </p:blipFill>
        <p:spPr>
          <a:xfrm>
            <a:off x="9153281" y="1295988"/>
            <a:ext cx="2916561" cy="4134952"/>
          </a:xfrm>
          <a:prstGeom prst="rect">
            <a:avLst/>
          </a:prstGeom>
        </p:spPr>
      </p:pic>
    </p:spTree>
    <p:extLst>
      <p:ext uri="{BB962C8B-B14F-4D97-AF65-F5344CB8AC3E}">
        <p14:creationId xmlns:p14="http://schemas.microsoft.com/office/powerpoint/2010/main" val="2707360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39FFD4C-F1FF-453F-8EA9-0C0D7D9C1A56}"/>
              </a:ext>
            </a:extLst>
          </p:cNvPr>
          <p:cNvSpPr/>
          <p:nvPr/>
        </p:nvSpPr>
        <p:spPr>
          <a:xfrm>
            <a:off x="24375" y="65416"/>
            <a:ext cx="5919225" cy="65040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DIVERSIFICAZIONE</a:t>
            </a:r>
            <a:endParaRPr kumimoji="0" lang="it-IT" sz="16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Gill Sans MT"/>
                <a:ea typeface="+mn-ea"/>
                <a:cs typeface="+mn-cs"/>
              </a:rPr>
              <a:t>Prodotto nuovo su mercato nuovo</a:t>
            </a:r>
          </a:p>
        </p:txBody>
      </p:sp>
      <p:pic>
        <p:nvPicPr>
          <p:cNvPr id="40" name="Immagine 39">
            <a:extLst>
              <a:ext uri="{FF2B5EF4-FFF2-40B4-BE49-F238E27FC236}">
                <a16:creationId xmlns:a16="http://schemas.microsoft.com/office/drawing/2014/main" id="{B32CBCA3-ED34-45E3-966A-CBE898D92471}"/>
              </a:ext>
            </a:extLst>
          </p:cNvPr>
          <p:cNvPicPr>
            <a:picLocks noChangeAspect="1"/>
          </p:cNvPicPr>
          <p:nvPr/>
        </p:nvPicPr>
        <p:blipFill>
          <a:blip r:embed="rId2" cstate="print"/>
          <a:stretch>
            <a:fillRect/>
          </a:stretch>
        </p:blipFill>
        <p:spPr>
          <a:xfrm>
            <a:off x="0" y="4141493"/>
            <a:ext cx="8266545" cy="1673468"/>
          </a:xfrm>
          <a:prstGeom prst="rect">
            <a:avLst/>
          </a:prstGeom>
        </p:spPr>
      </p:pic>
      <p:pic>
        <p:nvPicPr>
          <p:cNvPr id="44" name="Immagine 43">
            <a:extLst>
              <a:ext uri="{FF2B5EF4-FFF2-40B4-BE49-F238E27FC236}">
                <a16:creationId xmlns:a16="http://schemas.microsoft.com/office/drawing/2014/main" id="{D8EBF2FB-9B22-4019-8F85-C9AA460DC57F}"/>
              </a:ext>
            </a:extLst>
          </p:cNvPr>
          <p:cNvPicPr>
            <a:picLocks noChangeAspect="1"/>
          </p:cNvPicPr>
          <p:nvPr/>
        </p:nvPicPr>
        <p:blipFill>
          <a:blip r:embed="rId3" cstate="print"/>
          <a:stretch>
            <a:fillRect/>
          </a:stretch>
        </p:blipFill>
        <p:spPr>
          <a:xfrm>
            <a:off x="7380514" y="0"/>
            <a:ext cx="4811486" cy="3004897"/>
          </a:xfrm>
          <a:prstGeom prst="rect">
            <a:avLst/>
          </a:prstGeom>
        </p:spPr>
      </p:pic>
      <p:pic>
        <p:nvPicPr>
          <p:cNvPr id="38" name="Immagine 37">
            <a:extLst>
              <a:ext uri="{FF2B5EF4-FFF2-40B4-BE49-F238E27FC236}">
                <a16:creationId xmlns:a16="http://schemas.microsoft.com/office/drawing/2014/main" id="{CAE45B11-9CBF-4EC7-A9EA-80B1D4E11745}"/>
              </a:ext>
            </a:extLst>
          </p:cNvPr>
          <p:cNvPicPr>
            <a:picLocks noChangeAspect="1"/>
          </p:cNvPicPr>
          <p:nvPr/>
        </p:nvPicPr>
        <p:blipFill rotWithShape="1">
          <a:blip r:embed="rId4" cstate="print"/>
          <a:srcRect t="15686"/>
          <a:stretch/>
        </p:blipFill>
        <p:spPr>
          <a:xfrm>
            <a:off x="0" y="2438622"/>
            <a:ext cx="7357269" cy="1702871"/>
          </a:xfrm>
          <a:prstGeom prst="rect">
            <a:avLst/>
          </a:prstGeom>
        </p:spPr>
      </p:pic>
      <p:sp>
        <p:nvSpPr>
          <p:cNvPr id="17" name="CasellaDiTesto 16">
            <a:extLst>
              <a:ext uri="{FF2B5EF4-FFF2-40B4-BE49-F238E27FC236}">
                <a16:creationId xmlns:a16="http://schemas.microsoft.com/office/drawing/2014/main" id="{E833B6AA-67EE-404E-8BAE-7F4750FD8118}"/>
              </a:ext>
            </a:extLst>
          </p:cNvPr>
          <p:cNvSpPr txBox="1"/>
          <p:nvPr/>
        </p:nvSpPr>
        <p:spPr>
          <a:xfrm>
            <a:off x="0" y="5864296"/>
            <a:ext cx="8822704" cy="307777"/>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Gill Sans MT"/>
                <a:ea typeface="+mn-ea"/>
                <a:cs typeface="+mn-cs"/>
                <a:hlinkClick r:id="rId5"/>
              </a:rPr>
              <a:t>https://www.gamberorosso.it/notizie/fustuq-adotta-un-albero-di-pistacchio-in-sicilia-lidea-della-pasticceria-bonfissuto/</a:t>
            </a:r>
            <a:r>
              <a:rPr kumimoji="0" lang="it-IT" sz="1400" b="0" i="0" u="none" strike="noStrike" kern="1200" cap="none" spc="0" normalizeH="0" baseline="0" noProof="0" dirty="0">
                <a:ln>
                  <a:noFill/>
                </a:ln>
                <a:solidFill>
                  <a:prstClr val="black"/>
                </a:solidFill>
                <a:effectLst/>
                <a:uLnTx/>
                <a:uFillTx/>
                <a:latin typeface="Gill Sans MT"/>
                <a:ea typeface="+mn-ea"/>
                <a:cs typeface="+mn-cs"/>
              </a:rPr>
              <a:t> </a:t>
            </a:r>
          </a:p>
        </p:txBody>
      </p:sp>
      <p:sp>
        <p:nvSpPr>
          <p:cNvPr id="2" name="Rettangolo 1">
            <a:extLst>
              <a:ext uri="{FF2B5EF4-FFF2-40B4-BE49-F238E27FC236}">
                <a16:creationId xmlns:a16="http://schemas.microsoft.com/office/drawing/2014/main" id="{023E6690-8F68-423E-A6D3-8A62F439F551}"/>
              </a:ext>
            </a:extLst>
          </p:cNvPr>
          <p:cNvSpPr/>
          <p:nvPr/>
        </p:nvSpPr>
        <p:spPr>
          <a:xfrm>
            <a:off x="9356766" y="3639284"/>
            <a:ext cx="2286000" cy="13389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Imprese multifunzionali ed integrazione di filiera</a:t>
            </a:r>
          </a:p>
        </p:txBody>
      </p:sp>
    </p:spTree>
    <p:extLst>
      <p:ext uri="{BB962C8B-B14F-4D97-AF65-F5344CB8AC3E}">
        <p14:creationId xmlns:p14="http://schemas.microsoft.com/office/powerpoint/2010/main" val="2015209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F7120800-B502-447C-9124-33664F047434}"/>
              </a:ext>
            </a:extLst>
          </p:cNvPr>
          <p:cNvPicPr>
            <a:picLocks noChangeAspect="1"/>
          </p:cNvPicPr>
          <p:nvPr/>
        </p:nvPicPr>
        <p:blipFill rotWithShape="1">
          <a:blip r:embed="rId2" cstate="print"/>
          <a:srcRect b="58726"/>
          <a:stretch/>
        </p:blipFill>
        <p:spPr>
          <a:xfrm>
            <a:off x="0" y="835343"/>
            <a:ext cx="6552686" cy="1252526"/>
          </a:xfrm>
          <a:prstGeom prst="rect">
            <a:avLst/>
          </a:prstGeom>
        </p:spPr>
      </p:pic>
      <p:sp>
        <p:nvSpPr>
          <p:cNvPr id="14" name="CasellaDiTesto 13">
            <a:extLst>
              <a:ext uri="{FF2B5EF4-FFF2-40B4-BE49-F238E27FC236}">
                <a16:creationId xmlns:a16="http://schemas.microsoft.com/office/drawing/2014/main" id="{8843632F-A131-4691-AD9D-DC61060CE12F}"/>
              </a:ext>
            </a:extLst>
          </p:cNvPr>
          <p:cNvSpPr txBox="1"/>
          <p:nvPr/>
        </p:nvSpPr>
        <p:spPr>
          <a:xfrm>
            <a:off x="6096000" y="21285"/>
            <a:ext cx="2261507" cy="369332"/>
          </a:xfrm>
          <a:prstGeom prst="rect">
            <a:avLst/>
          </a:prstGeom>
          <a:noFill/>
        </p:spPr>
        <p:txBody>
          <a:bodyPr wrap="square">
            <a:spAutoFit/>
          </a:bodyPr>
          <a:lstStyle/>
          <a:p>
            <a:r>
              <a:rPr lang="it-IT" dirty="0">
                <a:hlinkClick r:id="rId3"/>
              </a:rPr>
              <a:t>https://pikniq.com/</a:t>
            </a:r>
            <a:r>
              <a:rPr lang="it-IT" dirty="0"/>
              <a:t> </a:t>
            </a:r>
          </a:p>
        </p:txBody>
      </p:sp>
      <p:sp>
        <p:nvSpPr>
          <p:cNvPr id="3" name="CasellaDiTesto 2">
            <a:extLst>
              <a:ext uri="{FF2B5EF4-FFF2-40B4-BE49-F238E27FC236}">
                <a16:creationId xmlns:a16="http://schemas.microsoft.com/office/drawing/2014/main" id="{F79199B3-FCE9-4509-ABBE-075AE159DE7A}"/>
              </a:ext>
            </a:extLst>
          </p:cNvPr>
          <p:cNvSpPr txBox="1"/>
          <p:nvPr/>
        </p:nvSpPr>
        <p:spPr>
          <a:xfrm>
            <a:off x="24375" y="1461606"/>
            <a:ext cx="4082720" cy="369332"/>
          </a:xfrm>
          <a:prstGeom prst="rect">
            <a:avLst/>
          </a:prstGeom>
          <a:solidFill>
            <a:schemeClr val="bg1"/>
          </a:solidFill>
        </p:spPr>
        <p:txBody>
          <a:bodyPr wrap="square" rtlCol="0">
            <a:spAutoFit/>
          </a:bodyPr>
          <a:lstStyle/>
          <a:p>
            <a:pPr algn="ctr"/>
            <a:r>
              <a:rPr lang="it-IT" dirty="0"/>
              <a:t>Alta cucina selvatica ed azienda agricola</a:t>
            </a:r>
          </a:p>
        </p:txBody>
      </p:sp>
      <p:sp>
        <p:nvSpPr>
          <p:cNvPr id="10" name="Rettangolo 9">
            <a:extLst>
              <a:ext uri="{FF2B5EF4-FFF2-40B4-BE49-F238E27FC236}">
                <a16:creationId xmlns:a16="http://schemas.microsoft.com/office/drawing/2014/main" id="{B097B4F7-81DB-44B7-A008-D7EAD2B9B472}"/>
              </a:ext>
            </a:extLst>
          </p:cNvPr>
          <p:cNvSpPr/>
          <p:nvPr/>
        </p:nvSpPr>
        <p:spPr>
          <a:xfrm>
            <a:off x="24375" y="65416"/>
            <a:ext cx="5919225" cy="65040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DIVERSIFICAZIONE</a:t>
            </a:r>
            <a:endParaRPr kumimoji="0" lang="it-IT" sz="16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Gill Sans MT"/>
                <a:ea typeface="+mn-ea"/>
                <a:cs typeface="+mn-cs"/>
              </a:rPr>
              <a:t>Prodotto nuovo su mercato nuovo</a:t>
            </a:r>
          </a:p>
        </p:txBody>
      </p:sp>
      <p:sp>
        <p:nvSpPr>
          <p:cNvPr id="2" name="Rettangolo 1">
            <a:extLst>
              <a:ext uri="{FF2B5EF4-FFF2-40B4-BE49-F238E27FC236}">
                <a16:creationId xmlns:a16="http://schemas.microsoft.com/office/drawing/2014/main" id="{4162A652-17D8-445C-BDF3-FE30CC9483CD}"/>
              </a:ext>
            </a:extLst>
          </p:cNvPr>
          <p:cNvSpPr/>
          <p:nvPr/>
        </p:nvSpPr>
        <p:spPr>
          <a:xfrm>
            <a:off x="-11178" y="2040643"/>
            <a:ext cx="4269916" cy="4817357"/>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it-IT" sz="1600" b="0" i="0" dirty="0">
                <a:solidFill>
                  <a:schemeClr val="tx1"/>
                </a:solidFill>
                <a:effectLst/>
                <a:latin typeface="Lora"/>
              </a:rPr>
              <a:t>L’Azienda Agricola </a:t>
            </a:r>
            <a:r>
              <a:rPr lang="it-IT" sz="1600" b="0" i="1" dirty="0" err="1">
                <a:solidFill>
                  <a:schemeClr val="tx1"/>
                </a:solidFill>
                <a:effectLst/>
                <a:latin typeface="Lora"/>
              </a:rPr>
              <a:t>Pikniq</a:t>
            </a:r>
            <a:r>
              <a:rPr lang="it-IT" sz="1600" b="0" i="0" dirty="0">
                <a:solidFill>
                  <a:schemeClr val="tx1"/>
                </a:solidFill>
                <a:effectLst/>
                <a:latin typeface="Lora"/>
              </a:rPr>
              <a:t> si trova in un ambiente con la più ampia biodiversità della regione Lombardia, lontano da fonti di inquinamento e con rari endemismi: in Valganna, in provincia di Varese, vicino Campo dei Fiori e al confine con le Prealpi svizzere, area di laghi e boschi, prati e tantissimi fiori.</a:t>
            </a:r>
          </a:p>
          <a:p>
            <a:pPr algn="l"/>
            <a:r>
              <a:rPr lang="it-IT" sz="1600" b="0" i="0" dirty="0">
                <a:solidFill>
                  <a:schemeClr val="tx1"/>
                </a:solidFill>
                <a:effectLst/>
                <a:latin typeface="Lora"/>
              </a:rPr>
              <a:t>Raccogliamo a mano specie spontanee commestibili, e non solo erbe: fiori, drupe, bacche, radici, cortecce, tutto nel massimo rispetto dell’ambiente, con attenzione alla sostenibilità e a evitare qualsiasi forma di inquinamento, oltre che naturalmente al benessere dei nostri stimati Clienti.</a:t>
            </a:r>
          </a:p>
          <a:p>
            <a:pPr algn="l"/>
            <a:r>
              <a:rPr lang="it-IT" sz="1600" b="0" i="0" dirty="0">
                <a:solidFill>
                  <a:schemeClr val="tx1"/>
                </a:solidFill>
                <a:effectLst/>
                <a:latin typeface="Lora"/>
              </a:rPr>
              <a:t>Le specie sono raccolte in aree il più possibile “incontaminate” e trasformate entro un’ora per preservare le loro proprietà. In molti casi rappresentano dei veri e propri </a:t>
            </a:r>
            <a:r>
              <a:rPr lang="it-IT" sz="1600" b="0" i="1" dirty="0" err="1">
                <a:solidFill>
                  <a:schemeClr val="tx1"/>
                </a:solidFill>
                <a:effectLst/>
                <a:latin typeface="Lora"/>
              </a:rPr>
              <a:t>superfood</a:t>
            </a:r>
            <a:r>
              <a:rPr lang="it-IT" sz="1600" b="0" i="0" dirty="0">
                <a:solidFill>
                  <a:schemeClr val="tx1"/>
                </a:solidFill>
                <a:effectLst/>
                <a:latin typeface="Lora"/>
              </a:rPr>
              <a:t>.</a:t>
            </a:r>
            <a:endParaRPr lang="it-IT" sz="1600" dirty="0">
              <a:solidFill>
                <a:schemeClr val="tx1"/>
              </a:solidFill>
            </a:endParaRPr>
          </a:p>
        </p:txBody>
      </p:sp>
      <p:pic>
        <p:nvPicPr>
          <p:cNvPr id="13" name="Immagine 12">
            <a:extLst>
              <a:ext uri="{FF2B5EF4-FFF2-40B4-BE49-F238E27FC236}">
                <a16:creationId xmlns:a16="http://schemas.microsoft.com/office/drawing/2014/main" id="{7F2EC937-6683-43D4-A9AD-8F7E44668EDE}"/>
              </a:ext>
            </a:extLst>
          </p:cNvPr>
          <p:cNvPicPr>
            <a:picLocks noChangeAspect="1"/>
          </p:cNvPicPr>
          <p:nvPr/>
        </p:nvPicPr>
        <p:blipFill>
          <a:blip r:embed="rId4"/>
          <a:stretch>
            <a:fillRect/>
          </a:stretch>
        </p:blipFill>
        <p:spPr>
          <a:xfrm>
            <a:off x="6106308" y="0"/>
            <a:ext cx="6085691" cy="3761295"/>
          </a:xfrm>
          <a:prstGeom prst="rect">
            <a:avLst/>
          </a:prstGeom>
        </p:spPr>
      </p:pic>
      <p:pic>
        <p:nvPicPr>
          <p:cNvPr id="8" name="Immagine 7">
            <a:extLst>
              <a:ext uri="{FF2B5EF4-FFF2-40B4-BE49-F238E27FC236}">
                <a16:creationId xmlns:a16="http://schemas.microsoft.com/office/drawing/2014/main" id="{ECB44D93-2104-4979-83FF-8E0D40DB4475}"/>
              </a:ext>
            </a:extLst>
          </p:cNvPr>
          <p:cNvPicPr>
            <a:picLocks noChangeAspect="1"/>
          </p:cNvPicPr>
          <p:nvPr/>
        </p:nvPicPr>
        <p:blipFill>
          <a:blip r:embed="rId5"/>
          <a:stretch>
            <a:fillRect/>
          </a:stretch>
        </p:blipFill>
        <p:spPr>
          <a:xfrm>
            <a:off x="6035999" y="640469"/>
            <a:ext cx="5755171" cy="4687345"/>
          </a:xfrm>
          <a:prstGeom prst="rect">
            <a:avLst/>
          </a:prstGeom>
        </p:spPr>
      </p:pic>
      <p:pic>
        <p:nvPicPr>
          <p:cNvPr id="6" name="Immagine 5">
            <a:extLst>
              <a:ext uri="{FF2B5EF4-FFF2-40B4-BE49-F238E27FC236}">
                <a16:creationId xmlns:a16="http://schemas.microsoft.com/office/drawing/2014/main" id="{CA7641EA-B373-496C-86DC-02147FC7F7D7}"/>
              </a:ext>
            </a:extLst>
          </p:cNvPr>
          <p:cNvPicPr>
            <a:picLocks noChangeAspect="1"/>
          </p:cNvPicPr>
          <p:nvPr/>
        </p:nvPicPr>
        <p:blipFill>
          <a:blip r:embed="rId6"/>
          <a:stretch>
            <a:fillRect/>
          </a:stretch>
        </p:blipFill>
        <p:spPr>
          <a:xfrm>
            <a:off x="6436828" y="3761295"/>
            <a:ext cx="5755172" cy="3075420"/>
          </a:xfrm>
          <a:prstGeom prst="rect">
            <a:avLst/>
          </a:prstGeom>
        </p:spPr>
      </p:pic>
      <p:sp>
        <p:nvSpPr>
          <p:cNvPr id="23" name="CasellaDiTesto 22">
            <a:extLst>
              <a:ext uri="{FF2B5EF4-FFF2-40B4-BE49-F238E27FC236}">
                <a16:creationId xmlns:a16="http://schemas.microsoft.com/office/drawing/2014/main" id="{0EDC2C58-FAF9-4910-B474-E29E49D26828}"/>
              </a:ext>
            </a:extLst>
          </p:cNvPr>
          <p:cNvSpPr txBox="1"/>
          <p:nvPr/>
        </p:nvSpPr>
        <p:spPr>
          <a:xfrm>
            <a:off x="6053153" y="133760"/>
            <a:ext cx="2261507" cy="369332"/>
          </a:xfrm>
          <a:prstGeom prst="rect">
            <a:avLst/>
          </a:prstGeom>
          <a:noFill/>
        </p:spPr>
        <p:txBody>
          <a:bodyPr wrap="square">
            <a:spAutoFit/>
          </a:bodyPr>
          <a:lstStyle/>
          <a:p>
            <a:r>
              <a:rPr lang="it-IT" dirty="0">
                <a:hlinkClick r:id="rId3"/>
              </a:rPr>
              <a:t>https://pikniq.com/</a:t>
            </a:r>
            <a:r>
              <a:rPr lang="it-IT" dirty="0"/>
              <a:t> </a:t>
            </a:r>
          </a:p>
        </p:txBody>
      </p:sp>
      <p:pic>
        <p:nvPicPr>
          <p:cNvPr id="17" name="Immagine 16">
            <a:extLst>
              <a:ext uri="{FF2B5EF4-FFF2-40B4-BE49-F238E27FC236}">
                <a16:creationId xmlns:a16="http://schemas.microsoft.com/office/drawing/2014/main" id="{35DB8C8A-9587-4A55-9F7F-909D3DBB82DF}"/>
              </a:ext>
            </a:extLst>
          </p:cNvPr>
          <p:cNvPicPr>
            <a:picLocks noChangeAspect="1"/>
          </p:cNvPicPr>
          <p:nvPr/>
        </p:nvPicPr>
        <p:blipFill>
          <a:blip r:embed="rId7"/>
          <a:stretch>
            <a:fillRect/>
          </a:stretch>
        </p:blipFill>
        <p:spPr>
          <a:xfrm>
            <a:off x="6013909" y="640469"/>
            <a:ext cx="1778839" cy="3410509"/>
          </a:xfrm>
          <a:prstGeom prst="rect">
            <a:avLst/>
          </a:prstGeom>
        </p:spPr>
      </p:pic>
      <p:pic>
        <p:nvPicPr>
          <p:cNvPr id="11" name="Immagine 10">
            <a:extLst>
              <a:ext uri="{FF2B5EF4-FFF2-40B4-BE49-F238E27FC236}">
                <a16:creationId xmlns:a16="http://schemas.microsoft.com/office/drawing/2014/main" id="{C000BB71-FEF6-4F51-BF28-84808DD0AB22}"/>
              </a:ext>
            </a:extLst>
          </p:cNvPr>
          <p:cNvPicPr>
            <a:picLocks noChangeAspect="1"/>
          </p:cNvPicPr>
          <p:nvPr/>
        </p:nvPicPr>
        <p:blipFill>
          <a:blip r:embed="rId8"/>
          <a:stretch>
            <a:fillRect/>
          </a:stretch>
        </p:blipFill>
        <p:spPr>
          <a:xfrm>
            <a:off x="4258738" y="3154927"/>
            <a:ext cx="3150490" cy="3465539"/>
          </a:xfrm>
          <a:prstGeom prst="rect">
            <a:avLst/>
          </a:prstGeom>
        </p:spPr>
      </p:pic>
    </p:spTree>
    <p:extLst>
      <p:ext uri="{BB962C8B-B14F-4D97-AF65-F5344CB8AC3E}">
        <p14:creationId xmlns:p14="http://schemas.microsoft.com/office/powerpoint/2010/main" val="55049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olo 1">
            <a:extLst>
              <a:ext uri="{FF2B5EF4-FFF2-40B4-BE49-F238E27FC236}">
                <a16:creationId xmlns:a16="http://schemas.microsoft.com/office/drawing/2014/main" id="{94A6904A-6D2D-B745-9587-52EEDB1EF59C}"/>
              </a:ext>
            </a:extLst>
          </p:cNvPr>
          <p:cNvSpPr>
            <a:spLocks noGrp="1"/>
          </p:cNvSpPr>
          <p:nvPr>
            <p:ph type="title"/>
          </p:nvPr>
        </p:nvSpPr>
        <p:spPr>
          <a:xfrm>
            <a:off x="1733550" y="227014"/>
            <a:ext cx="8796338" cy="503237"/>
          </a:xfrm>
        </p:spPr>
        <p:txBody>
          <a:bodyPr>
            <a:normAutofit fontScale="90000"/>
          </a:bodyPr>
          <a:lstStyle/>
          <a:p>
            <a:pPr>
              <a:defRPr/>
            </a:pPr>
            <a:r>
              <a:rPr lang="it-IT" sz="3200" b="1" dirty="0">
                <a:solidFill>
                  <a:srgbClr val="C00000"/>
                </a:solidFill>
              </a:rPr>
              <a:t>Volumi di scambio florovivaismo MONDO</a:t>
            </a:r>
          </a:p>
        </p:txBody>
      </p:sp>
      <p:sp>
        <p:nvSpPr>
          <p:cNvPr id="33" name="CasellaDiTesto 32">
            <a:extLst>
              <a:ext uri="{FF2B5EF4-FFF2-40B4-BE49-F238E27FC236}">
                <a16:creationId xmlns:a16="http://schemas.microsoft.com/office/drawing/2014/main" id="{A479FFC2-408E-0C41-84FD-4EB083065422}"/>
              </a:ext>
            </a:extLst>
          </p:cNvPr>
          <p:cNvSpPr txBox="1"/>
          <p:nvPr/>
        </p:nvSpPr>
        <p:spPr>
          <a:xfrm>
            <a:off x="7240589" y="785814"/>
            <a:ext cx="3176587" cy="1862137"/>
          </a:xfrm>
          <a:prstGeom prst="rect">
            <a:avLst/>
          </a:prstGeom>
          <a:solidFill>
            <a:schemeClr val="accent5">
              <a:lumMod val="20000"/>
              <a:lumOff val="80000"/>
            </a:schemeClr>
          </a:solidFill>
        </p:spPr>
        <p:txBody>
          <a:bodyPr>
            <a:spAutoFit/>
          </a:bodyPr>
          <a:lstStyle/>
          <a:p>
            <a:pPr algn="ctr">
              <a:defRPr/>
            </a:pPr>
            <a:r>
              <a:rPr lang="it-IT" sz="1500" b="1" dirty="0"/>
              <a:t>Dati 2018 (mld, USD)</a:t>
            </a:r>
          </a:p>
          <a:p>
            <a:pPr algn="ctr">
              <a:defRPr/>
            </a:pPr>
            <a:endParaRPr lang="it-IT" sz="700" b="1" dirty="0"/>
          </a:p>
          <a:p>
            <a:pPr marL="88900" indent="-88900">
              <a:buFont typeface="Wingdings" panose="05000000000000000000" pitchFamily="2" charset="2"/>
              <a:buChar char="§"/>
              <a:defRPr/>
            </a:pPr>
            <a:r>
              <a:rPr lang="it-IT" sz="1500" b="1" dirty="0"/>
              <a:t> Export</a:t>
            </a:r>
            <a:r>
              <a:rPr lang="it-IT" sz="1500" dirty="0"/>
              <a:t>: 22,6  </a:t>
            </a:r>
          </a:p>
          <a:p>
            <a:pPr marL="88900" indent="-88900">
              <a:buFont typeface="Wingdings" panose="05000000000000000000" pitchFamily="2" charset="2"/>
              <a:buChar char="§"/>
              <a:defRPr/>
            </a:pPr>
            <a:r>
              <a:rPr lang="it-IT" sz="1500" b="1" dirty="0"/>
              <a:t> Import</a:t>
            </a:r>
            <a:r>
              <a:rPr lang="it-IT" sz="1500" dirty="0"/>
              <a:t>: 21 </a:t>
            </a:r>
          </a:p>
          <a:p>
            <a:pPr marL="88900" indent="-88900">
              <a:buFont typeface="Wingdings" panose="05000000000000000000" pitchFamily="2" charset="2"/>
              <a:buChar char="§"/>
              <a:defRPr/>
            </a:pPr>
            <a:r>
              <a:rPr lang="it-IT" sz="1500" b="1" dirty="0"/>
              <a:t> TB:  </a:t>
            </a:r>
            <a:r>
              <a:rPr lang="it-IT" sz="1500" dirty="0"/>
              <a:t>1,7 </a:t>
            </a:r>
          </a:p>
          <a:p>
            <a:pPr marL="88900" indent="-88900">
              <a:buFont typeface="Wingdings" panose="05000000000000000000" pitchFamily="2" charset="2"/>
              <a:buChar char="§"/>
              <a:defRPr/>
            </a:pPr>
            <a:r>
              <a:rPr lang="it-IT" sz="1500" b="1" dirty="0"/>
              <a:t> </a:t>
            </a:r>
            <a:r>
              <a:rPr lang="it-IT" sz="1500" b="1" dirty="0" err="1"/>
              <a:t>Var</a:t>
            </a:r>
            <a:r>
              <a:rPr lang="it-IT" sz="1500" b="1" dirty="0"/>
              <a:t>. 2017/18:</a:t>
            </a:r>
            <a:r>
              <a:rPr lang="it-IT" sz="1500" dirty="0"/>
              <a:t> dal 2015 crescita sostenuta degli scambi e della bilancia commerciale</a:t>
            </a:r>
          </a:p>
        </p:txBody>
      </p:sp>
      <p:sp>
        <p:nvSpPr>
          <p:cNvPr id="69635" name="Rettangolo 33">
            <a:extLst>
              <a:ext uri="{FF2B5EF4-FFF2-40B4-BE49-F238E27FC236}">
                <a16:creationId xmlns:a16="http://schemas.microsoft.com/office/drawing/2014/main" id="{B52A3212-F4C0-2641-901B-CBD5D87AA82E}"/>
              </a:ext>
            </a:extLst>
          </p:cNvPr>
          <p:cNvSpPr>
            <a:spLocks noChangeArrowheads="1"/>
          </p:cNvSpPr>
          <p:nvPr/>
        </p:nvSpPr>
        <p:spPr bwMode="auto">
          <a:xfrm>
            <a:off x="7240589" y="2671763"/>
            <a:ext cx="298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p"/>
              <a:defRPr sz="2800">
                <a:solidFill>
                  <a:schemeClr val="tx1"/>
                </a:solidFill>
                <a:latin typeface="Verdan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bg2"/>
              </a:buClr>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it-IT" sz="1200"/>
              <a:t>*Inclusi: Live trees and other plants; bulbs, roots and the like; cut flowers and ornamental foliage</a:t>
            </a:r>
          </a:p>
        </p:txBody>
      </p:sp>
      <p:sp>
        <p:nvSpPr>
          <p:cNvPr id="69636" name="Rettangolo 34">
            <a:extLst>
              <a:ext uri="{FF2B5EF4-FFF2-40B4-BE49-F238E27FC236}">
                <a16:creationId xmlns:a16="http://schemas.microsoft.com/office/drawing/2014/main" id="{7F05FFF3-9EE7-0747-9B21-1C3D68D1D84D}"/>
              </a:ext>
            </a:extLst>
          </p:cNvPr>
          <p:cNvSpPr>
            <a:spLocks noChangeArrowheads="1"/>
          </p:cNvSpPr>
          <p:nvPr/>
        </p:nvSpPr>
        <p:spPr bwMode="auto">
          <a:xfrm>
            <a:off x="7029450" y="6411914"/>
            <a:ext cx="350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p"/>
              <a:defRPr sz="2800">
                <a:solidFill>
                  <a:schemeClr val="tx1"/>
                </a:solidFill>
                <a:latin typeface="Verdan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bg2"/>
              </a:buClr>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it-IT" altLang="it-IT" sz="1200"/>
              <a:t>Nostra elaborazione su ITC , 2019 (on UN Comtrade)</a:t>
            </a:r>
          </a:p>
        </p:txBody>
      </p:sp>
      <p:grpSp>
        <p:nvGrpSpPr>
          <p:cNvPr id="69637" name="Gruppo 42">
            <a:extLst>
              <a:ext uri="{FF2B5EF4-FFF2-40B4-BE49-F238E27FC236}">
                <a16:creationId xmlns:a16="http://schemas.microsoft.com/office/drawing/2014/main" id="{0509740B-EB45-DF48-95A9-42730E529100}"/>
              </a:ext>
            </a:extLst>
          </p:cNvPr>
          <p:cNvGrpSpPr>
            <a:grpSpLocks/>
          </p:cNvGrpSpPr>
          <p:nvPr/>
        </p:nvGrpSpPr>
        <p:grpSpPr bwMode="auto">
          <a:xfrm>
            <a:off x="1839914" y="925513"/>
            <a:ext cx="5407025" cy="2449512"/>
            <a:chOff x="284085" y="897148"/>
            <a:chExt cx="5406501" cy="2449734"/>
          </a:xfrm>
        </p:grpSpPr>
        <p:pic>
          <p:nvPicPr>
            <p:cNvPr id="69642" name="Immagine 36">
              <a:extLst>
                <a:ext uri="{FF2B5EF4-FFF2-40B4-BE49-F238E27FC236}">
                  <a16:creationId xmlns:a16="http://schemas.microsoft.com/office/drawing/2014/main" id="{35C4F06D-0214-C546-9EFB-6C07545B6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3" t="18221" r="966" b="1292"/>
            <a:stretch>
              <a:fillRect/>
            </a:stretch>
          </p:blipFill>
          <p:spPr bwMode="auto">
            <a:xfrm>
              <a:off x="284085" y="897148"/>
              <a:ext cx="5406501" cy="244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ccia a destra 37">
              <a:extLst>
                <a:ext uri="{FF2B5EF4-FFF2-40B4-BE49-F238E27FC236}">
                  <a16:creationId xmlns:a16="http://schemas.microsoft.com/office/drawing/2014/main" id="{8AF06BF1-A16B-B945-B522-0E67703F6DEF}"/>
                </a:ext>
              </a:extLst>
            </p:cNvPr>
            <p:cNvSpPr/>
            <p:nvPr/>
          </p:nvSpPr>
          <p:spPr>
            <a:xfrm rot="20773345">
              <a:off x="1015851" y="2162500"/>
              <a:ext cx="4430284" cy="12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69638" name="Rettangolo 38">
            <a:extLst>
              <a:ext uri="{FF2B5EF4-FFF2-40B4-BE49-F238E27FC236}">
                <a16:creationId xmlns:a16="http://schemas.microsoft.com/office/drawing/2014/main" id="{CABE6533-E13E-F84D-A335-57BFD3C4BF83}"/>
              </a:ext>
            </a:extLst>
          </p:cNvPr>
          <p:cNvSpPr>
            <a:spLocks noChangeArrowheads="1"/>
          </p:cNvSpPr>
          <p:nvPr/>
        </p:nvSpPr>
        <p:spPr bwMode="auto">
          <a:xfrm>
            <a:off x="1191025" y="683476"/>
            <a:ext cx="623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bg2"/>
              </a:buClr>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9pPr>
          </a:lstStyle>
          <a:p>
            <a:pPr algn="ctr">
              <a:spcBef>
                <a:spcPct val="0"/>
              </a:spcBef>
              <a:buClrTx/>
              <a:buSzTx/>
              <a:buFontTx/>
              <a:buNone/>
            </a:pPr>
            <a:r>
              <a:rPr lang="it-IT" altLang="it-IT" sz="1600" b="1" dirty="0"/>
              <a:t>EXPORT FLOROVIVAISMO* (2001- 2018, mila USD)</a:t>
            </a:r>
          </a:p>
        </p:txBody>
      </p:sp>
      <p:sp>
        <p:nvSpPr>
          <p:cNvPr id="69639" name="Rettangolo 39">
            <a:extLst>
              <a:ext uri="{FF2B5EF4-FFF2-40B4-BE49-F238E27FC236}">
                <a16:creationId xmlns:a16="http://schemas.microsoft.com/office/drawing/2014/main" id="{AC5B1F88-AD34-3747-9B08-4AE5560FC757}"/>
              </a:ext>
            </a:extLst>
          </p:cNvPr>
          <p:cNvSpPr>
            <a:spLocks noChangeArrowheads="1"/>
          </p:cNvSpPr>
          <p:nvPr/>
        </p:nvSpPr>
        <p:spPr bwMode="auto">
          <a:xfrm>
            <a:off x="4360864" y="3341689"/>
            <a:ext cx="5957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p"/>
              <a:defRPr sz="2800">
                <a:solidFill>
                  <a:schemeClr val="tx1"/>
                </a:solidFill>
                <a:latin typeface="Verdan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bg2"/>
              </a:buClr>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anose="020B0604030504040204" pitchFamily="34" charset="0"/>
                <a:ea typeface="Arial" panose="020B0604020202020204" pitchFamily="34" charset="0"/>
                <a:cs typeface="Arial" panose="020B0604020202020204" pitchFamily="34" charset="0"/>
              </a:defRPr>
            </a:lvl9pPr>
          </a:lstStyle>
          <a:p>
            <a:pPr algn="ctr">
              <a:spcBef>
                <a:spcPct val="0"/>
              </a:spcBef>
              <a:buClrTx/>
              <a:buSzTx/>
              <a:buFontTx/>
              <a:buNone/>
            </a:pPr>
            <a:r>
              <a:rPr lang="it-IT" altLang="it-IT" sz="1600" b="1"/>
              <a:t>EXPORT PER CATEGORIA DI PRODOTTO (2001- 2018, mila USD)</a:t>
            </a:r>
          </a:p>
        </p:txBody>
      </p:sp>
      <p:pic>
        <p:nvPicPr>
          <p:cNvPr id="69640" name="Immagine 40">
            <a:extLst>
              <a:ext uri="{FF2B5EF4-FFF2-40B4-BE49-F238E27FC236}">
                <a16:creationId xmlns:a16="http://schemas.microsoft.com/office/drawing/2014/main" id="{C0DF3405-8A75-214C-9D80-B8F424B06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864" y="3670301"/>
            <a:ext cx="610552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asellaDiTesto 41">
            <a:extLst>
              <a:ext uri="{FF2B5EF4-FFF2-40B4-BE49-F238E27FC236}">
                <a16:creationId xmlns:a16="http://schemas.microsoft.com/office/drawing/2014/main" id="{288BE2AD-9D92-8F41-9C8F-D00A35B1FAB4}"/>
              </a:ext>
            </a:extLst>
          </p:cNvPr>
          <p:cNvSpPr txBox="1"/>
          <p:nvPr/>
        </p:nvSpPr>
        <p:spPr>
          <a:xfrm>
            <a:off x="2020888" y="3413125"/>
            <a:ext cx="2157412" cy="3200400"/>
          </a:xfrm>
          <a:prstGeom prst="rect">
            <a:avLst/>
          </a:prstGeom>
          <a:solidFill>
            <a:schemeClr val="accent5">
              <a:lumMod val="20000"/>
              <a:lumOff val="80000"/>
            </a:schemeClr>
          </a:solidFill>
        </p:spPr>
        <p:txBody>
          <a:bodyPr>
            <a:spAutoFit/>
          </a:bodyPr>
          <a:lstStyle/>
          <a:p>
            <a:pPr algn="ctr">
              <a:defRPr/>
            </a:pPr>
            <a:r>
              <a:rPr lang="it-IT" sz="1500" b="1" dirty="0"/>
              <a:t>Dati 2018 (</a:t>
            </a:r>
            <a:r>
              <a:rPr lang="it-IT" sz="1500" b="1" dirty="0" err="1"/>
              <a:t>mld</a:t>
            </a:r>
            <a:r>
              <a:rPr lang="it-IT" sz="1500" b="1" dirty="0"/>
              <a:t>, USD)</a:t>
            </a:r>
          </a:p>
          <a:p>
            <a:pPr algn="ctr">
              <a:defRPr/>
            </a:pPr>
            <a:endParaRPr lang="it-IT" sz="700" b="1" dirty="0"/>
          </a:p>
          <a:p>
            <a:pPr algn="ctr">
              <a:defRPr/>
            </a:pPr>
            <a:r>
              <a:rPr lang="it-IT" sz="1500" b="1" dirty="0"/>
              <a:t>FIORI RECISI</a:t>
            </a:r>
          </a:p>
          <a:p>
            <a:pPr marL="88900" indent="-88900">
              <a:buFont typeface="Wingdings" panose="05000000000000000000" pitchFamily="2" charset="2"/>
              <a:buChar char="§"/>
              <a:defRPr/>
            </a:pPr>
            <a:r>
              <a:rPr lang="it-IT" sz="1500" b="1" dirty="0"/>
              <a:t> Export: </a:t>
            </a:r>
            <a:r>
              <a:rPr lang="it-IT" sz="1500" dirty="0"/>
              <a:t>9,3</a:t>
            </a:r>
          </a:p>
          <a:p>
            <a:pPr marL="88900" indent="-88900">
              <a:buFont typeface="Wingdings" panose="05000000000000000000" pitchFamily="2" charset="2"/>
              <a:buChar char="§"/>
              <a:defRPr/>
            </a:pPr>
            <a:r>
              <a:rPr lang="it-IT" sz="1500" b="1" dirty="0"/>
              <a:t> Import: </a:t>
            </a:r>
            <a:r>
              <a:rPr lang="it-IT" sz="1500" dirty="0"/>
              <a:t>8,9</a:t>
            </a:r>
            <a:r>
              <a:rPr lang="it-IT" sz="1500" b="1" dirty="0"/>
              <a:t> </a:t>
            </a:r>
          </a:p>
          <a:p>
            <a:pPr marL="88900" indent="-88900">
              <a:buFont typeface="Wingdings" panose="05000000000000000000" pitchFamily="2" charset="2"/>
              <a:buChar char="§"/>
              <a:defRPr/>
            </a:pPr>
            <a:r>
              <a:rPr lang="it-IT" sz="1500" b="1" dirty="0"/>
              <a:t> TB: </a:t>
            </a:r>
            <a:r>
              <a:rPr lang="it-IT" sz="1500" dirty="0"/>
              <a:t>0,38</a:t>
            </a:r>
          </a:p>
          <a:p>
            <a:pPr algn="ctr">
              <a:defRPr/>
            </a:pPr>
            <a:r>
              <a:rPr lang="it-IT" sz="1500" b="1" dirty="0"/>
              <a:t>FRONDE RECISE</a:t>
            </a:r>
          </a:p>
          <a:p>
            <a:pPr marL="88900" indent="-88900">
              <a:buFont typeface="Wingdings" panose="05000000000000000000" pitchFamily="2" charset="2"/>
              <a:buChar char="§"/>
              <a:defRPr/>
            </a:pPr>
            <a:r>
              <a:rPr lang="it-IT" sz="1500" b="1" dirty="0"/>
              <a:t> Export: </a:t>
            </a:r>
            <a:r>
              <a:rPr lang="it-IT" sz="1500" dirty="0"/>
              <a:t>1,3 </a:t>
            </a:r>
          </a:p>
          <a:p>
            <a:pPr marL="88900" indent="-88900">
              <a:buFont typeface="Wingdings" panose="05000000000000000000" pitchFamily="2" charset="2"/>
              <a:buChar char="§"/>
              <a:defRPr/>
            </a:pPr>
            <a:r>
              <a:rPr lang="it-IT" sz="1500" b="1" dirty="0"/>
              <a:t> Import: </a:t>
            </a:r>
            <a:r>
              <a:rPr lang="it-IT" sz="1500" dirty="0"/>
              <a:t>1,2</a:t>
            </a:r>
          </a:p>
          <a:p>
            <a:pPr marL="88900" indent="-88900">
              <a:buFont typeface="Wingdings" panose="05000000000000000000" pitchFamily="2" charset="2"/>
              <a:buChar char="§"/>
              <a:defRPr/>
            </a:pPr>
            <a:r>
              <a:rPr lang="it-IT" sz="1500" b="1" dirty="0"/>
              <a:t> TB: </a:t>
            </a:r>
            <a:r>
              <a:rPr lang="it-IT" sz="1500" dirty="0"/>
              <a:t>0,049</a:t>
            </a:r>
          </a:p>
          <a:p>
            <a:pPr algn="ctr">
              <a:defRPr/>
            </a:pPr>
            <a:r>
              <a:rPr lang="it-IT" sz="1500" b="1" dirty="0"/>
              <a:t>PIANTE VIVE</a:t>
            </a:r>
          </a:p>
          <a:p>
            <a:pPr marL="88900" indent="-88900">
              <a:buFont typeface="Wingdings" panose="05000000000000000000" pitchFamily="2" charset="2"/>
              <a:buChar char="§"/>
              <a:defRPr/>
            </a:pPr>
            <a:r>
              <a:rPr lang="it-IT" sz="1500" b="1" dirty="0"/>
              <a:t> Export: </a:t>
            </a:r>
            <a:r>
              <a:rPr lang="it-IT" sz="1500" dirty="0"/>
              <a:t>10,1</a:t>
            </a:r>
          </a:p>
          <a:p>
            <a:pPr marL="88900" indent="-88900">
              <a:buFont typeface="Wingdings" panose="05000000000000000000" pitchFamily="2" charset="2"/>
              <a:buChar char="§"/>
              <a:defRPr/>
            </a:pPr>
            <a:r>
              <a:rPr lang="it-IT" sz="1500" b="1" dirty="0"/>
              <a:t> Import: </a:t>
            </a:r>
            <a:r>
              <a:rPr lang="it-IT" sz="1500" dirty="0"/>
              <a:t>8,6</a:t>
            </a:r>
          </a:p>
          <a:p>
            <a:pPr marL="88900" indent="-88900">
              <a:buFont typeface="Wingdings" panose="05000000000000000000" pitchFamily="2" charset="2"/>
              <a:buChar char="§"/>
              <a:defRPr/>
            </a:pPr>
            <a:r>
              <a:rPr lang="it-IT" sz="1500" b="1" dirty="0"/>
              <a:t> TB: </a:t>
            </a:r>
            <a:r>
              <a:rPr lang="it-IT" sz="1500" dirty="0"/>
              <a:t>1,5</a:t>
            </a:r>
          </a:p>
        </p:txBody>
      </p:sp>
    </p:spTree>
    <p:extLst>
      <p:ext uri="{BB962C8B-B14F-4D97-AF65-F5344CB8AC3E}">
        <p14:creationId xmlns:p14="http://schemas.microsoft.com/office/powerpoint/2010/main" val="2738591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065FAAB-C394-49A8-BD37-C2BF16DC1060}"/>
              </a:ext>
            </a:extLst>
          </p:cNvPr>
          <p:cNvSpPr txBox="1">
            <a:spLocks/>
          </p:cNvSpPr>
          <p:nvPr/>
        </p:nvSpPr>
        <p:spPr>
          <a:xfrm>
            <a:off x="1051495" y="282869"/>
            <a:ext cx="10711880" cy="61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it-IT" sz="2800" i="1" cap="none" dirty="0"/>
              <a:t>Marketing strategico (3): strategia di posizionamento</a:t>
            </a:r>
          </a:p>
        </p:txBody>
      </p:sp>
      <p:sp>
        <p:nvSpPr>
          <p:cNvPr id="5" name="CasellaDiTesto 4">
            <a:extLst>
              <a:ext uri="{FF2B5EF4-FFF2-40B4-BE49-F238E27FC236}">
                <a16:creationId xmlns:a16="http://schemas.microsoft.com/office/drawing/2014/main" id="{37234A27-F419-4832-A6F2-C7E16E30B285}"/>
              </a:ext>
            </a:extLst>
          </p:cNvPr>
          <p:cNvSpPr txBox="1"/>
          <p:nvPr/>
        </p:nvSpPr>
        <p:spPr>
          <a:xfrm>
            <a:off x="906896" y="1004139"/>
            <a:ext cx="10773352" cy="5755422"/>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it-IT" sz="1600" dirty="0">
                <a:latin typeface="Arial" panose="020B0604020202020204" pitchFamily="34" charset="0"/>
                <a:cs typeface="Arial" panose="020B0604020202020204" pitchFamily="34" charset="0"/>
              </a:rPr>
              <a:t>Ogni </a:t>
            </a:r>
            <a:r>
              <a:rPr lang="it-IT" sz="1600" b="1" dirty="0">
                <a:latin typeface="Arial" panose="020B0604020202020204" pitchFamily="34" charset="0"/>
                <a:cs typeface="Arial" panose="020B0604020202020204" pitchFamily="34" charset="0"/>
              </a:rPr>
              <a:t>«combinazione prodotto-mercato» </a:t>
            </a:r>
            <a:r>
              <a:rPr lang="it-IT" sz="1600" dirty="0">
                <a:latin typeface="Arial" panose="020B0604020202020204" pitchFamily="34" charset="0"/>
                <a:cs typeface="Arial" panose="020B0604020202020204" pitchFamily="34" charset="0"/>
              </a:rPr>
              <a:t>selezionata trova realizzazione attraverso la definizione della </a:t>
            </a:r>
            <a:r>
              <a:rPr lang="it-IT" sz="1600" b="1" dirty="0">
                <a:solidFill>
                  <a:schemeClr val="accent1"/>
                </a:solidFill>
                <a:latin typeface="Arial" panose="020B0604020202020204" pitchFamily="34" charset="0"/>
                <a:cs typeface="Arial" panose="020B0604020202020204" pitchFamily="34" charset="0"/>
              </a:rPr>
              <a:t>«strategia di posizionamento» </a:t>
            </a:r>
            <a:r>
              <a:rPr lang="it-IT" sz="1600" dirty="0">
                <a:latin typeface="Arial" panose="020B0604020202020204" pitchFamily="34" charset="0"/>
                <a:cs typeface="Arial" panose="020B0604020202020204" pitchFamily="34" charset="0"/>
              </a:rPr>
              <a:t>del prodotto nel mercato</a:t>
            </a:r>
          </a:p>
          <a:p>
            <a:pPr marL="285750" indent="-285750" algn="just">
              <a:buFont typeface="Arial" panose="020B0604020202020204" pitchFamily="34" charset="0"/>
              <a:buChar char="•"/>
            </a:pPr>
            <a:endParaRPr lang="it-IT" sz="16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it-IT" sz="1600" dirty="0">
                <a:latin typeface="Arial" panose="020B0604020202020204" pitchFamily="34" charset="0"/>
                <a:cs typeface="Arial" panose="020B0604020202020204" pitchFamily="34" charset="0"/>
              </a:rPr>
              <a:t>La </a:t>
            </a:r>
            <a:r>
              <a:rPr lang="it-IT" sz="1600" b="1" dirty="0">
                <a:latin typeface="Arial" panose="020B0604020202020204" pitchFamily="34" charset="0"/>
                <a:cs typeface="Arial" panose="020B0604020202020204" pitchFamily="34" charset="0"/>
              </a:rPr>
              <a:t>strategia di posizionamento </a:t>
            </a:r>
            <a:r>
              <a:rPr lang="it-IT" sz="1600" dirty="0">
                <a:latin typeface="Arial" panose="020B0604020202020204" pitchFamily="34" charset="0"/>
                <a:cs typeface="Arial" panose="020B0604020202020204" pitchFamily="34" charset="0"/>
              </a:rPr>
              <a:t>mira ad </a:t>
            </a:r>
            <a:r>
              <a:rPr lang="it-IT" sz="1600" u="sng" dirty="0">
                <a:latin typeface="Arial" panose="020B0604020202020204" pitchFamily="34" charset="0"/>
                <a:cs typeface="Arial" panose="020B0604020202020204" pitchFamily="34" charset="0"/>
              </a:rPr>
              <a:t>«identificare lo spazio» da far occupare al prodotto </a:t>
            </a:r>
            <a:r>
              <a:rPr lang="it-IT" sz="1600" dirty="0">
                <a:latin typeface="Arial" panose="020B0604020202020204" pitchFamily="34" charset="0"/>
                <a:cs typeface="Arial" panose="020B0604020202020204" pitchFamily="34" charset="0"/>
              </a:rPr>
              <a:t>nella mente degli acquirenti che costituiscono il mercato rispetto allo spazio occupato dai prodotti della concorrenza. Essa mira cioè a definire la </a:t>
            </a:r>
            <a:r>
              <a:rPr lang="it-IT" sz="1600" b="1" dirty="0">
                <a:latin typeface="Arial" panose="020B0604020202020204" pitchFamily="34" charset="0"/>
                <a:cs typeface="Arial" panose="020B0604020202020204" pitchFamily="34" charset="0"/>
              </a:rPr>
              <a:t>personalità unica e distintiva del prodotto nella percezione e nel ricordo degli acquirenti</a:t>
            </a:r>
            <a:r>
              <a:rPr lang="it-IT" sz="1600" dirty="0">
                <a:latin typeface="Arial" panose="020B0604020202020204" pitchFamily="34" charset="0"/>
                <a:cs typeface="Arial" panose="020B0604020202020204" pitchFamily="34" charset="0"/>
              </a:rPr>
              <a:t>, che possono così </a:t>
            </a:r>
            <a:r>
              <a:rPr lang="it-IT" sz="1600" u="sng" dirty="0">
                <a:latin typeface="Arial" panose="020B0604020202020204" pitchFamily="34" charset="0"/>
                <a:cs typeface="Arial" panose="020B0604020202020204" pitchFamily="34" charset="0"/>
              </a:rPr>
              <a:t>distinguerlo, compararlo, fidarsi e preferirlo ai prodotti della concorrenza</a:t>
            </a:r>
            <a:r>
              <a:rPr lang="it-IT" sz="1600" dirty="0">
                <a:latin typeface="Arial" panose="020B0604020202020204" pitchFamily="34" charset="0"/>
                <a:cs typeface="Arial" panose="020B0604020202020204" pitchFamily="34" charset="0"/>
              </a:rPr>
              <a:t>, in termini di maggiore capacità di rispondere alle proprie specifiche esigenze</a:t>
            </a:r>
            <a:endParaRPr lang="it-IT" sz="1600" i="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it-IT" sz="1600" i="1" dirty="0">
              <a:latin typeface="Arial" panose="020B0604020202020204" pitchFamily="34" charset="0"/>
              <a:cs typeface="Arial" panose="020B0604020202020204" pitchFamily="34" charset="0"/>
            </a:endParaRPr>
          </a:p>
          <a:p>
            <a:pPr marL="268288" algn="just"/>
            <a:r>
              <a:rPr lang="it-IT" sz="1500" i="1" dirty="0">
                <a:latin typeface="Arial" panose="020B0604020202020204" pitchFamily="34" charset="0"/>
                <a:cs typeface="Arial" panose="020B0604020202020204" pitchFamily="34" charset="0"/>
              </a:rPr>
              <a:t>es. Mela Melinda VS Mela Golden; Bouquet del Fiorista X VS Mazzo del supermercato; Miele Millefiori Bio Y VS Marmellata Albicocche Bio Z</a:t>
            </a:r>
          </a:p>
          <a:p>
            <a:pPr marL="285750" indent="-285750" algn="just">
              <a:buFont typeface="Arial" panose="020B0604020202020204" pitchFamily="34" charset="0"/>
              <a:buChar char="•"/>
            </a:pPr>
            <a:endParaRPr lang="it-IT" sz="1600" i="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it-IT" sz="1600" dirty="0">
                <a:latin typeface="Arial" panose="020B0604020202020204" pitchFamily="34" charset="0"/>
                <a:cs typeface="Arial" panose="020B0604020202020204" pitchFamily="34" charset="0"/>
              </a:rPr>
              <a:t>Alla base del posizionamento, l’impresa definisce la sua «</a:t>
            </a:r>
            <a:r>
              <a:rPr lang="it-IT" sz="1600" b="1" dirty="0">
                <a:latin typeface="Arial" panose="020B0604020202020204" pitchFamily="34" charset="0"/>
                <a:cs typeface="Arial" panose="020B0604020202020204" pitchFamily="34" charset="0"/>
              </a:rPr>
              <a:t>proposta di valore» </a:t>
            </a:r>
            <a:r>
              <a:rPr lang="it-IT" sz="1600" dirty="0">
                <a:latin typeface="Arial" panose="020B0604020202020204" pitchFamily="34" charset="0"/>
                <a:cs typeface="Arial" panose="020B0604020202020204" pitchFamily="34" charset="0"/>
              </a:rPr>
              <a:t>per il mercato-obiettivo ovvero identifica </a:t>
            </a:r>
            <a:r>
              <a:rPr lang="it-IT" sz="1600" b="1" dirty="0">
                <a:latin typeface="Arial" panose="020B0604020202020204" pitchFamily="34" charset="0"/>
                <a:cs typeface="Arial" panose="020B0604020202020204" pitchFamily="34" charset="0"/>
              </a:rPr>
              <a:t>l’insieme dei vantaggi unici (funzionali, sociali, psicologici, esperienziali) </a:t>
            </a:r>
            <a:r>
              <a:rPr lang="it-IT" sz="1600" dirty="0">
                <a:latin typeface="Arial" panose="020B0604020202020204" pitchFamily="34" charset="0"/>
                <a:cs typeface="Arial" panose="020B0604020202020204" pitchFamily="34" charset="0"/>
              </a:rPr>
              <a:t>che vuole offrire e far percepire agli acquirenti </a:t>
            </a:r>
            <a:r>
              <a:rPr lang="it-IT" sz="1600" u="sng" dirty="0">
                <a:latin typeface="Arial" panose="020B0604020202020204" pitchFamily="34" charset="0"/>
                <a:cs typeface="Arial" panose="020B0604020202020204" pitchFamily="34" charset="0"/>
              </a:rPr>
              <a:t>con il prodotto ed i suoi specifici attributi</a:t>
            </a:r>
            <a:r>
              <a:rPr lang="it-IT" sz="1600" dirty="0">
                <a:latin typeface="Arial" panose="020B0604020202020204" pitchFamily="34" charset="0"/>
                <a:cs typeface="Arial" panose="020B0604020202020204" pitchFamily="34" charset="0"/>
              </a:rPr>
              <a:t> e che determinano </a:t>
            </a:r>
            <a:r>
              <a:rPr lang="it-IT" sz="1600" u="sng" dirty="0">
                <a:latin typeface="Arial" panose="020B0604020202020204" pitchFamily="34" charset="0"/>
                <a:cs typeface="Arial" panose="020B0604020202020204" pitchFamily="34" charset="0"/>
              </a:rPr>
              <a:t>la ragione alla base della scelta di acquisto</a:t>
            </a:r>
            <a:r>
              <a:rPr lang="it-IT" sz="1600" dirty="0">
                <a:latin typeface="Arial" panose="020B0604020202020204" pitchFamily="34" charset="0"/>
                <a:cs typeface="Arial" panose="020B0604020202020204" pitchFamily="34" charset="0"/>
              </a:rPr>
              <a:t>. Tra questi si considerano ad esempio: </a:t>
            </a:r>
            <a:r>
              <a:rPr lang="it-IT" sz="1600" i="1" dirty="0">
                <a:latin typeface="Arial" panose="020B0604020202020204" pitchFamily="34" charset="0"/>
                <a:cs typeface="Arial" panose="020B0604020202020204" pitchFamily="34" charset="0"/>
              </a:rPr>
              <a:t>bontà, sicurezza, convenienza, servizio, prezzo, sostenibilità, origine, estetica, genuinità, ecc</a:t>
            </a:r>
          </a:p>
          <a:p>
            <a:pPr marL="285750" indent="-285750" algn="just">
              <a:buFont typeface="Arial" panose="020B0604020202020204" pitchFamily="34" charset="0"/>
              <a:buChar char="•"/>
            </a:pPr>
            <a:endParaRPr lang="it-IT" sz="1600" i="1" dirty="0">
              <a:latin typeface="Arial" panose="020B0604020202020204" pitchFamily="34" charset="0"/>
              <a:cs typeface="Arial" panose="020B0604020202020204" pitchFamily="34" charset="0"/>
            </a:endParaRPr>
          </a:p>
          <a:p>
            <a:pPr marL="285750" indent="-285750" algn="just">
              <a:buFont typeface="Courier New" panose="02070309020205020404" pitchFamily="49" charset="0"/>
              <a:buChar char="o"/>
            </a:pPr>
            <a:r>
              <a:rPr lang="it-IT" sz="1600" dirty="0">
                <a:latin typeface="Arial" panose="020B0604020202020204" pitchFamily="34" charset="0"/>
                <a:cs typeface="Arial" panose="020B0604020202020204" pitchFamily="34" charset="0"/>
              </a:rPr>
              <a:t>Per ottenere un </a:t>
            </a:r>
            <a:r>
              <a:rPr lang="it-IT" sz="1600" b="1" dirty="0">
                <a:latin typeface="Arial" panose="020B0604020202020204" pitchFamily="34" charset="0"/>
                <a:cs typeface="Arial" panose="020B0604020202020204" pitchFamily="34" charset="0"/>
              </a:rPr>
              <a:t>posizionamento efficace</a:t>
            </a:r>
            <a:r>
              <a:rPr lang="it-IT" sz="1600" dirty="0">
                <a:latin typeface="Arial" panose="020B0604020202020204" pitchFamily="34" charset="0"/>
                <a:cs typeface="Arial" panose="020B0604020202020204" pitchFamily="34" charset="0"/>
              </a:rPr>
              <a:t> rispetto alla concorrenza </a:t>
            </a:r>
            <a:r>
              <a:rPr lang="it-IT" sz="1600" u="sng" dirty="0">
                <a:latin typeface="Arial" panose="020B0604020202020204" pitchFamily="34" charset="0"/>
                <a:cs typeface="Arial" panose="020B0604020202020204" pitchFamily="34" charset="0"/>
              </a:rPr>
              <a:t>i vantaggi unici offerti dal prodotto</a:t>
            </a:r>
            <a:r>
              <a:rPr lang="it-IT" sz="1600" dirty="0">
                <a:latin typeface="Arial" panose="020B0604020202020204" pitchFamily="34" charset="0"/>
                <a:cs typeface="Arial" panose="020B0604020202020204" pitchFamily="34" charset="0"/>
              </a:rPr>
              <a:t> devono essere: </a:t>
            </a:r>
          </a:p>
          <a:p>
            <a:pPr marL="998538" lvl="5" indent="-269875" algn="just">
              <a:buFont typeface="Courier New" panose="02070309020205020404" pitchFamily="49" charset="0"/>
              <a:buChar char="o"/>
            </a:pPr>
            <a:r>
              <a:rPr lang="it-IT" sz="1600" dirty="0">
                <a:latin typeface="Arial" panose="020B0604020202020204" pitchFamily="34" charset="0"/>
                <a:cs typeface="Arial" panose="020B0604020202020204" pitchFamily="34" charset="0"/>
              </a:rPr>
              <a:t>Rispondenti alle specifiche esigenze ed aspettative degli acquirenti dei mercati obiettivo (desiderabili)</a:t>
            </a:r>
          </a:p>
          <a:p>
            <a:pPr marL="998538" lvl="5" indent="-269875" algn="just">
              <a:buFont typeface="Courier New" panose="02070309020205020404" pitchFamily="49" charset="0"/>
              <a:buChar char="o"/>
            </a:pPr>
            <a:r>
              <a:rPr lang="it-IT" sz="1600" dirty="0">
                <a:latin typeface="Arial" panose="020B0604020202020204" pitchFamily="34" charset="0"/>
                <a:cs typeface="Arial" panose="020B0604020202020204" pitchFamily="34" charset="0"/>
              </a:rPr>
              <a:t>Distinti e ben distinguibili dai vantaggi offerti dai prodotti concorrenti (unici e superiori)</a:t>
            </a:r>
          </a:p>
          <a:p>
            <a:pPr marL="998538" lvl="5" indent="-269875" algn="just">
              <a:buFont typeface="Courier New" panose="02070309020205020404" pitchFamily="49" charset="0"/>
              <a:buChar char="o"/>
            </a:pPr>
            <a:r>
              <a:rPr lang="it-IT" sz="1600" dirty="0">
                <a:latin typeface="Arial" panose="020B0604020202020204" pitchFamily="34" charset="0"/>
                <a:cs typeface="Arial" panose="020B0604020202020204" pitchFamily="34" charset="0"/>
              </a:rPr>
              <a:t>Percepibili e memorizzabili dagli acquirenti (generare un ricordo, posizionarsi nella mente)</a:t>
            </a:r>
          </a:p>
        </p:txBody>
      </p:sp>
    </p:spTree>
    <p:extLst>
      <p:ext uri="{BB962C8B-B14F-4D97-AF65-F5344CB8AC3E}">
        <p14:creationId xmlns:p14="http://schemas.microsoft.com/office/powerpoint/2010/main" val="3146588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065FAAB-C394-49A8-BD37-C2BF16DC1060}"/>
              </a:ext>
            </a:extLst>
          </p:cNvPr>
          <p:cNvSpPr txBox="1">
            <a:spLocks/>
          </p:cNvSpPr>
          <p:nvPr/>
        </p:nvSpPr>
        <p:spPr>
          <a:xfrm>
            <a:off x="1051495" y="174949"/>
            <a:ext cx="10711880" cy="9871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it-IT" sz="2800" i="1" cap="none" dirty="0"/>
              <a:t>Marketing strategico (3): strategia di posizionamento</a:t>
            </a:r>
          </a:p>
        </p:txBody>
      </p:sp>
      <p:sp>
        <p:nvSpPr>
          <p:cNvPr id="2" name="CasellaDiTesto 1">
            <a:extLst>
              <a:ext uri="{FF2B5EF4-FFF2-40B4-BE49-F238E27FC236}">
                <a16:creationId xmlns:a16="http://schemas.microsoft.com/office/drawing/2014/main" id="{BADB9C20-508A-4541-9FC9-C1A77FAD3F8A}"/>
              </a:ext>
            </a:extLst>
          </p:cNvPr>
          <p:cNvSpPr txBox="1"/>
          <p:nvPr/>
        </p:nvSpPr>
        <p:spPr>
          <a:xfrm>
            <a:off x="962884" y="787898"/>
            <a:ext cx="10711879" cy="830997"/>
          </a:xfrm>
          <a:prstGeom prst="rect">
            <a:avLst/>
          </a:prstGeom>
          <a:noFill/>
        </p:spPr>
        <p:txBody>
          <a:bodyPr wrap="square" rtlCol="0">
            <a:spAutoFit/>
          </a:bodyPr>
          <a:lstStyle/>
          <a:p>
            <a:pPr algn="just"/>
            <a:r>
              <a:rPr lang="it-IT" sz="1600" dirty="0">
                <a:latin typeface="Arial" panose="020B0604020202020204" pitchFamily="34" charset="0"/>
                <a:cs typeface="Arial" panose="020B0604020202020204" pitchFamily="34" charset="0"/>
              </a:rPr>
              <a:t>Gli attributi che determinano i</a:t>
            </a:r>
            <a:r>
              <a:rPr lang="it-IT" sz="1600" b="0" i="0" u="none" strike="noStrike" baseline="0" dirty="0">
                <a:latin typeface="Arial" panose="020B0604020202020204" pitchFamily="34" charset="0"/>
                <a:cs typeface="Arial" panose="020B0604020202020204" pitchFamily="34" charset="0"/>
              </a:rPr>
              <a:t> </a:t>
            </a:r>
            <a:r>
              <a:rPr lang="it-IT" sz="1600" b="1" i="0" strike="noStrike" baseline="0" dirty="0">
                <a:latin typeface="Arial" panose="020B0604020202020204" pitchFamily="34" charset="0"/>
                <a:cs typeface="Arial" panose="020B0604020202020204" pitchFamily="34" charset="0"/>
              </a:rPr>
              <a:t>vantaggi che il prodotto può vantare </a:t>
            </a:r>
            <a:r>
              <a:rPr lang="it-IT" sz="1600" b="0" i="0" u="none" strike="noStrike" baseline="0" dirty="0">
                <a:latin typeface="Arial" panose="020B0604020202020204" pitchFamily="34" charset="0"/>
                <a:cs typeface="Arial" panose="020B0604020202020204" pitchFamily="34" charset="0"/>
              </a:rPr>
              <a:t>per differenziarsi e caratterizzarsi rispetto alla concorrenza nella percezione </a:t>
            </a:r>
            <a:r>
              <a:rPr lang="it-IT" sz="1600" dirty="0">
                <a:latin typeface="Arial" panose="020B0604020202020204" pitchFamily="34" charset="0"/>
                <a:cs typeface="Arial" panose="020B0604020202020204" pitchFamily="34" charset="0"/>
              </a:rPr>
              <a:t>degli acquirenti </a:t>
            </a:r>
            <a:r>
              <a:rPr lang="it-IT" sz="1600" b="0" i="0" u="none" strike="noStrike" baseline="0" dirty="0">
                <a:latin typeface="Arial" panose="020B0604020202020204" pitchFamily="34" charset="0"/>
                <a:cs typeface="Arial" panose="020B0604020202020204" pitchFamily="34" charset="0"/>
              </a:rPr>
              <a:t>sono molteplici e </a:t>
            </a:r>
            <a:r>
              <a:rPr lang="it-IT" sz="1600" b="1" i="0" u="none" strike="noStrike" baseline="0" dirty="0">
                <a:latin typeface="Arial" panose="020B0604020202020204" pitchFamily="34" charset="0"/>
                <a:cs typeface="Arial" panose="020B0604020202020204" pitchFamily="34" charset="0"/>
              </a:rPr>
              <a:t>variano tra mercati </a:t>
            </a:r>
            <a:r>
              <a:rPr lang="it-IT" sz="1600" b="0" i="0" u="none" strike="noStrike" baseline="0" dirty="0">
                <a:latin typeface="Arial" panose="020B0604020202020204" pitchFamily="34" charset="0"/>
                <a:cs typeface="Arial" panose="020B0604020202020204" pitchFamily="34" charset="0"/>
              </a:rPr>
              <a:t>sulla base della tipologia di prodotto e delle tendenze della domanda e dei consumi </a:t>
            </a:r>
          </a:p>
        </p:txBody>
      </p:sp>
      <p:pic>
        <p:nvPicPr>
          <p:cNvPr id="7" name="Immagine 6">
            <a:extLst>
              <a:ext uri="{FF2B5EF4-FFF2-40B4-BE49-F238E27FC236}">
                <a16:creationId xmlns:a16="http://schemas.microsoft.com/office/drawing/2014/main" id="{2D037A7A-5474-479E-8A5D-64FD9FF61618}"/>
              </a:ext>
            </a:extLst>
          </p:cNvPr>
          <p:cNvPicPr>
            <a:picLocks noChangeAspect="1"/>
          </p:cNvPicPr>
          <p:nvPr/>
        </p:nvPicPr>
        <p:blipFill>
          <a:blip r:embed="rId2"/>
          <a:stretch>
            <a:fillRect/>
          </a:stretch>
        </p:blipFill>
        <p:spPr>
          <a:xfrm>
            <a:off x="277091" y="1900745"/>
            <a:ext cx="5430982" cy="2690425"/>
          </a:xfrm>
          <a:prstGeom prst="rect">
            <a:avLst/>
          </a:prstGeom>
        </p:spPr>
      </p:pic>
      <p:sp>
        <p:nvSpPr>
          <p:cNvPr id="9" name="CasellaDiTesto 8">
            <a:extLst>
              <a:ext uri="{FF2B5EF4-FFF2-40B4-BE49-F238E27FC236}">
                <a16:creationId xmlns:a16="http://schemas.microsoft.com/office/drawing/2014/main" id="{C46908BC-E290-4F4F-8C51-CFC0CEB6DBE5}"/>
              </a:ext>
            </a:extLst>
          </p:cNvPr>
          <p:cNvSpPr txBox="1"/>
          <p:nvPr/>
        </p:nvSpPr>
        <p:spPr>
          <a:xfrm>
            <a:off x="5708073" y="1774999"/>
            <a:ext cx="6010996" cy="4770537"/>
          </a:xfrm>
          <a:prstGeom prst="rect">
            <a:avLst/>
          </a:prstGeom>
          <a:noFill/>
          <a:ln w="38100">
            <a:solidFill>
              <a:srgbClr val="D3C8C2"/>
            </a:solidFill>
          </a:ln>
        </p:spPr>
        <p:txBody>
          <a:bodyPr wrap="square">
            <a:spAutoFit/>
          </a:bodyPr>
          <a:lstStyle/>
          <a:p>
            <a:pPr algn="just"/>
            <a:endParaRPr lang="it-IT" sz="1600" dirty="0">
              <a:latin typeface="Arial" panose="020B0604020202020204" pitchFamily="34" charset="0"/>
              <a:cs typeface="Arial" panose="020B0604020202020204" pitchFamily="34" charset="0"/>
            </a:endParaRPr>
          </a:p>
          <a:p>
            <a:pPr algn="just"/>
            <a:r>
              <a:rPr lang="it-IT" sz="1600" dirty="0">
                <a:latin typeface="Arial" panose="020B0604020202020204" pitchFamily="34" charset="0"/>
                <a:cs typeface="Arial" panose="020B0604020202020204" pitchFamily="34" charset="0"/>
              </a:rPr>
              <a:t>Con riferimento al </a:t>
            </a:r>
            <a:r>
              <a:rPr lang="it-IT" sz="1600" b="1" dirty="0">
                <a:latin typeface="Arial" panose="020B0604020202020204" pitchFamily="34" charset="0"/>
                <a:cs typeface="Arial" panose="020B0604020202020204" pitchFamily="34" charset="0"/>
              </a:rPr>
              <a:t>mercato florovivaistico</a:t>
            </a:r>
            <a:r>
              <a:rPr lang="it-IT" sz="1600" dirty="0">
                <a:latin typeface="Arial" panose="020B0604020202020204" pitchFamily="34" charset="0"/>
                <a:cs typeface="Arial" panose="020B0604020202020204" pitchFamily="34" charset="0"/>
              </a:rPr>
              <a:t>, ad esempio, gli acquirenti </a:t>
            </a:r>
            <a:r>
              <a:rPr lang="it-IT" sz="1600" dirty="0">
                <a:latin typeface="Arial" panose="020B0604020202020204" pitchFamily="34" charset="0"/>
                <a:ea typeface="Calibri" panose="020F0502020204030204" pitchFamily="34" charset="0"/>
                <a:cs typeface="Arial" panose="020B0604020202020204" pitchFamily="34" charset="0"/>
              </a:rPr>
              <a:t>valutano principalmente (sebbene con diverso peso e in diversa misura) </a:t>
            </a:r>
            <a:r>
              <a:rPr lang="it-IT" sz="1600" b="1" dirty="0">
                <a:latin typeface="Arial" panose="020B0604020202020204" pitchFamily="34" charset="0"/>
                <a:ea typeface="Calibri" panose="020F0502020204030204" pitchFamily="34" charset="0"/>
                <a:cs typeface="Arial" panose="020B0604020202020204" pitchFamily="34" charset="0"/>
              </a:rPr>
              <a:t>cinque attributi chiave</a:t>
            </a:r>
            <a:r>
              <a:rPr lang="it-IT" sz="1600" dirty="0">
                <a:latin typeface="Arial" panose="020B0604020202020204" pitchFamily="34" charset="0"/>
                <a:ea typeface="Calibri" panose="020F0502020204030204" pitchFamily="34" charset="0"/>
                <a:cs typeface="Arial" panose="020B0604020202020204" pitchFamily="34" charset="0"/>
              </a:rPr>
              <a:t> per decidere quali prodotti o servizi gli danno i </a:t>
            </a:r>
            <a:r>
              <a:rPr lang="it-IT" sz="1600" u="sng" dirty="0">
                <a:latin typeface="Arial" panose="020B0604020202020204" pitchFamily="34" charset="0"/>
                <a:ea typeface="Calibri" panose="020F0502020204030204" pitchFamily="34" charset="0"/>
                <a:cs typeface="Arial" panose="020B0604020202020204" pitchFamily="34" charset="0"/>
              </a:rPr>
              <a:t>maggiori vantaggi </a:t>
            </a:r>
            <a:r>
              <a:rPr lang="it-IT" sz="1600" dirty="0">
                <a:latin typeface="Arial" panose="020B0604020202020204" pitchFamily="34" charset="0"/>
                <a:ea typeface="Calibri" panose="020F0502020204030204" pitchFamily="34" charset="0"/>
                <a:cs typeface="Arial" panose="020B0604020202020204" pitchFamily="34" charset="0"/>
              </a:rPr>
              <a:t>e dunque decidere quale prodotto acquistare e da chi acquistarlo: </a:t>
            </a:r>
          </a:p>
          <a:p>
            <a:pPr algn="just"/>
            <a:endParaRPr lang="it-IT" sz="1600" dirty="0">
              <a:latin typeface="Arial" panose="020B0604020202020204" pitchFamily="34" charset="0"/>
              <a:ea typeface="Calibri" panose="020F0502020204030204" pitchFamily="34" charset="0"/>
              <a:cs typeface="Arial" panose="020B0604020202020204" pitchFamily="34" charset="0"/>
            </a:endParaRP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La qualità (estetica, organolettica, freschezza, ecc), </a:t>
            </a: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Il prezzo</a:t>
            </a: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Il servizio (personalizzazione), </a:t>
            </a: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La convenienza (accessibilità, assistenza, ecc) </a:t>
            </a: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L’ampiezza di scelta (assortimento di specie e varietà, soluzioni compositive e di allestimento, ecc). </a:t>
            </a:r>
          </a:p>
          <a:p>
            <a:pPr lvl="1" algn="just"/>
            <a:endParaRPr lang="it-IT" sz="1600" dirty="0">
              <a:latin typeface="Arial" panose="020B0604020202020204" pitchFamily="34" charset="0"/>
              <a:ea typeface="Calibri" panose="020F0502020204030204" pitchFamily="34" charset="0"/>
              <a:cs typeface="Arial" panose="020B0604020202020204" pitchFamily="34" charset="0"/>
            </a:endParaRPr>
          </a:p>
          <a:p>
            <a:pPr lvl="1" algn="just"/>
            <a:r>
              <a:rPr lang="it-IT" sz="1600" i="1" dirty="0">
                <a:latin typeface="Arial" panose="020B0604020202020204" pitchFamily="34" charset="0"/>
                <a:ea typeface="Calibri" panose="020F0502020204030204" pitchFamily="34" charset="0"/>
                <a:cs typeface="Arial" panose="020B0604020202020204" pitchFamily="34" charset="0"/>
              </a:rPr>
              <a:t>Ad oggi si aggiungono:</a:t>
            </a:r>
          </a:p>
          <a:p>
            <a:pPr lvl="1" algn="just"/>
            <a:endParaRPr lang="it-IT" sz="1600" i="1" dirty="0">
              <a:latin typeface="Arial" panose="020B0604020202020204" pitchFamily="34" charset="0"/>
              <a:ea typeface="Calibri" panose="020F0502020204030204" pitchFamily="34" charset="0"/>
              <a:cs typeface="Arial" panose="020B0604020202020204" pitchFamily="34" charset="0"/>
            </a:endParaRP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La sostenibilità</a:t>
            </a: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La specialità (esclusività, rarità, esperienza)</a:t>
            </a:r>
          </a:p>
          <a:p>
            <a:pPr marL="742950" lvl="1" indent="-285750" algn="just">
              <a:buFont typeface="Arial" panose="020B0604020202020204" pitchFamily="34" charset="0"/>
              <a:buChar char="•"/>
            </a:pPr>
            <a:r>
              <a:rPr lang="it-IT" sz="1600" i="1" dirty="0">
                <a:latin typeface="Arial" panose="020B0604020202020204" pitchFamily="34" charset="0"/>
                <a:ea typeface="Calibri" panose="020F0502020204030204" pitchFamily="34" charset="0"/>
                <a:cs typeface="Arial" panose="020B0604020202020204" pitchFamily="34" charset="0"/>
              </a:rPr>
              <a:t>La funzione benefica</a:t>
            </a:r>
          </a:p>
        </p:txBody>
      </p:sp>
      <p:sp>
        <p:nvSpPr>
          <p:cNvPr id="10" name="CasellaDiTesto 9">
            <a:extLst>
              <a:ext uri="{FF2B5EF4-FFF2-40B4-BE49-F238E27FC236}">
                <a16:creationId xmlns:a16="http://schemas.microsoft.com/office/drawing/2014/main" id="{0725FD2E-DC9D-4292-B4CF-74B1A84F4CFD}"/>
              </a:ext>
            </a:extLst>
          </p:cNvPr>
          <p:cNvSpPr txBox="1"/>
          <p:nvPr/>
        </p:nvSpPr>
        <p:spPr>
          <a:xfrm>
            <a:off x="0" y="5380388"/>
            <a:ext cx="5298002" cy="830997"/>
          </a:xfrm>
          <a:prstGeom prst="rect">
            <a:avLst/>
          </a:prstGeom>
          <a:solidFill>
            <a:schemeClr val="bg1"/>
          </a:solidFill>
        </p:spPr>
        <p:txBody>
          <a:bodyPr wrap="square" rtlCol="0">
            <a:spAutoFit/>
          </a:bodyPr>
          <a:lstStyle/>
          <a:p>
            <a:r>
              <a:rPr lang="it-IT" sz="1600" i="1" dirty="0">
                <a:latin typeface="Arial" panose="020B0604020202020204" pitchFamily="34" charset="0"/>
                <a:cs typeface="Arial" panose="020B0604020202020204" pitchFamily="34" charset="0"/>
              </a:rPr>
              <a:t>Consigli di lettura: </a:t>
            </a:r>
          </a:p>
          <a:p>
            <a:r>
              <a:rPr lang="it-IT" sz="1600" i="1" dirty="0" err="1">
                <a:latin typeface="Arial" panose="020B0604020202020204" pitchFamily="34" charset="0"/>
                <a:cs typeface="Arial" panose="020B0604020202020204" pitchFamily="34" charset="0"/>
              </a:rPr>
              <a:t>Almiquist</a:t>
            </a:r>
            <a:r>
              <a:rPr lang="it-IT" sz="1600" i="1" dirty="0">
                <a:latin typeface="Arial" panose="020B0604020202020204" pitchFamily="34" charset="0"/>
                <a:cs typeface="Arial" panose="020B0604020202020204" pitchFamily="34" charset="0"/>
              </a:rPr>
              <a:t> et </a:t>
            </a:r>
            <a:r>
              <a:rPr lang="it-IT" sz="1600" i="1" dirty="0" err="1">
                <a:latin typeface="Arial" panose="020B0604020202020204" pitchFamily="34" charset="0"/>
                <a:cs typeface="Arial" panose="020B0604020202020204" pitchFamily="34" charset="0"/>
              </a:rPr>
              <a:t>alii</a:t>
            </a:r>
            <a:r>
              <a:rPr lang="it-IT" sz="1600" i="1" dirty="0">
                <a:latin typeface="Arial" panose="020B0604020202020204" pitchFamily="34" charset="0"/>
                <a:cs typeface="Arial" panose="020B0604020202020204" pitchFamily="34" charset="0"/>
              </a:rPr>
              <a:t> 2016, Gli elementi del valore. Misurare cosa vogliono i consumatori. Harvard Business Review</a:t>
            </a:r>
          </a:p>
        </p:txBody>
      </p:sp>
    </p:spTree>
    <p:extLst>
      <p:ext uri="{BB962C8B-B14F-4D97-AF65-F5344CB8AC3E}">
        <p14:creationId xmlns:p14="http://schemas.microsoft.com/office/powerpoint/2010/main" val="884019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065FAAB-C394-49A8-BD37-C2BF16DC1060}"/>
              </a:ext>
            </a:extLst>
          </p:cNvPr>
          <p:cNvSpPr txBox="1">
            <a:spLocks/>
          </p:cNvSpPr>
          <p:nvPr/>
        </p:nvSpPr>
        <p:spPr>
          <a:xfrm>
            <a:off x="1051495" y="174949"/>
            <a:ext cx="10711880" cy="9871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it-IT" sz="2800" i="1" cap="none" dirty="0"/>
              <a:t>Marketing strategico (3): strategia di posizionamento</a:t>
            </a:r>
          </a:p>
        </p:txBody>
      </p:sp>
      <p:sp>
        <p:nvSpPr>
          <p:cNvPr id="5" name="CasellaDiTesto 4">
            <a:extLst>
              <a:ext uri="{FF2B5EF4-FFF2-40B4-BE49-F238E27FC236}">
                <a16:creationId xmlns:a16="http://schemas.microsoft.com/office/drawing/2014/main" id="{37234A27-F419-4832-A6F2-C7E16E30B285}"/>
              </a:ext>
            </a:extLst>
          </p:cNvPr>
          <p:cNvSpPr txBox="1"/>
          <p:nvPr/>
        </p:nvSpPr>
        <p:spPr>
          <a:xfrm>
            <a:off x="994345" y="903636"/>
            <a:ext cx="10711880" cy="830997"/>
          </a:xfrm>
          <a:prstGeom prst="rect">
            <a:avLst/>
          </a:prstGeom>
          <a:solidFill>
            <a:schemeClr val="bg1"/>
          </a:solidFill>
        </p:spPr>
        <p:txBody>
          <a:bodyPr wrap="square" rtlCol="0">
            <a:spAutoFit/>
          </a:bodyPr>
          <a:lstStyle/>
          <a:p>
            <a:pPr algn="just"/>
            <a:r>
              <a:rPr lang="it-IT" sz="1600" dirty="0">
                <a:latin typeface="Arial" panose="020B0604020202020204" pitchFamily="34" charset="0"/>
                <a:cs typeface="Arial" panose="020B0604020202020204" pitchFamily="34" charset="0"/>
              </a:rPr>
              <a:t>Un </a:t>
            </a:r>
            <a:r>
              <a:rPr lang="it-IT" sz="1600" b="1" dirty="0">
                <a:latin typeface="Arial" panose="020B0604020202020204" pitchFamily="34" charset="0"/>
                <a:cs typeface="Arial" panose="020B0604020202020204" pitchFamily="34" charset="0"/>
              </a:rPr>
              <a:t>posizionamento efficace del prodotto sul mercato </a:t>
            </a:r>
            <a:r>
              <a:rPr lang="it-IT" sz="1600" dirty="0">
                <a:latin typeface="Arial" panose="020B0604020202020204" pitchFamily="34" charset="0"/>
                <a:cs typeface="Arial" panose="020B0604020202020204" pitchFamily="34" charset="0"/>
              </a:rPr>
              <a:t>genera </a:t>
            </a:r>
            <a:r>
              <a:rPr lang="it-IT" sz="1600" u="sng" dirty="0">
                <a:latin typeface="Arial" panose="020B0604020202020204" pitchFamily="34" charset="0"/>
                <a:cs typeface="Arial" panose="020B0604020202020204" pitchFamily="34" charset="0"/>
              </a:rPr>
              <a:t>acquisti crescenti e ripetuti </a:t>
            </a:r>
            <a:r>
              <a:rPr lang="it-IT" sz="1600" dirty="0">
                <a:latin typeface="Arial" panose="020B0604020202020204" pitchFamily="34" charset="0"/>
                <a:cs typeface="Arial" panose="020B0604020202020204" pitchFamily="34" charset="0"/>
              </a:rPr>
              <a:t>nel tempo del prodotto, </a:t>
            </a:r>
            <a:r>
              <a:rPr lang="it-IT" sz="1600" u="sng" dirty="0">
                <a:latin typeface="Arial" panose="020B0604020202020204" pitchFamily="34" charset="0"/>
                <a:cs typeface="Arial" panose="020B0604020202020204" pitchFamily="34" charset="0"/>
              </a:rPr>
              <a:t>accresce i profitti e la reputazione </a:t>
            </a:r>
            <a:r>
              <a:rPr lang="it-IT" sz="1600" dirty="0">
                <a:latin typeface="Arial" panose="020B0604020202020204" pitchFamily="34" charset="0"/>
                <a:cs typeface="Arial" panose="020B0604020202020204" pitchFamily="34" charset="0"/>
              </a:rPr>
              <a:t>del prodotto e dell’impresa e le </a:t>
            </a:r>
            <a:r>
              <a:rPr lang="it-IT" sz="1600" u="sng" dirty="0">
                <a:latin typeface="Arial" panose="020B0604020202020204" pitchFamily="34" charset="0"/>
                <a:cs typeface="Arial" panose="020B0604020202020204" pitchFamily="34" charset="0"/>
              </a:rPr>
              <a:t>assicura un vantaggio competitivo sul mercato </a:t>
            </a:r>
            <a:r>
              <a:rPr lang="it-IT" sz="1600" dirty="0">
                <a:latin typeface="Arial" panose="020B0604020202020204" pitchFamily="34" charset="0"/>
                <a:cs typeface="Arial" panose="020B0604020202020204" pitchFamily="34" charset="0"/>
              </a:rPr>
              <a:t>difficile da imitare o erodere da parte della concorrenza (sostenibile).</a:t>
            </a:r>
          </a:p>
        </p:txBody>
      </p:sp>
      <p:sp>
        <p:nvSpPr>
          <p:cNvPr id="2" name="Rettangolo 1">
            <a:extLst>
              <a:ext uri="{FF2B5EF4-FFF2-40B4-BE49-F238E27FC236}">
                <a16:creationId xmlns:a16="http://schemas.microsoft.com/office/drawing/2014/main" id="{55C5CE52-D72B-4F32-B51A-1DF3E5FD480B}"/>
              </a:ext>
            </a:extLst>
          </p:cNvPr>
          <p:cNvSpPr/>
          <p:nvPr/>
        </p:nvSpPr>
        <p:spPr>
          <a:xfrm>
            <a:off x="1071561" y="1931731"/>
            <a:ext cx="10577514" cy="1935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b="1" u="sng" dirty="0">
                <a:solidFill>
                  <a:srgbClr val="FF0000"/>
                </a:solidFill>
                <a:latin typeface="Arial" panose="020B0604020202020204" pitchFamily="34" charset="0"/>
                <a:cs typeface="Arial" panose="020B0604020202020204" pitchFamily="34" charset="0"/>
              </a:rPr>
              <a:t>ATTENZIONE (!)</a:t>
            </a:r>
            <a:r>
              <a:rPr lang="it-IT" b="1" dirty="0">
                <a:solidFill>
                  <a:srgbClr val="FF0000"/>
                </a:solidFill>
                <a:latin typeface="Arial" panose="020B0604020202020204" pitchFamily="34" charset="0"/>
                <a:cs typeface="Arial" panose="020B0604020202020204" pitchFamily="34" charset="0"/>
              </a:rPr>
              <a:t>: </a:t>
            </a:r>
            <a:r>
              <a:rPr lang="it-IT" sz="1600" dirty="0">
                <a:solidFill>
                  <a:schemeClr val="tx1"/>
                </a:solidFill>
                <a:latin typeface="Arial" panose="020B0604020202020204" pitchFamily="34" charset="0"/>
                <a:cs typeface="Arial" panose="020B0604020202020204" pitchFamily="34" charset="0"/>
              </a:rPr>
              <a:t>Il posizionamento si basa sulla </a:t>
            </a:r>
            <a:r>
              <a:rPr lang="it-IT" sz="1600" b="1" u="sng" dirty="0">
                <a:solidFill>
                  <a:schemeClr val="tx1"/>
                </a:solidFill>
                <a:latin typeface="Arial" panose="020B0604020202020204" pitchFamily="34" charset="0"/>
                <a:cs typeface="Arial" panose="020B0604020202020204" pitchFamily="34" charset="0"/>
              </a:rPr>
              <a:t>percezione</a:t>
            </a:r>
            <a:r>
              <a:rPr lang="it-IT" sz="1600" b="1" dirty="0">
                <a:solidFill>
                  <a:schemeClr val="tx1"/>
                </a:solidFill>
                <a:latin typeface="Arial" panose="020B0604020202020204" pitchFamily="34" charset="0"/>
                <a:cs typeface="Arial" panose="020B0604020202020204" pitchFamily="34" charset="0"/>
              </a:rPr>
              <a:t> </a:t>
            </a:r>
            <a:r>
              <a:rPr lang="it-IT" sz="1600" dirty="0">
                <a:solidFill>
                  <a:schemeClr val="tx1"/>
                </a:solidFill>
                <a:latin typeface="Arial" panose="020B0604020202020204" pitchFamily="34" charset="0"/>
                <a:cs typeface="Arial" panose="020B0604020202020204" pitchFamily="34" charset="0"/>
              </a:rPr>
              <a:t>che</a:t>
            </a:r>
            <a:r>
              <a:rPr lang="it-IT" sz="1600" b="1" dirty="0">
                <a:solidFill>
                  <a:schemeClr val="tx1"/>
                </a:solidFill>
                <a:latin typeface="Arial" panose="020B0604020202020204" pitchFamily="34" charset="0"/>
                <a:cs typeface="Arial" panose="020B0604020202020204" pitchFamily="34" charset="0"/>
              </a:rPr>
              <a:t> </a:t>
            </a:r>
            <a:r>
              <a:rPr lang="it-IT" sz="1600" dirty="0">
                <a:solidFill>
                  <a:schemeClr val="tx1"/>
                </a:solidFill>
                <a:latin typeface="Arial" panose="020B0604020202020204" pitchFamily="34" charset="0"/>
                <a:cs typeface="Arial" panose="020B0604020202020204" pitchFamily="34" charset="0"/>
              </a:rPr>
              <a:t>gli acquirenti hanno del valore del prodotto per la soddisfazione del proprio bisogno ed esigenze specifiche rispetto al valore delle offerte alternative…</a:t>
            </a:r>
          </a:p>
          <a:p>
            <a:pPr algn="just"/>
            <a:endParaRPr lang="it-IT" sz="1100" dirty="0">
              <a:solidFill>
                <a:schemeClr val="tx1"/>
              </a:solidFill>
              <a:latin typeface="Arial" panose="020B0604020202020204" pitchFamily="34" charset="0"/>
              <a:cs typeface="Arial" panose="020B0604020202020204" pitchFamily="34" charset="0"/>
            </a:endParaRPr>
          </a:p>
          <a:p>
            <a:pPr algn="just"/>
            <a:r>
              <a:rPr lang="it-IT" sz="1600" dirty="0">
                <a:solidFill>
                  <a:schemeClr val="tx1"/>
                </a:solidFill>
                <a:latin typeface="Arial" panose="020B0604020202020204" pitchFamily="34" charset="0"/>
                <a:cs typeface="Arial" panose="020B0604020202020204" pitchFamily="34" charset="0"/>
              </a:rPr>
              <a:t>…non basta dunque </a:t>
            </a:r>
            <a:r>
              <a:rPr lang="it-IT" sz="1600" i="1" dirty="0">
                <a:solidFill>
                  <a:schemeClr val="tx1"/>
                </a:solidFill>
                <a:latin typeface="Arial" panose="020B0604020202020204" pitchFamily="34" charset="0"/>
                <a:cs typeface="Arial" panose="020B0604020202020204" pitchFamily="34" charset="0"/>
              </a:rPr>
              <a:t>produrre</a:t>
            </a:r>
            <a:r>
              <a:rPr lang="it-IT" sz="1600" dirty="0">
                <a:solidFill>
                  <a:schemeClr val="tx1"/>
                </a:solidFill>
                <a:latin typeface="Arial" panose="020B0604020202020204" pitchFamily="34" charset="0"/>
                <a:cs typeface="Arial" panose="020B0604020202020204" pitchFamily="34" charset="0"/>
              </a:rPr>
              <a:t> un bene o servizio unico, tale </a:t>
            </a:r>
            <a:r>
              <a:rPr lang="it-IT" sz="1600" b="1" dirty="0">
                <a:solidFill>
                  <a:schemeClr val="tx1"/>
                </a:solidFill>
                <a:latin typeface="Arial" panose="020B0604020202020204" pitchFamily="34" charset="0"/>
                <a:cs typeface="Arial" panose="020B0604020202020204" pitchFamily="34" charset="0"/>
              </a:rPr>
              <a:t>unicità deve essere compresa dall’impresa e resa fruibile ed apprezzabile dagli acquirenti </a:t>
            </a:r>
            <a:r>
              <a:rPr lang="it-IT" sz="1600" dirty="0">
                <a:solidFill>
                  <a:schemeClr val="tx1"/>
                </a:solidFill>
                <a:latin typeface="Arial" panose="020B0604020202020204" pitchFamily="34" charset="0"/>
                <a:cs typeface="Arial" panose="020B0604020202020204" pitchFamily="34" charset="0"/>
              </a:rPr>
              <a:t>attraverso adeguati attributi dell’offerta e strumenti di marketing</a:t>
            </a:r>
            <a:endParaRPr lang="it-IT" sz="1600" u="sng" dirty="0">
              <a:solidFill>
                <a:schemeClr val="tx1"/>
              </a:solidFill>
              <a:latin typeface="Arial" panose="020B0604020202020204" pitchFamily="34" charset="0"/>
              <a:cs typeface="Arial" panose="020B0604020202020204" pitchFamily="34" charset="0"/>
            </a:endParaRPr>
          </a:p>
          <a:p>
            <a:pPr algn="just"/>
            <a:endParaRPr lang="it-IT" sz="700"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algn="ctr"/>
            <a:r>
              <a:rPr lang="it-IT" i="1" dirty="0">
                <a:solidFill>
                  <a:schemeClr val="tx1"/>
                </a:solidFill>
                <a:latin typeface="Arial" panose="020B0604020202020204" pitchFamily="34" charset="0"/>
                <a:cs typeface="Arial" panose="020B0604020202020204" pitchFamily="34" charset="0"/>
                <a:sym typeface="Wingdings" panose="05000000000000000000" pitchFamily="2" charset="2"/>
              </a:rPr>
              <a:t>… entra in gioco il </a:t>
            </a:r>
            <a:r>
              <a:rPr lang="it-IT" b="1" i="1" dirty="0">
                <a:solidFill>
                  <a:schemeClr val="tx1"/>
                </a:solidFill>
                <a:latin typeface="Arial" panose="020B0604020202020204" pitchFamily="34" charset="0"/>
                <a:cs typeface="Arial" panose="020B0604020202020204" pitchFamily="34" charset="0"/>
                <a:sym typeface="Wingdings" panose="05000000000000000000" pitchFamily="2" charset="2"/>
              </a:rPr>
              <a:t>MARKETING OPERATIVO (o marketing mix)!</a:t>
            </a:r>
          </a:p>
        </p:txBody>
      </p:sp>
      <p:sp>
        <p:nvSpPr>
          <p:cNvPr id="3" name="Rettangolo 2">
            <a:extLst>
              <a:ext uri="{FF2B5EF4-FFF2-40B4-BE49-F238E27FC236}">
                <a16:creationId xmlns:a16="http://schemas.microsoft.com/office/drawing/2014/main" id="{B2509B1B-0751-412D-A584-251111D7C2A3}"/>
              </a:ext>
            </a:extLst>
          </p:cNvPr>
          <p:cNvSpPr/>
          <p:nvPr/>
        </p:nvSpPr>
        <p:spPr>
          <a:xfrm>
            <a:off x="0" y="4549676"/>
            <a:ext cx="4252912" cy="23083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0" i="1" u="none" strike="noStrike" baseline="0" dirty="0">
                <a:solidFill>
                  <a:schemeClr val="tx1"/>
                </a:solidFill>
                <a:latin typeface="Arial" panose="020B0604020202020204" pitchFamily="34" charset="0"/>
                <a:cs typeface="Arial" panose="020B0604020202020204" pitchFamily="34" charset="0"/>
              </a:rPr>
              <a:t>Il Posizionamento è un’operazione compiuta prima di tutto sulla mente del consumatore, non sul prodotto, attraverso una serie di azioni che consentono al prodotto di occupare una certa posizione nella mente del consumatore rispetto ai prodotti concorrenti. </a:t>
            </a:r>
          </a:p>
          <a:p>
            <a:r>
              <a:rPr lang="it-IT" sz="1600" b="0" i="1" u="none" strike="noStrike" baseline="0" dirty="0">
                <a:solidFill>
                  <a:schemeClr val="tx1"/>
                </a:solidFill>
                <a:latin typeface="Arial" panose="020B0604020202020204" pitchFamily="34" charset="0"/>
                <a:cs typeface="Arial" panose="020B0604020202020204" pitchFamily="34" charset="0"/>
              </a:rPr>
              <a:t>(Ries &amp; Trout: Product Positioning)</a:t>
            </a:r>
            <a:endParaRPr lang="it-IT" sz="1600" i="1" dirty="0">
              <a:solidFill>
                <a:schemeClr val="tx1"/>
              </a:solidFill>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D4F51C96-73A5-49F8-A470-D43DC85C257C}"/>
              </a:ext>
            </a:extLst>
          </p:cNvPr>
          <p:cNvSpPr txBox="1"/>
          <p:nvPr/>
        </p:nvSpPr>
        <p:spPr>
          <a:xfrm>
            <a:off x="4535920" y="4276287"/>
            <a:ext cx="7048500" cy="2308324"/>
          </a:xfrm>
          <a:prstGeom prst="rect">
            <a:avLst/>
          </a:prstGeom>
          <a:noFill/>
        </p:spPr>
        <p:txBody>
          <a:bodyPr wrap="square">
            <a:spAutoFit/>
          </a:bodyPr>
          <a:lstStyle/>
          <a:p>
            <a:pPr algn="ctr"/>
            <a:r>
              <a:rPr lang="it-IT" sz="1600" dirty="0">
                <a:solidFill>
                  <a:schemeClr val="tx1"/>
                </a:solidFill>
                <a:latin typeface="Arial" panose="020B0604020202020204" pitchFamily="34" charset="0"/>
                <a:cs typeface="Arial" panose="020B0604020202020204" pitchFamily="34" charset="0"/>
                <a:sym typeface="Wingdings" panose="05000000000000000000" pitchFamily="2" charset="2"/>
              </a:rPr>
              <a:t>Il posizionamento orienta </a:t>
            </a:r>
            <a:r>
              <a:rPr lang="it-IT" sz="1600" dirty="0">
                <a:latin typeface="Arial" panose="020B0604020202020204" pitchFamily="34" charset="0"/>
                <a:cs typeface="Arial" panose="020B0604020202020204" pitchFamily="34" charset="0"/>
                <a:sym typeface="Wingdings" panose="05000000000000000000" pitchFamily="2" charset="2"/>
              </a:rPr>
              <a:t>la costruzione del</a:t>
            </a:r>
            <a:r>
              <a:rPr lang="it-IT"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it-IT" sz="1600" b="1" dirty="0">
                <a:solidFill>
                  <a:schemeClr val="accent1"/>
                </a:solidFill>
                <a:latin typeface="Arial" panose="020B0604020202020204" pitchFamily="34" charset="0"/>
                <a:cs typeface="Arial" panose="020B0604020202020204" pitchFamily="34" charset="0"/>
                <a:sym typeface="Wingdings" panose="05000000000000000000" pitchFamily="2" charset="2"/>
              </a:rPr>
              <a:t>«MARKETING MIX».</a:t>
            </a:r>
          </a:p>
          <a:p>
            <a:pPr algn="ctr"/>
            <a:r>
              <a:rPr lang="it-IT" sz="1600" dirty="0">
                <a:latin typeface="Arial" panose="020B0604020202020204" pitchFamily="34" charset="0"/>
                <a:cs typeface="Arial" panose="020B0604020202020204" pitchFamily="34" charset="0"/>
                <a:sym typeface="Wingdings" panose="05000000000000000000" pitchFamily="2" charset="2"/>
              </a:rPr>
              <a:t>Le </a:t>
            </a:r>
            <a:r>
              <a:rPr lang="it-IT" sz="1600" b="1" dirty="0">
                <a:latin typeface="Arial" panose="020B0604020202020204" pitchFamily="34" charset="0"/>
                <a:cs typeface="Arial" panose="020B0604020202020204" pitchFamily="34" charset="0"/>
                <a:sym typeface="Wingdings" panose="05000000000000000000" pitchFamily="2" charset="2"/>
              </a:rPr>
              <a:t>leve operative di marketing (4P) </a:t>
            </a:r>
            <a:r>
              <a:rPr lang="it-IT" sz="1600" dirty="0">
                <a:latin typeface="Arial" panose="020B0604020202020204" pitchFamily="34" charset="0"/>
                <a:cs typeface="Arial" panose="020B0604020202020204" pitchFamily="34" charset="0"/>
                <a:sym typeface="Wingdings" panose="05000000000000000000" pitchFamily="2" charset="2"/>
              </a:rPr>
              <a:t>sono finalizzate alla realizzazione e gestione coerente, attiva e permanente del posizionamento.</a:t>
            </a:r>
            <a:endParaRPr lang="it-IT" sz="1600"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algn="ctr"/>
            <a:r>
              <a:rPr lang="it-IT" sz="1600" dirty="0">
                <a:latin typeface="Arial" panose="020B0604020202020204" pitchFamily="34" charset="0"/>
                <a:cs typeface="Arial" panose="020B0604020202020204" pitchFamily="34" charset="0"/>
                <a:sym typeface="Wingdings" panose="05000000000000000000" pitchFamily="2" charset="2"/>
              </a:rPr>
              <a:t>Su ogni mercato-obiettivo l’impresa </a:t>
            </a:r>
            <a:r>
              <a:rPr lang="it-IT" sz="1600" u="sng" dirty="0">
                <a:latin typeface="Arial" panose="020B0604020202020204" pitchFamily="34" charset="0"/>
                <a:cs typeface="Arial" panose="020B0604020202020204" pitchFamily="34" charset="0"/>
                <a:sym typeface="Wingdings" panose="05000000000000000000" pitchFamily="2" charset="2"/>
              </a:rPr>
              <a:t>rende concreta la propria proposta di valore </a:t>
            </a:r>
            <a:r>
              <a:rPr lang="it-IT" sz="1600" dirty="0">
                <a:latin typeface="Arial" panose="020B0604020202020204" pitchFamily="34" charset="0"/>
                <a:cs typeface="Arial" panose="020B0604020202020204" pitchFamily="34" charset="0"/>
                <a:sym typeface="Wingdings" panose="05000000000000000000" pitchFamily="2" charset="2"/>
              </a:rPr>
              <a:t>attraverso </a:t>
            </a:r>
            <a:r>
              <a:rPr lang="it-IT" sz="1600" b="1" dirty="0">
                <a:latin typeface="Arial" panose="020B0604020202020204" pitchFamily="34" charset="0"/>
                <a:cs typeface="Arial" panose="020B0604020202020204" pitchFamily="34" charset="0"/>
                <a:sym typeface="Wingdings" panose="05000000000000000000" pitchFamily="2" charset="2"/>
              </a:rPr>
              <a:t>adeguate politiche di prodotto, prezzo, promozione e distribuzione</a:t>
            </a:r>
            <a:endParaRPr lang="it-IT" sz="1600" dirty="0">
              <a:latin typeface="Arial" panose="020B0604020202020204" pitchFamily="34" charset="0"/>
              <a:cs typeface="Arial" panose="020B0604020202020204" pitchFamily="34" charset="0"/>
              <a:sym typeface="Wingdings" panose="05000000000000000000" pitchFamily="2" charset="2"/>
            </a:endParaRPr>
          </a:p>
          <a:p>
            <a:pPr algn="ctr"/>
            <a:r>
              <a:rPr lang="it-IT" sz="1600" dirty="0">
                <a:latin typeface="Arial" panose="020B0604020202020204" pitchFamily="34" charset="0"/>
                <a:cs typeface="Arial" panose="020B0604020202020204" pitchFamily="34" charset="0"/>
                <a:sym typeface="Wingdings" panose="05000000000000000000" pitchFamily="2" charset="2"/>
              </a:rPr>
              <a:t>Ogni leva è </a:t>
            </a:r>
            <a:r>
              <a:rPr lang="it-IT" sz="1600" i="1" dirty="0">
                <a:latin typeface="Arial" panose="020B0604020202020204" pitchFamily="34" charset="0"/>
                <a:cs typeface="Arial" panose="020B0604020202020204" pitchFamily="34" charset="0"/>
                <a:sym typeface="Wingdings" panose="05000000000000000000" pitchFamily="2" charset="2"/>
              </a:rPr>
              <a:t>funzionale</a:t>
            </a:r>
            <a:r>
              <a:rPr lang="it-IT" sz="1600" dirty="0">
                <a:latin typeface="Arial" panose="020B0604020202020204" pitchFamily="34" charset="0"/>
                <a:cs typeface="Arial" panose="020B0604020202020204" pitchFamily="34" charset="0"/>
                <a:sym typeface="Wingdings" panose="05000000000000000000" pitchFamily="2" charset="2"/>
              </a:rPr>
              <a:t> a </a:t>
            </a:r>
            <a:r>
              <a:rPr lang="it-IT" sz="1600" b="1" dirty="0">
                <a:latin typeface="Arial" panose="020B0604020202020204" pitchFamily="34" charset="0"/>
                <a:cs typeface="Arial" panose="020B0604020202020204" pitchFamily="34" charset="0"/>
                <a:sym typeface="Wingdings" panose="05000000000000000000" pitchFamily="2" charset="2"/>
              </a:rPr>
              <a:t>FAR FRUIRE E A COMUNICARE AGLI ACQUIRENTI </a:t>
            </a:r>
            <a:r>
              <a:rPr lang="it-IT" sz="1600" dirty="0">
                <a:latin typeface="Arial" panose="020B0604020202020204" pitchFamily="34" charset="0"/>
                <a:cs typeface="Arial" panose="020B0604020202020204" pitchFamily="34" charset="0"/>
                <a:sym typeface="Wingdings" panose="05000000000000000000" pitchFamily="2" charset="2"/>
              </a:rPr>
              <a:t>il valore distintivo del prodotto affinché essi possano apprezzarlo, preferirlo, remunerarlo equamente e ricordarlo nel tempo</a:t>
            </a:r>
          </a:p>
        </p:txBody>
      </p:sp>
    </p:spTree>
    <p:extLst>
      <p:ext uri="{BB962C8B-B14F-4D97-AF65-F5344CB8AC3E}">
        <p14:creationId xmlns:p14="http://schemas.microsoft.com/office/powerpoint/2010/main" val="134042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065FAAB-C394-49A8-BD37-C2BF16DC1060}"/>
              </a:ext>
            </a:extLst>
          </p:cNvPr>
          <p:cNvSpPr txBox="1">
            <a:spLocks/>
          </p:cNvSpPr>
          <p:nvPr/>
        </p:nvSpPr>
        <p:spPr>
          <a:xfrm>
            <a:off x="949895" y="109194"/>
            <a:ext cx="7168869" cy="516793"/>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it-IT" sz="2800" i="1" cap="none" dirty="0"/>
              <a:t>Strategie di posizionamento: un esempio</a:t>
            </a:r>
          </a:p>
        </p:txBody>
      </p:sp>
      <p:pic>
        <p:nvPicPr>
          <p:cNvPr id="5" name="Immagine 4">
            <a:extLst>
              <a:ext uri="{FF2B5EF4-FFF2-40B4-BE49-F238E27FC236}">
                <a16:creationId xmlns:a16="http://schemas.microsoft.com/office/drawing/2014/main" id="{A627D051-F477-4752-8097-8B4BFCD9668D}"/>
              </a:ext>
            </a:extLst>
          </p:cNvPr>
          <p:cNvPicPr>
            <a:picLocks noChangeAspect="1"/>
          </p:cNvPicPr>
          <p:nvPr/>
        </p:nvPicPr>
        <p:blipFill>
          <a:blip r:embed="rId2"/>
          <a:stretch>
            <a:fillRect/>
          </a:stretch>
        </p:blipFill>
        <p:spPr>
          <a:xfrm>
            <a:off x="0" y="625988"/>
            <a:ext cx="12192000" cy="2439684"/>
          </a:xfrm>
          <a:prstGeom prst="rect">
            <a:avLst/>
          </a:prstGeom>
        </p:spPr>
      </p:pic>
      <p:sp>
        <p:nvSpPr>
          <p:cNvPr id="8" name="Rettangolo 7">
            <a:extLst>
              <a:ext uri="{FF2B5EF4-FFF2-40B4-BE49-F238E27FC236}">
                <a16:creationId xmlns:a16="http://schemas.microsoft.com/office/drawing/2014/main" id="{BCDD6989-6A58-4604-9F10-8CAC3F14F121}"/>
              </a:ext>
            </a:extLst>
          </p:cNvPr>
          <p:cNvSpPr/>
          <p:nvPr/>
        </p:nvSpPr>
        <p:spPr>
          <a:xfrm>
            <a:off x="8511" y="3074108"/>
            <a:ext cx="9147251" cy="3783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it-IT" sz="1500" dirty="0">
                <a:solidFill>
                  <a:schemeClr val="tx1"/>
                </a:solidFill>
                <a:latin typeface="Arial" panose="020B0604020202020204" pitchFamily="34" charset="0"/>
                <a:cs typeface="Arial" panose="020B0604020202020204" pitchFamily="34" charset="0"/>
              </a:rPr>
              <a:t>Il progetto </a:t>
            </a:r>
            <a:r>
              <a:rPr lang="it-IT" sz="1500" dirty="0" err="1">
                <a:solidFill>
                  <a:schemeClr val="tx1"/>
                </a:solidFill>
                <a:latin typeface="Arial" panose="020B0604020202020204" pitchFamily="34" charset="0"/>
                <a:cs typeface="Arial" panose="020B0604020202020204" pitchFamily="34" charset="0"/>
              </a:rPr>
              <a:t>Flority</a:t>
            </a:r>
            <a:r>
              <a:rPr lang="it-IT" sz="1500" dirty="0">
                <a:solidFill>
                  <a:schemeClr val="tx1"/>
                </a:solidFill>
                <a:latin typeface="Arial" panose="020B0604020202020204" pitchFamily="34" charset="0"/>
                <a:cs typeface="Arial" panose="020B0604020202020204" pitchFamily="34" charset="0"/>
              </a:rPr>
              <a:t> Fair in pochi anni ha saputo ritagliare un posto in prima fila nel panorama nazionale del mondo dei fiori</a:t>
            </a:r>
          </a:p>
          <a:p>
            <a:pPr marL="285750" indent="-285750">
              <a:buFont typeface="Arial" panose="020B0604020202020204" pitchFamily="34" charset="0"/>
              <a:buChar char="•"/>
            </a:pPr>
            <a:r>
              <a:rPr lang="it-IT" sz="1500" b="1" dirty="0">
                <a:solidFill>
                  <a:schemeClr val="tx1"/>
                </a:solidFill>
                <a:latin typeface="Arial" panose="020B0604020202020204" pitchFamily="34" charset="0"/>
                <a:cs typeface="Arial" panose="020B0604020202020204" pitchFamily="34" charset="0"/>
              </a:rPr>
              <a:t>Obiettivo strategico:</a:t>
            </a:r>
            <a:r>
              <a:rPr lang="it-IT" sz="1500" dirty="0">
                <a:solidFill>
                  <a:schemeClr val="tx1"/>
                </a:solidFill>
                <a:latin typeface="Arial" panose="020B0604020202020204" pitchFamily="34" charset="0"/>
                <a:cs typeface="Arial" panose="020B0604020202020204" pitchFamily="34" charset="0"/>
              </a:rPr>
              <a:t> vendere fiori freschi di stagione a km 0 online in tutta Italia!</a:t>
            </a:r>
          </a:p>
          <a:p>
            <a:pPr marL="285750" indent="-285750">
              <a:buFont typeface="Arial" panose="020B0604020202020204" pitchFamily="34" charset="0"/>
              <a:buChar char="•"/>
            </a:pPr>
            <a:r>
              <a:rPr lang="it-IT" sz="1500" b="1" dirty="0">
                <a:solidFill>
                  <a:schemeClr val="tx1"/>
                </a:solidFill>
                <a:latin typeface="Arial" panose="020B0604020202020204" pitchFamily="34" charset="0"/>
                <a:cs typeface="Arial" panose="020B0604020202020204" pitchFamily="34" charset="0"/>
              </a:rPr>
              <a:t>Analisi e segmentazione del mercato </a:t>
            </a:r>
            <a:r>
              <a:rPr lang="it-IT" sz="1500" b="1"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it-IT" sz="1500" dirty="0">
                <a:solidFill>
                  <a:schemeClr val="tx1"/>
                </a:solidFill>
                <a:latin typeface="Arial" panose="020B0604020202020204" pitchFamily="34" charset="0"/>
                <a:cs typeface="Arial" panose="020B0604020202020204" pitchFamily="34" charset="0"/>
                <a:sym typeface="Wingdings" panose="05000000000000000000" pitchFamily="2" charset="2"/>
              </a:rPr>
              <a:t>necessità di</a:t>
            </a:r>
            <a:r>
              <a:rPr lang="it-IT" sz="1500" b="1"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it-IT" sz="1500" dirty="0">
                <a:solidFill>
                  <a:schemeClr val="tx1"/>
                </a:solidFill>
                <a:latin typeface="Arial" panose="020B0604020202020204" pitchFamily="34" charset="0"/>
                <a:cs typeface="Arial" panose="020B0604020202020204" pitchFamily="34" charset="0"/>
              </a:rPr>
              <a:t>rispondere ad un bisogno ed una specifica esigenza non ancora soddisfatta in Italia (diverso che all’estero): </a:t>
            </a:r>
            <a:r>
              <a:rPr lang="it-IT" sz="1500" u="sng" dirty="0">
                <a:solidFill>
                  <a:schemeClr val="tx1"/>
                </a:solidFill>
                <a:latin typeface="Arial" panose="020B0604020202020204" pitchFamily="34" charset="0"/>
                <a:cs typeface="Arial" panose="020B0604020202020204" pitchFamily="34" charset="0"/>
              </a:rPr>
              <a:t>avere in casa ogni settimana fiori nuovi e freschi, per regalarsi qualcosa di bello e rendere accoglienti gli appartamenti ad un costo contenuto</a:t>
            </a:r>
          </a:p>
          <a:p>
            <a:pPr marL="285750" indent="-285750">
              <a:buFont typeface="Arial" panose="020B0604020202020204" pitchFamily="34" charset="0"/>
              <a:buChar char="•"/>
            </a:pPr>
            <a:r>
              <a:rPr lang="it-IT" sz="1500" b="1" dirty="0">
                <a:solidFill>
                  <a:schemeClr val="tx1"/>
                </a:solidFill>
                <a:latin typeface="Arial" panose="020B0604020202020204" pitchFamily="34" charset="0"/>
                <a:cs typeface="Arial" panose="020B0604020202020204" pitchFamily="34" charset="0"/>
              </a:rPr>
              <a:t>Proposta di valore: </a:t>
            </a:r>
            <a:r>
              <a:rPr lang="it-IT" sz="1500" dirty="0">
                <a:solidFill>
                  <a:schemeClr val="tx1"/>
                </a:solidFill>
                <a:latin typeface="Arial" panose="020B0604020202020204" pitchFamily="34" charset="0"/>
                <a:cs typeface="Arial" panose="020B0604020202020204" pitchFamily="34" charset="0"/>
              </a:rPr>
              <a:t>Il progetto </a:t>
            </a:r>
            <a:r>
              <a:rPr lang="it-IT" sz="1500" dirty="0" err="1">
                <a:solidFill>
                  <a:schemeClr val="tx1"/>
                </a:solidFill>
                <a:latin typeface="Arial" panose="020B0604020202020204" pitchFamily="34" charset="0"/>
                <a:cs typeface="Arial" panose="020B0604020202020204" pitchFamily="34" charset="0"/>
              </a:rPr>
              <a:t>Flority</a:t>
            </a:r>
            <a:r>
              <a:rPr lang="it-IT" sz="1500" dirty="0">
                <a:solidFill>
                  <a:schemeClr val="tx1"/>
                </a:solidFill>
                <a:latin typeface="Arial" panose="020B0604020202020204" pitchFamily="34" charset="0"/>
                <a:cs typeface="Arial" panose="020B0604020202020204" pitchFamily="34" charset="0"/>
              </a:rPr>
              <a:t> Fair nasce per venire incontro a questa esigenza e avere sempre a disposizione dei fiori freschi in casa ad un prezzo ragionevole, </a:t>
            </a:r>
            <a:r>
              <a:rPr lang="it-IT" sz="1500" u="sng" dirty="0">
                <a:solidFill>
                  <a:schemeClr val="tx1"/>
                </a:solidFill>
                <a:latin typeface="Arial" panose="020B0604020202020204" pitchFamily="34" charset="0"/>
                <a:cs typeface="Arial" panose="020B0604020202020204" pitchFamily="34" charset="0"/>
              </a:rPr>
              <a:t>trasformando quindi un servizio considerato di lusso in una sana e buona abitudine, naturale, semplice e low cost</a:t>
            </a:r>
            <a:r>
              <a:rPr lang="it-IT" sz="150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it-IT" sz="1500" b="1" dirty="0">
                <a:solidFill>
                  <a:schemeClr val="tx1"/>
                </a:solidFill>
                <a:latin typeface="Arial" panose="020B0604020202020204" pitchFamily="34" charset="0"/>
                <a:cs typeface="Arial" panose="020B0604020202020204" pitchFamily="34" charset="0"/>
              </a:rPr>
              <a:t>Fonte del vantaggio</a:t>
            </a:r>
            <a:r>
              <a:rPr lang="it-IT" sz="1500" dirty="0">
                <a:solidFill>
                  <a:schemeClr val="tx1"/>
                </a:solidFill>
                <a:latin typeface="Arial" panose="020B0604020202020204" pitchFamily="34" charset="0"/>
                <a:cs typeface="Arial" panose="020B0604020202020204" pitchFamily="34" charset="0"/>
              </a:rPr>
              <a:t>: </a:t>
            </a:r>
            <a:r>
              <a:rPr lang="it-IT" sz="1500" u="sng" dirty="0">
                <a:solidFill>
                  <a:schemeClr val="tx1"/>
                </a:solidFill>
                <a:latin typeface="Arial" panose="020B0604020202020204" pitchFamily="34" charset="0"/>
                <a:cs typeface="Arial" panose="020B0604020202020204" pitchFamily="34" charset="0"/>
              </a:rPr>
              <a:t>abbattimento dei costi </a:t>
            </a:r>
            <a:r>
              <a:rPr lang="it-IT" sz="1500" dirty="0">
                <a:solidFill>
                  <a:schemeClr val="tx1"/>
                </a:solidFill>
                <a:latin typeface="Arial" panose="020B0604020202020204" pitchFamily="34" charset="0"/>
                <a:cs typeface="Arial" panose="020B0604020202020204" pitchFamily="34" charset="0"/>
              </a:rPr>
              <a:t>è possibile scegliendo come </a:t>
            </a:r>
            <a:r>
              <a:rPr lang="it-IT" sz="1500" u="sng" dirty="0">
                <a:solidFill>
                  <a:schemeClr val="tx1"/>
                </a:solidFill>
                <a:latin typeface="Arial" panose="020B0604020202020204" pitchFamily="34" charset="0"/>
                <a:cs typeface="Arial" panose="020B0604020202020204" pitchFamily="34" charset="0"/>
              </a:rPr>
              <a:t>fornitori solo produttori locali di fiori</a:t>
            </a:r>
            <a:r>
              <a:rPr lang="it-IT" sz="1500" dirty="0">
                <a:solidFill>
                  <a:schemeClr val="tx1"/>
                </a:solidFill>
                <a:latin typeface="Arial" panose="020B0604020202020204" pitchFamily="34" charset="0"/>
                <a:cs typeface="Arial" panose="020B0604020202020204" pitchFamily="34" charset="0"/>
              </a:rPr>
              <a:t> evitando così i fornitori esteri, che rincarano l’esportazione con prezzi alti, inviando un prodotto con trasporto refrigerato via Amsterdam e che dura molto meno rispetto ai fiori freschi</a:t>
            </a:r>
          </a:p>
          <a:p>
            <a:pPr marL="285750" indent="-285750">
              <a:buFont typeface="Arial" panose="020B0604020202020204" pitchFamily="34" charset="0"/>
              <a:buChar char="•"/>
            </a:pPr>
            <a:r>
              <a:rPr lang="it-IT" sz="1500" b="1" dirty="0">
                <a:solidFill>
                  <a:schemeClr val="tx1"/>
                </a:solidFill>
                <a:latin typeface="Arial" panose="020B0604020202020204" pitchFamily="34" charset="0"/>
                <a:cs typeface="Arial" panose="020B0604020202020204" pitchFamily="34" charset="0"/>
              </a:rPr>
              <a:t>Posizionamento</a:t>
            </a:r>
            <a:r>
              <a:rPr lang="it-IT" sz="1500" dirty="0">
                <a:solidFill>
                  <a:schemeClr val="tx1"/>
                </a:solidFill>
                <a:latin typeface="Arial" panose="020B0604020202020204" pitchFamily="34" charset="0"/>
                <a:cs typeface="Arial" panose="020B0604020202020204" pitchFamily="34" charset="0"/>
              </a:rPr>
              <a:t>: I risultati di questa scelta sono tutti a favore di un </a:t>
            </a:r>
            <a:r>
              <a:rPr lang="it-IT" sz="1500" u="sng" dirty="0">
                <a:solidFill>
                  <a:schemeClr val="tx1"/>
                </a:solidFill>
                <a:latin typeface="Arial" panose="020B0604020202020204" pitchFamily="34" charset="0"/>
                <a:cs typeface="Arial" panose="020B0604020202020204" pitchFamily="34" charset="0"/>
              </a:rPr>
              <a:t>prodotto unico, stagionale, naturale al 100% che non subisce trasformazioni di alcun tipo e arriva direttamente al consumatore in ecologiche buste del pane.</a:t>
            </a:r>
          </a:p>
          <a:p>
            <a:pPr algn="ctr"/>
            <a:endParaRPr lang="it-IT" sz="1400" dirty="0">
              <a:solidFill>
                <a:schemeClr val="tx1"/>
              </a:solidFill>
              <a:latin typeface="Arial" panose="020B0604020202020204" pitchFamily="34" charset="0"/>
              <a:cs typeface="Arial" panose="020B0604020202020204" pitchFamily="34" charset="0"/>
            </a:endParaRPr>
          </a:p>
          <a:p>
            <a:pPr algn="ctr"/>
            <a:endParaRPr lang="it-IT" dirty="0">
              <a:solidFill>
                <a:schemeClr val="tx1"/>
              </a:solidFill>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E248D0C4-E610-402B-86AE-7C846F9909CA}"/>
              </a:ext>
            </a:extLst>
          </p:cNvPr>
          <p:cNvSpPr/>
          <p:nvPr/>
        </p:nvSpPr>
        <p:spPr>
          <a:xfrm>
            <a:off x="8511" y="1293092"/>
            <a:ext cx="4591049" cy="1772580"/>
          </a:xfrm>
          <a:prstGeom prst="rect">
            <a:avLst/>
          </a:prstGeom>
          <a:solidFill>
            <a:srgbClr val="F4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i="1" dirty="0" err="1">
                <a:solidFill>
                  <a:schemeClr val="tx1"/>
                </a:solidFill>
                <a:latin typeface="Arial" panose="020B0604020202020204" pitchFamily="34" charset="0"/>
                <a:cs typeface="Arial" panose="020B0604020202020204" pitchFamily="34" charset="0"/>
              </a:rPr>
              <a:t>Flority</a:t>
            </a:r>
            <a:r>
              <a:rPr lang="it-IT" sz="1600" i="1" dirty="0">
                <a:solidFill>
                  <a:schemeClr val="tx1"/>
                </a:solidFill>
                <a:latin typeface="Arial" panose="020B0604020202020204" pitchFamily="34" charset="0"/>
                <a:cs typeface="Arial" panose="020B0604020202020204" pitchFamily="34" charset="0"/>
              </a:rPr>
              <a:t> Fair </a:t>
            </a:r>
            <a:r>
              <a:rPr lang="it-IT" sz="1600" dirty="0">
                <a:solidFill>
                  <a:schemeClr val="tx1"/>
                </a:solidFill>
                <a:latin typeface="Arial" panose="020B0604020202020204" pitchFamily="34" charset="0"/>
                <a:cs typeface="Arial" panose="020B0604020202020204" pitchFamily="34" charset="0"/>
              </a:rPr>
              <a:t>è un e-commerce per la vendita online di fiori sfusi o di bouquet di stagione con la formula in abbonamento settimanale o mensile, di composizioni floreali per ricevimenti, di materiali per fioristi, giardini verticali e tanto altro.</a:t>
            </a:r>
          </a:p>
        </p:txBody>
      </p:sp>
      <p:sp>
        <p:nvSpPr>
          <p:cNvPr id="25" name="CasellaDiTesto 24">
            <a:extLst>
              <a:ext uri="{FF2B5EF4-FFF2-40B4-BE49-F238E27FC236}">
                <a16:creationId xmlns:a16="http://schemas.microsoft.com/office/drawing/2014/main" id="{C98F9F0F-F8F1-4DEB-9A3C-10AED1F53D22}"/>
              </a:ext>
            </a:extLst>
          </p:cNvPr>
          <p:cNvSpPr txBox="1"/>
          <p:nvPr/>
        </p:nvSpPr>
        <p:spPr>
          <a:xfrm>
            <a:off x="9081943" y="156262"/>
            <a:ext cx="2731294" cy="369332"/>
          </a:xfrm>
          <a:prstGeom prst="rect">
            <a:avLst/>
          </a:prstGeom>
          <a:noFill/>
        </p:spPr>
        <p:txBody>
          <a:bodyPr wrap="square">
            <a:spAutoFit/>
          </a:bodyPr>
          <a:lstStyle/>
          <a:p>
            <a:r>
              <a:rPr lang="it-IT" dirty="0">
                <a:hlinkClick r:id="rId3"/>
              </a:rPr>
              <a:t>https://www.florityfair.it/</a:t>
            </a:r>
            <a:r>
              <a:rPr lang="it-IT" dirty="0"/>
              <a:t> </a:t>
            </a:r>
          </a:p>
        </p:txBody>
      </p:sp>
      <p:sp>
        <p:nvSpPr>
          <p:cNvPr id="26" name="Rettangolo 25">
            <a:extLst>
              <a:ext uri="{FF2B5EF4-FFF2-40B4-BE49-F238E27FC236}">
                <a16:creationId xmlns:a16="http://schemas.microsoft.com/office/drawing/2014/main" id="{E405677A-66A0-405E-B22E-802F7EC4D4A5}"/>
              </a:ext>
            </a:extLst>
          </p:cNvPr>
          <p:cNvSpPr/>
          <p:nvPr/>
        </p:nvSpPr>
        <p:spPr>
          <a:xfrm>
            <a:off x="9155762" y="3636017"/>
            <a:ext cx="3044749" cy="26600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1600" dirty="0">
                <a:solidFill>
                  <a:schemeClr val="tx1"/>
                </a:solidFill>
                <a:latin typeface="Arial" panose="020B0604020202020204" pitchFamily="34" charset="0"/>
                <a:ea typeface="Calibri" panose="020F0502020204030204" pitchFamily="34" charset="0"/>
                <a:cs typeface="Arial" panose="020B0604020202020204" pitchFamily="34" charset="0"/>
              </a:rPr>
              <a:t>Si ritrovano gli attributi chiave:</a:t>
            </a:r>
          </a:p>
          <a:p>
            <a:pPr marL="285750" indent="-285750">
              <a:buFont typeface="Arial" panose="020B0604020202020204" pitchFamily="34" charset="0"/>
              <a:buChar char="•"/>
            </a:pPr>
            <a:r>
              <a:rPr lang="it-IT" sz="1600" u="sng" dirty="0">
                <a:solidFill>
                  <a:schemeClr val="tx1"/>
                </a:solidFill>
                <a:latin typeface="Arial" panose="020B0604020202020204" pitchFamily="34" charset="0"/>
                <a:ea typeface="Calibri" panose="020F0502020204030204" pitchFamily="34" charset="0"/>
                <a:cs typeface="Arial" panose="020B0604020202020204" pitchFamily="34" charset="0"/>
              </a:rPr>
              <a:t>La qualità </a:t>
            </a:r>
          </a:p>
          <a:p>
            <a:pPr marL="285750" indent="-285750">
              <a:buFont typeface="Arial" panose="020B0604020202020204" pitchFamily="34" charset="0"/>
              <a:buChar char="•"/>
            </a:pPr>
            <a:r>
              <a:rPr lang="it-IT" sz="1600" u="sng" dirty="0">
                <a:solidFill>
                  <a:schemeClr val="tx1"/>
                </a:solidFill>
                <a:latin typeface="Arial" panose="020B0604020202020204" pitchFamily="34" charset="0"/>
                <a:ea typeface="Calibri" panose="020F0502020204030204" pitchFamily="34" charset="0"/>
                <a:cs typeface="Arial" panose="020B0604020202020204" pitchFamily="34" charset="0"/>
              </a:rPr>
              <a:t>Il prezzo</a:t>
            </a:r>
          </a:p>
          <a:p>
            <a:pPr marL="285750" indent="-285750">
              <a:buFont typeface="Arial" panose="020B0604020202020204" pitchFamily="34" charset="0"/>
              <a:buChar char="•"/>
            </a:pPr>
            <a:r>
              <a:rPr lang="it-IT" sz="1600" u="sng" dirty="0">
                <a:solidFill>
                  <a:schemeClr val="tx1"/>
                </a:solidFill>
                <a:latin typeface="Arial" panose="020B0604020202020204" pitchFamily="34" charset="0"/>
                <a:ea typeface="Calibri" panose="020F0502020204030204" pitchFamily="34" charset="0"/>
                <a:cs typeface="Arial" panose="020B0604020202020204" pitchFamily="34" charset="0"/>
              </a:rPr>
              <a:t>Il servizio</a:t>
            </a:r>
          </a:p>
          <a:p>
            <a:pPr marL="285750" indent="-285750">
              <a:buFont typeface="Arial" panose="020B0604020202020204" pitchFamily="34" charset="0"/>
              <a:buChar char="•"/>
            </a:pPr>
            <a:r>
              <a:rPr lang="it-IT" sz="1600" u="sng" dirty="0">
                <a:solidFill>
                  <a:schemeClr val="tx1"/>
                </a:solidFill>
                <a:latin typeface="Arial" panose="020B0604020202020204" pitchFamily="34" charset="0"/>
                <a:ea typeface="Calibri" panose="020F0502020204030204" pitchFamily="34" charset="0"/>
                <a:cs typeface="Arial" panose="020B0604020202020204" pitchFamily="34" charset="0"/>
              </a:rPr>
              <a:t>La convenienza </a:t>
            </a:r>
          </a:p>
          <a:p>
            <a:pPr marL="285750" indent="-285750">
              <a:buFont typeface="Arial" panose="020B0604020202020204" pitchFamily="34" charset="0"/>
              <a:buChar char="•"/>
            </a:pPr>
            <a:r>
              <a:rPr lang="it-IT" sz="1600" u="sng" dirty="0">
                <a:solidFill>
                  <a:schemeClr val="tx1"/>
                </a:solidFill>
                <a:latin typeface="Arial" panose="020B0604020202020204" pitchFamily="34" charset="0"/>
                <a:ea typeface="Calibri" panose="020F0502020204030204" pitchFamily="34" charset="0"/>
                <a:cs typeface="Arial" panose="020B0604020202020204" pitchFamily="34" charset="0"/>
              </a:rPr>
              <a:t>L’ampiezza di scelta</a:t>
            </a:r>
            <a:endParaRPr lang="it-IT" sz="16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it-IT" sz="1600" dirty="0">
                <a:solidFill>
                  <a:schemeClr val="tx1"/>
                </a:solidFill>
                <a:latin typeface="Arial" panose="020B0604020202020204" pitchFamily="34" charset="0"/>
                <a:ea typeface="Calibri" panose="020F0502020204030204" pitchFamily="34" charset="0"/>
                <a:cs typeface="Arial" panose="020B0604020202020204" pitchFamily="34" charset="0"/>
              </a:rPr>
              <a:t>Ed anche:</a:t>
            </a:r>
          </a:p>
          <a:p>
            <a:pPr marL="285750" indent="-285750">
              <a:buFont typeface="Arial" panose="020B0604020202020204" pitchFamily="34" charset="0"/>
              <a:buChar char="•"/>
            </a:pPr>
            <a:r>
              <a:rPr lang="it-IT" sz="1600" dirty="0">
                <a:solidFill>
                  <a:schemeClr val="tx1"/>
                </a:solidFill>
                <a:latin typeface="Arial" panose="020B0604020202020204" pitchFamily="34" charset="0"/>
                <a:ea typeface="Calibri" panose="020F0502020204030204" pitchFamily="34" charset="0"/>
                <a:cs typeface="Arial" panose="020B0604020202020204" pitchFamily="34" charset="0"/>
              </a:rPr>
              <a:t>La sostenibilità</a:t>
            </a:r>
          </a:p>
          <a:p>
            <a:pPr marL="285750" indent="-285750">
              <a:buFont typeface="Arial" panose="020B0604020202020204" pitchFamily="34" charset="0"/>
              <a:buChar char="•"/>
            </a:pPr>
            <a:r>
              <a:rPr lang="it-IT" sz="1600" dirty="0">
                <a:solidFill>
                  <a:schemeClr val="tx1"/>
                </a:solidFill>
                <a:latin typeface="Arial" panose="020B0604020202020204" pitchFamily="34" charset="0"/>
                <a:ea typeface="Calibri" panose="020F0502020204030204" pitchFamily="34" charset="0"/>
                <a:cs typeface="Arial" panose="020B0604020202020204" pitchFamily="34" charset="0"/>
              </a:rPr>
              <a:t>La specialità</a:t>
            </a:r>
          </a:p>
          <a:p>
            <a:pPr marL="285750" indent="-285750">
              <a:buFont typeface="Arial" panose="020B0604020202020204" pitchFamily="34" charset="0"/>
              <a:buChar char="•"/>
            </a:pPr>
            <a:r>
              <a:rPr lang="it-IT" sz="1600" dirty="0">
                <a:solidFill>
                  <a:schemeClr val="tx1"/>
                </a:solidFill>
                <a:latin typeface="Arial" panose="020B0604020202020204" pitchFamily="34" charset="0"/>
                <a:ea typeface="Calibri" panose="020F0502020204030204" pitchFamily="34" charset="0"/>
                <a:cs typeface="Arial" panose="020B0604020202020204" pitchFamily="34" charset="0"/>
              </a:rPr>
              <a:t>La funzione benefica</a:t>
            </a:r>
          </a:p>
          <a:p>
            <a:endParaRPr lang="it-IT" sz="1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3175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065FAAB-C394-49A8-BD37-C2BF16DC1060}"/>
              </a:ext>
            </a:extLst>
          </p:cNvPr>
          <p:cNvSpPr txBox="1">
            <a:spLocks/>
          </p:cNvSpPr>
          <p:nvPr/>
        </p:nvSpPr>
        <p:spPr>
          <a:xfrm>
            <a:off x="1051495" y="174949"/>
            <a:ext cx="10711880" cy="9871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it-IT" sz="2800" i="1" cap="none" dirty="0"/>
              <a:t>Strategie di posizionamento: un esempio</a:t>
            </a:r>
          </a:p>
        </p:txBody>
      </p:sp>
      <p:sp>
        <p:nvSpPr>
          <p:cNvPr id="25" name="CasellaDiTesto 24">
            <a:extLst>
              <a:ext uri="{FF2B5EF4-FFF2-40B4-BE49-F238E27FC236}">
                <a16:creationId xmlns:a16="http://schemas.microsoft.com/office/drawing/2014/main" id="{C98F9F0F-F8F1-4DEB-9A3C-10AED1F53D22}"/>
              </a:ext>
            </a:extLst>
          </p:cNvPr>
          <p:cNvSpPr txBox="1"/>
          <p:nvPr/>
        </p:nvSpPr>
        <p:spPr>
          <a:xfrm>
            <a:off x="9081943" y="156262"/>
            <a:ext cx="2731294" cy="369332"/>
          </a:xfrm>
          <a:prstGeom prst="rect">
            <a:avLst/>
          </a:prstGeom>
          <a:noFill/>
        </p:spPr>
        <p:txBody>
          <a:bodyPr wrap="square">
            <a:spAutoFit/>
          </a:bodyPr>
          <a:lstStyle/>
          <a:p>
            <a:r>
              <a:rPr lang="it-IT" dirty="0"/>
              <a:t>https://www.florityfair.it/</a:t>
            </a:r>
          </a:p>
        </p:txBody>
      </p:sp>
      <p:pic>
        <p:nvPicPr>
          <p:cNvPr id="3" name="Immagine 2">
            <a:extLst>
              <a:ext uri="{FF2B5EF4-FFF2-40B4-BE49-F238E27FC236}">
                <a16:creationId xmlns:a16="http://schemas.microsoft.com/office/drawing/2014/main" id="{4CA4D8A9-F7EB-4954-A783-6977EC26DA53}"/>
              </a:ext>
            </a:extLst>
          </p:cNvPr>
          <p:cNvPicPr>
            <a:picLocks noChangeAspect="1"/>
          </p:cNvPicPr>
          <p:nvPr/>
        </p:nvPicPr>
        <p:blipFill>
          <a:blip r:embed="rId2"/>
          <a:stretch>
            <a:fillRect/>
          </a:stretch>
        </p:blipFill>
        <p:spPr>
          <a:xfrm>
            <a:off x="2430895" y="4178639"/>
            <a:ext cx="9696450" cy="2679360"/>
          </a:xfrm>
          <a:prstGeom prst="rect">
            <a:avLst/>
          </a:prstGeom>
        </p:spPr>
      </p:pic>
      <p:pic>
        <p:nvPicPr>
          <p:cNvPr id="9" name="Immagine 8">
            <a:extLst>
              <a:ext uri="{FF2B5EF4-FFF2-40B4-BE49-F238E27FC236}">
                <a16:creationId xmlns:a16="http://schemas.microsoft.com/office/drawing/2014/main" id="{2003DD5C-645D-42AA-81C0-427BD2A51ABA}"/>
              </a:ext>
            </a:extLst>
          </p:cNvPr>
          <p:cNvPicPr>
            <a:picLocks noChangeAspect="1"/>
          </p:cNvPicPr>
          <p:nvPr/>
        </p:nvPicPr>
        <p:blipFill>
          <a:blip r:embed="rId3"/>
          <a:stretch>
            <a:fillRect/>
          </a:stretch>
        </p:blipFill>
        <p:spPr>
          <a:xfrm>
            <a:off x="0" y="577811"/>
            <a:ext cx="12192000" cy="845156"/>
          </a:xfrm>
          <a:prstGeom prst="rect">
            <a:avLst/>
          </a:prstGeom>
        </p:spPr>
      </p:pic>
      <p:pic>
        <p:nvPicPr>
          <p:cNvPr id="11" name="Immagine 10">
            <a:extLst>
              <a:ext uri="{FF2B5EF4-FFF2-40B4-BE49-F238E27FC236}">
                <a16:creationId xmlns:a16="http://schemas.microsoft.com/office/drawing/2014/main" id="{B501E9BA-CEF7-4FF7-BE35-9B66AB411945}"/>
              </a:ext>
            </a:extLst>
          </p:cNvPr>
          <p:cNvPicPr>
            <a:picLocks noChangeAspect="1"/>
          </p:cNvPicPr>
          <p:nvPr/>
        </p:nvPicPr>
        <p:blipFill>
          <a:blip r:embed="rId4"/>
          <a:stretch>
            <a:fillRect/>
          </a:stretch>
        </p:blipFill>
        <p:spPr>
          <a:xfrm>
            <a:off x="0" y="1303714"/>
            <a:ext cx="12192000" cy="2994180"/>
          </a:xfrm>
          <a:prstGeom prst="rect">
            <a:avLst/>
          </a:prstGeom>
        </p:spPr>
      </p:pic>
      <p:sp>
        <p:nvSpPr>
          <p:cNvPr id="10" name="CasellaDiTesto 9">
            <a:extLst>
              <a:ext uri="{FF2B5EF4-FFF2-40B4-BE49-F238E27FC236}">
                <a16:creationId xmlns:a16="http://schemas.microsoft.com/office/drawing/2014/main" id="{800A5E26-772F-4BBE-890C-E867D8D71422}"/>
              </a:ext>
            </a:extLst>
          </p:cNvPr>
          <p:cNvSpPr txBox="1"/>
          <p:nvPr/>
        </p:nvSpPr>
        <p:spPr>
          <a:xfrm>
            <a:off x="0" y="4304721"/>
            <a:ext cx="3888509" cy="2554545"/>
          </a:xfrm>
          <a:prstGeom prst="rect">
            <a:avLst/>
          </a:prstGeom>
          <a:solidFill>
            <a:srgbClr val="FFFF00"/>
          </a:solidFill>
        </p:spPr>
        <p:txBody>
          <a:bodyPr wrap="square">
            <a:spAutoFit/>
          </a:bodyPr>
          <a:lstStyle/>
          <a:p>
            <a:pPr algn="ctr"/>
            <a:r>
              <a:rPr lang="it-IT" sz="1600" dirty="0">
                <a:solidFill>
                  <a:schemeClr val="tx1"/>
                </a:solidFill>
                <a:latin typeface="Arial" panose="020B0604020202020204" pitchFamily="34" charset="0"/>
                <a:ea typeface="Calibri" panose="020F0502020204030204" pitchFamily="34" charset="0"/>
                <a:cs typeface="Arial" panose="020B0604020202020204" pitchFamily="34" charset="0"/>
              </a:rPr>
              <a:t>Il valore aggiunto e distintivo della sua offerta ci giunge e si fa percepire grazie ad adeguate politiche di prodotto, distribuzione, prezzo e promozione</a:t>
            </a:r>
          </a:p>
          <a:p>
            <a:pPr algn="ctr"/>
            <a:endParaRPr lang="it-IT" sz="1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a:r>
              <a:rPr lang="it-IT" sz="1600" dirty="0">
                <a:latin typeface="Arial" panose="020B0604020202020204" pitchFamily="34" charset="0"/>
                <a:cs typeface="Arial" panose="020B0604020202020204" pitchFamily="34" charset="0"/>
              </a:rPr>
              <a:t>L’attività cresce e mantiene il suo vantaggio continuando a lavorare su nuovi servizi ed ampiezza di scelta sulla base delle richieste dei clienti del mercato</a:t>
            </a:r>
          </a:p>
        </p:txBody>
      </p:sp>
    </p:spTree>
    <p:extLst>
      <p:ext uri="{BB962C8B-B14F-4D97-AF65-F5344CB8AC3E}">
        <p14:creationId xmlns:p14="http://schemas.microsoft.com/office/powerpoint/2010/main" val="4223088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E2C6EC-A848-C448-8AE8-4A413F314D25}"/>
              </a:ext>
            </a:extLst>
          </p:cNvPr>
          <p:cNvSpPr>
            <a:spLocks noGrp="1"/>
          </p:cNvSpPr>
          <p:nvPr>
            <p:ph type="title"/>
          </p:nvPr>
        </p:nvSpPr>
        <p:spPr/>
        <p:txBody>
          <a:bodyPr/>
          <a:lstStyle/>
          <a:p>
            <a:r>
              <a:rPr lang="it-IT" dirty="0"/>
              <a:t>Alcune prime valutazioni </a:t>
            </a:r>
          </a:p>
        </p:txBody>
      </p:sp>
      <p:sp>
        <p:nvSpPr>
          <p:cNvPr id="3" name="Segnaposto testo 2">
            <a:extLst>
              <a:ext uri="{FF2B5EF4-FFF2-40B4-BE49-F238E27FC236}">
                <a16:creationId xmlns:a16="http://schemas.microsoft.com/office/drawing/2014/main" id="{52BEDB0B-3020-5549-8FEB-8832B53224CD}"/>
              </a:ext>
            </a:extLst>
          </p:cNvPr>
          <p:cNvSpPr>
            <a:spLocks noGrp="1"/>
          </p:cNvSpPr>
          <p:nvPr>
            <p:ph type="body" idx="1"/>
          </p:nvPr>
        </p:nvSpPr>
        <p:spPr>
          <a:xfrm>
            <a:off x="677334" y="1707828"/>
            <a:ext cx="8596668" cy="3880773"/>
          </a:xfrm>
        </p:spPr>
        <p:txBody>
          <a:bodyPr/>
          <a:lstStyle/>
          <a:p>
            <a:r>
              <a:rPr lang="it-IT" dirty="0"/>
              <a:t>Film</a:t>
            </a:r>
          </a:p>
          <a:p>
            <a:r>
              <a:rPr lang="it-IT" dirty="0"/>
              <a:t>Sensori per rilevazione componenti volatili stress  (terpeni)</a:t>
            </a:r>
          </a:p>
          <a:p>
            <a:r>
              <a:rPr lang="it-IT" dirty="0"/>
              <a:t>Antitraspiranti</a:t>
            </a:r>
          </a:p>
          <a:p>
            <a:r>
              <a:rPr lang="it-IT" dirty="0"/>
              <a:t>Sensori temperatura e umidità</a:t>
            </a:r>
          </a:p>
          <a:p>
            <a:r>
              <a:rPr lang="it-IT" dirty="0"/>
              <a:t>Carrello </a:t>
            </a:r>
            <a:r>
              <a:rPr lang="it-IT" dirty="0" err="1"/>
              <a:t>fitostand</a:t>
            </a:r>
            <a:endParaRPr lang="it-IT" dirty="0"/>
          </a:p>
          <a:p>
            <a:r>
              <a:rPr lang="it-IT" dirty="0"/>
              <a:t>l'applicazione di </a:t>
            </a:r>
            <a:r>
              <a:rPr lang="it-IT" dirty="0" err="1"/>
              <a:t>sensoristica</a:t>
            </a:r>
            <a:r>
              <a:rPr lang="it-IT" dirty="0"/>
              <a:t> non distruttiva NIR e di mini sensori </a:t>
            </a:r>
            <a:r>
              <a:rPr lang="it-IT" dirty="0" err="1"/>
              <a:t>loT</a:t>
            </a:r>
            <a:r>
              <a:rPr lang="it-IT" dirty="0"/>
              <a:t>, </a:t>
            </a:r>
          </a:p>
          <a:p>
            <a:pPr marL="137160" indent="0">
              <a:buNone/>
            </a:pPr>
            <a:r>
              <a:rPr lang="it-IT" dirty="0"/>
              <a:t>miglioramento delle condizioni termiche e di illuminazione all’interno dei containers refrigerati al fine di ridurre la moria di piante in vaso durante i trasporti a lungo raggio. </a:t>
            </a:r>
          </a:p>
          <a:p>
            <a:endParaRPr lang="it-IT" dirty="0"/>
          </a:p>
        </p:txBody>
      </p:sp>
    </p:spTree>
    <p:extLst>
      <p:ext uri="{BB962C8B-B14F-4D97-AF65-F5344CB8AC3E}">
        <p14:creationId xmlns:p14="http://schemas.microsoft.com/office/powerpoint/2010/main" val="3391396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34452-C00E-2641-BC34-81B1719D087B}"/>
              </a:ext>
            </a:extLst>
          </p:cNvPr>
          <p:cNvSpPr>
            <a:spLocks noGrp="1"/>
          </p:cNvSpPr>
          <p:nvPr>
            <p:ph type="title"/>
          </p:nvPr>
        </p:nvSpPr>
        <p:spPr>
          <a:xfrm>
            <a:off x="641823" y="306650"/>
            <a:ext cx="8596668" cy="1320800"/>
          </a:xfrm>
        </p:spPr>
        <p:txBody>
          <a:bodyPr/>
          <a:lstStyle/>
          <a:p>
            <a:r>
              <a:rPr lang="it-IT" dirty="0"/>
              <a:t>Gli effetti del COVID:  le perdite iniziali…)</a:t>
            </a:r>
          </a:p>
        </p:txBody>
      </p:sp>
      <p:pic>
        <p:nvPicPr>
          <p:cNvPr id="4" name="Immagine 3">
            <a:extLst>
              <a:ext uri="{FF2B5EF4-FFF2-40B4-BE49-F238E27FC236}">
                <a16:creationId xmlns:a16="http://schemas.microsoft.com/office/drawing/2014/main" id="{25F0D3D2-1FBF-B54D-9D84-F40260EE8E6C}"/>
              </a:ext>
            </a:extLst>
          </p:cNvPr>
          <p:cNvPicPr>
            <a:picLocks noChangeAspect="1"/>
          </p:cNvPicPr>
          <p:nvPr/>
        </p:nvPicPr>
        <p:blipFill>
          <a:blip r:embed="rId3"/>
          <a:stretch>
            <a:fillRect/>
          </a:stretch>
        </p:blipFill>
        <p:spPr>
          <a:xfrm>
            <a:off x="1522028" y="1627450"/>
            <a:ext cx="6502400" cy="4597400"/>
          </a:xfrm>
          <a:prstGeom prst="rect">
            <a:avLst/>
          </a:prstGeom>
        </p:spPr>
      </p:pic>
    </p:spTree>
    <p:extLst>
      <p:ext uri="{BB962C8B-B14F-4D97-AF65-F5344CB8AC3E}">
        <p14:creationId xmlns:p14="http://schemas.microsoft.com/office/powerpoint/2010/main" val="1462309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txBox="1"/>
          <p:nvPr/>
        </p:nvSpPr>
        <p:spPr>
          <a:xfrm>
            <a:off x="292116" y="952805"/>
            <a:ext cx="5735702" cy="3470140"/>
          </a:xfrm>
          <a:prstGeom prst="rect">
            <a:avLst/>
          </a:prstGeom>
          <a:noFill/>
          <a:ln>
            <a:noFill/>
          </a:ln>
        </p:spPr>
        <p:txBody>
          <a:bodyPr spcFirstLastPara="1" wrap="square" lIns="91425" tIns="45700" rIns="91425" bIns="45700" anchor="t" anchorCtr="0">
            <a:spAutoFit/>
          </a:bodyPr>
          <a:lstStyle/>
          <a:p>
            <a:pPr marL="342900" marR="0" lvl="1" indent="-273050" algn="l" rtl="0">
              <a:spcBef>
                <a:spcPts val="0"/>
              </a:spcBef>
              <a:spcAft>
                <a:spcPts val="0"/>
              </a:spcAft>
              <a:buClr>
                <a:schemeClr val="dk1"/>
              </a:buClr>
              <a:buSzPts val="1100"/>
              <a:buFont typeface="Noto Sans Symbols"/>
              <a:buNone/>
            </a:pPr>
            <a:endParaRPr sz="1100" b="1" i="0" u="none" strike="noStrike" cap="none" dirty="0">
              <a:solidFill>
                <a:srgbClr val="AF8C13"/>
              </a:solidFill>
              <a:latin typeface="Trebuchet MS"/>
              <a:ea typeface="Trebuchet MS"/>
              <a:cs typeface="Trebuchet MS"/>
              <a:sym typeface="Trebuchet MS"/>
            </a:endParaRPr>
          </a:p>
          <a:p>
            <a:pPr marL="2857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Da fine 2020, </a:t>
            </a:r>
            <a:r>
              <a:rPr lang="it-IT" sz="1600" b="1" i="0" u="none" strike="noStrike" cap="none" dirty="0">
                <a:solidFill>
                  <a:schemeClr val="dk1"/>
                </a:solidFill>
                <a:latin typeface="Calibri"/>
                <a:ea typeface="Calibri"/>
                <a:cs typeface="Calibri"/>
                <a:sym typeface="Calibri"/>
              </a:rPr>
              <a:t>recupero rapido dei consumi di piante ornamentali</a:t>
            </a:r>
            <a:r>
              <a:rPr lang="it-IT" sz="1600" b="0" i="0" u="none" strike="noStrike" cap="none" dirty="0">
                <a:solidFill>
                  <a:schemeClr val="dk1"/>
                </a:solidFill>
                <a:latin typeface="Calibri"/>
                <a:ea typeface="Calibri"/>
                <a:cs typeface="Calibri"/>
                <a:sym typeface="Calibri"/>
              </a:rPr>
              <a:t>: rinnovato amore per le piante come dono e come </a:t>
            </a:r>
            <a:r>
              <a:rPr lang="it-IT" sz="1600" b="1" i="0" u="none" strike="noStrike" cap="none" dirty="0">
                <a:solidFill>
                  <a:schemeClr val="dk1"/>
                </a:solidFill>
                <a:latin typeface="Calibri"/>
                <a:ea typeface="Calibri"/>
                <a:cs typeface="Calibri"/>
                <a:sym typeface="Calibri"/>
              </a:rPr>
              <a:t>elemento centrale di luoghi di vita </a:t>
            </a:r>
            <a:r>
              <a:rPr lang="it-IT" sz="1600" b="0" i="0" u="none" strike="noStrike" cap="none" dirty="0">
                <a:solidFill>
                  <a:schemeClr val="dk1"/>
                </a:solidFill>
                <a:latin typeface="Calibri"/>
                <a:ea typeface="Calibri"/>
                <a:cs typeface="Calibri"/>
                <a:sym typeface="Calibri"/>
              </a:rPr>
              <a:t>(pubblici e privati)</a:t>
            </a:r>
            <a:endParaRPr dirty="0"/>
          </a:p>
          <a:p>
            <a:pPr marL="2857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Fiori e piante riconosciuti da consumatori ed istituzioni come </a:t>
            </a:r>
            <a:r>
              <a:rPr lang="it-IT" sz="1600" b="1" i="0" u="none" strike="noStrike" cap="none" dirty="0">
                <a:solidFill>
                  <a:schemeClr val="dk1"/>
                </a:solidFill>
                <a:latin typeface="Calibri"/>
                <a:ea typeface="Calibri"/>
                <a:cs typeface="Calibri"/>
                <a:sym typeface="Calibri"/>
              </a:rPr>
              <a:t>bene primario per garantire la qualità di vita ed il benessere</a:t>
            </a:r>
            <a:r>
              <a:rPr lang="it-IT" sz="1600" b="0" i="0" u="none" strike="noStrike" cap="none" dirty="0">
                <a:solidFill>
                  <a:schemeClr val="dk1"/>
                </a:solidFill>
                <a:latin typeface="Calibri"/>
                <a:ea typeface="Calibri"/>
                <a:cs typeface="Calibri"/>
                <a:sym typeface="Calibri"/>
              </a:rPr>
              <a:t> psico-fisico degli individui</a:t>
            </a:r>
            <a:endParaRPr dirty="0"/>
          </a:p>
          <a:p>
            <a:pPr marL="285750" marR="0" lvl="1" indent="-21590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Forte crescita di volumi e prezzi di vendita nei segmenti </a:t>
            </a:r>
            <a:r>
              <a:rPr lang="it-IT" sz="1600" b="1" i="0" u="none" strike="noStrike" cap="none" dirty="0">
                <a:solidFill>
                  <a:schemeClr val="dk1"/>
                </a:solidFill>
                <a:latin typeface="Calibri"/>
                <a:ea typeface="Calibri"/>
                <a:cs typeface="Calibri"/>
                <a:sym typeface="Calibri"/>
              </a:rPr>
              <a:t>piante in vaso da interno, gardening e  verde pubblico</a:t>
            </a:r>
            <a:endParaRPr dirty="0"/>
          </a:p>
          <a:p>
            <a:pPr marL="285750" marR="0" lvl="1" indent="-219075" algn="l" rtl="0">
              <a:spcBef>
                <a:spcPts val="0"/>
              </a:spcBef>
              <a:spcAft>
                <a:spcPts val="0"/>
              </a:spcAft>
              <a:buClr>
                <a:schemeClr val="dk1"/>
              </a:buClr>
              <a:buSzPts val="1050"/>
              <a:buFont typeface="Arial"/>
              <a:buNone/>
            </a:pPr>
            <a:endParaRPr sz="1050" b="0" i="0" u="none" strike="noStrike" cap="none" dirty="0">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Ruolo crescente del </a:t>
            </a:r>
            <a:r>
              <a:rPr lang="it-IT" sz="1600" b="1" i="0" u="none" strike="noStrike" cap="none" dirty="0">
                <a:solidFill>
                  <a:schemeClr val="dk1"/>
                </a:solidFill>
                <a:latin typeface="Calibri"/>
                <a:ea typeface="Calibri"/>
                <a:cs typeface="Calibri"/>
                <a:sym typeface="Calibri"/>
              </a:rPr>
              <a:t>canale online</a:t>
            </a:r>
            <a:r>
              <a:rPr lang="it-IT" sz="1600" b="0" i="0" u="none" strike="noStrike" cap="none" dirty="0">
                <a:solidFill>
                  <a:schemeClr val="dk1"/>
                </a:solidFill>
                <a:latin typeface="Calibri"/>
                <a:ea typeface="Calibri"/>
                <a:cs typeface="Calibri"/>
                <a:sym typeface="Calibri"/>
              </a:rPr>
              <a:t> come </a:t>
            </a:r>
            <a:r>
              <a:rPr lang="it-IT" sz="1600" b="1" i="0" u="none" strike="noStrike" cap="none" dirty="0">
                <a:solidFill>
                  <a:schemeClr val="dk1"/>
                </a:solidFill>
                <a:latin typeface="Calibri"/>
                <a:ea typeface="Calibri"/>
                <a:cs typeface="Calibri"/>
                <a:sym typeface="Calibri"/>
              </a:rPr>
              <a:t>fonte di informazione e canale  integrato di acquisto </a:t>
            </a:r>
            <a:r>
              <a:rPr lang="it-IT" sz="1600" b="0" i="0" u="none" strike="noStrike" cap="none" dirty="0">
                <a:solidFill>
                  <a:schemeClr val="dk1"/>
                </a:solidFill>
                <a:latin typeface="Calibri"/>
                <a:ea typeface="Calibri"/>
                <a:cs typeface="Calibri"/>
                <a:sym typeface="Calibri"/>
              </a:rPr>
              <a:t>(</a:t>
            </a:r>
            <a:r>
              <a:rPr lang="it-IT" sz="1600" b="0" i="0" u="none" strike="noStrike" cap="none" dirty="0" err="1">
                <a:solidFill>
                  <a:schemeClr val="dk1"/>
                </a:solidFill>
                <a:latin typeface="Calibri"/>
                <a:ea typeface="Calibri"/>
                <a:cs typeface="Calibri"/>
                <a:sym typeface="Calibri"/>
              </a:rPr>
              <a:t>multicanalità</a:t>
            </a:r>
            <a:r>
              <a:rPr lang="it-IT" sz="1600" b="0" i="0" u="none" strike="noStrike" cap="none" dirty="0">
                <a:solidFill>
                  <a:schemeClr val="dk1"/>
                </a:solidFill>
                <a:latin typeface="Calibri"/>
                <a:ea typeface="Calibri"/>
                <a:cs typeface="Calibri"/>
                <a:sym typeface="Calibri"/>
              </a:rPr>
              <a:t>) per acquirenti intermedi e finali</a:t>
            </a:r>
            <a:endParaRPr dirty="0"/>
          </a:p>
        </p:txBody>
      </p:sp>
      <p:sp>
        <p:nvSpPr>
          <p:cNvPr id="203" name="Google Shape;203;p8"/>
          <p:cNvSpPr txBox="1"/>
          <p:nvPr/>
        </p:nvSpPr>
        <p:spPr>
          <a:xfrm>
            <a:off x="195868" y="177986"/>
            <a:ext cx="7018313" cy="774819"/>
          </a:xfrm>
          <a:prstGeom prst="rect">
            <a:avLst/>
          </a:prstGeom>
          <a:noFill/>
          <a:ln>
            <a:noFill/>
          </a:ln>
        </p:spPr>
        <p:txBody>
          <a:bodyPr spcFirstLastPara="1" wrap="square" lIns="91425" tIns="45700" rIns="91425" bIns="45700" anchor="t" anchorCtr="0">
            <a:normAutofit fontScale="77500" lnSpcReduction="20000"/>
          </a:bodyPr>
          <a:lstStyle/>
          <a:p>
            <a:pPr>
              <a:buClr>
                <a:schemeClr val="accent1"/>
              </a:buClr>
              <a:buSzPts val="3600"/>
            </a:pPr>
            <a:r>
              <a:rPr lang="it-IT" sz="3600" b="1" dirty="0">
                <a:solidFill>
                  <a:srgbClr val="2A5010"/>
                </a:solidFill>
                <a:latin typeface="Trebuchet MS"/>
                <a:ea typeface="Trebuchet MS"/>
                <a:cs typeface="Trebuchet MS"/>
                <a:sym typeface="Trebuchet MS"/>
              </a:rPr>
              <a:t>Gli effetti della pandemia COVID – 19: prime evidenze di lungo periodo</a:t>
            </a:r>
          </a:p>
          <a:p>
            <a:pPr marL="0" marR="0" lvl="0" indent="0" algn="l" rtl="0">
              <a:spcBef>
                <a:spcPts val="0"/>
              </a:spcBef>
              <a:spcAft>
                <a:spcPts val="0"/>
              </a:spcAft>
              <a:buClr>
                <a:schemeClr val="accent1"/>
              </a:buClr>
              <a:buSzPts val="3600"/>
              <a:buFont typeface="Trebuchet MS"/>
              <a:buNone/>
            </a:pPr>
            <a:endParaRPr sz="3600" b="1" dirty="0">
              <a:solidFill>
                <a:schemeClr val="accent1"/>
              </a:solidFill>
              <a:latin typeface="Trebuchet MS"/>
              <a:ea typeface="Trebuchet MS"/>
              <a:cs typeface="Trebuchet MS"/>
              <a:sym typeface="Trebuchet MS"/>
            </a:endParaRPr>
          </a:p>
        </p:txBody>
      </p:sp>
      <p:sp>
        <p:nvSpPr>
          <p:cNvPr id="204" name="Google Shape;204;p8"/>
          <p:cNvSpPr/>
          <p:nvPr/>
        </p:nvSpPr>
        <p:spPr>
          <a:xfrm>
            <a:off x="10300041" y="5992597"/>
            <a:ext cx="1891957"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400">
                <a:solidFill>
                  <a:schemeClr val="dk1"/>
                </a:solidFill>
                <a:latin typeface="Calibri"/>
                <a:ea typeface="Calibri"/>
                <a:cs typeface="Calibri"/>
                <a:sym typeface="Calibri"/>
              </a:rPr>
              <a:t>(AIPH, 2020b-j; </a:t>
            </a:r>
            <a:endParaRPr sz="1400">
              <a:solidFill>
                <a:schemeClr val="dk1"/>
              </a:solidFill>
              <a:latin typeface="Calibri"/>
              <a:ea typeface="Calibri"/>
              <a:cs typeface="Calibri"/>
              <a:sym typeface="Calibri"/>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Union Fleurs, 2020; </a:t>
            </a:r>
            <a:endParaRPr sz="1400">
              <a:solidFill>
                <a:schemeClr val="dk1"/>
              </a:solidFill>
              <a:latin typeface="Calibri"/>
              <a:ea typeface="Calibri"/>
              <a:cs typeface="Calibri"/>
              <a:sym typeface="Calibri"/>
            </a:endParaRPr>
          </a:p>
          <a:p>
            <a:pPr marL="0" marR="0" lvl="0" indent="0" algn="r" rtl="0">
              <a:spcBef>
                <a:spcPts val="0"/>
              </a:spcBef>
              <a:spcAft>
                <a:spcPts val="0"/>
              </a:spcAft>
              <a:buNone/>
            </a:pPr>
            <a:r>
              <a:rPr lang="it-IT" sz="1400">
                <a:solidFill>
                  <a:schemeClr val="dk1"/>
                </a:solidFill>
                <a:latin typeface="Calibri"/>
                <a:ea typeface="Calibri"/>
                <a:cs typeface="Calibri"/>
                <a:sym typeface="Calibri"/>
              </a:rPr>
              <a:t>Rabonak, 2020a,b,h)</a:t>
            </a:r>
            <a:endParaRPr sz="1800">
              <a:solidFill>
                <a:schemeClr val="dk1"/>
              </a:solidFill>
              <a:latin typeface="Calibri"/>
              <a:ea typeface="Calibri"/>
              <a:cs typeface="Calibri"/>
              <a:sym typeface="Calibri"/>
            </a:endParaRPr>
          </a:p>
        </p:txBody>
      </p:sp>
      <p:pic>
        <p:nvPicPr>
          <p:cNvPr id="205" name="Google Shape;205;p8"/>
          <p:cNvPicPr preferRelativeResize="0"/>
          <p:nvPr/>
        </p:nvPicPr>
        <p:blipFill rotWithShape="1">
          <a:blip r:embed="rId3">
            <a:alphaModFix/>
          </a:blip>
          <a:srcRect b="79119"/>
          <a:stretch/>
        </p:blipFill>
        <p:spPr>
          <a:xfrm>
            <a:off x="7310435" y="85789"/>
            <a:ext cx="4881563" cy="456724"/>
          </a:xfrm>
          <a:prstGeom prst="rect">
            <a:avLst/>
          </a:prstGeom>
          <a:noFill/>
          <a:ln>
            <a:noFill/>
          </a:ln>
        </p:spPr>
      </p:pic>
      <p:pic>
        <p:nvPicPr>
          <p:cNvPr id="206" name="Google Shape;206;p8"/>
          <p:cNvPicPr preferRelativeResize="0"/>
          <p:nvPr/>
        </p:nvPicPr>
        <p:blipFill rotWithShape="1">
          <a:blip r:embed="rId4">
            <a:alphaModFix/>
          </a:blip>
          <a:srcRect/>
          <a:stretch/>
        </p:blipFill>
        <p:spPr>
          <a:xfrm>
            <a:off x="6352675" y="1093076"/>
            <a:ext cx="5839325" cy="4374820"/>
          </a:xfrm>
          <a:prstGeom prst="rect">
            <a:avLst/>
          </a:prstGeom>
          <a:noFill/>
          <a:ln>
            <a:noFill/>
          </a:ln>
        </p:spPr>
      </p:pic>
      <p:pic>
        <p:nvPicPr>
          <p:cNvPr id="207" name="Google Shape;207;p8"/>
          <p:cNvPicPr preferRelativeResize="0"/>
          <p:nvPr/>
        </p:nvPicPr>
        <p:blipFill rotWithShape="1">
          <a:blip r:embed="rId3">
            <a:alphaModFix/>
          </a:blip>
          <a:srcRect t="58768" b="-137"/>
          <a:stretch/>
        </p:blipFill>
        <p:spPr>
          <a:xfrm>
            <a:off x="7310436" y="542513"/>
            <a:ext cx="4881563" cy="904875"/>
          </a:xfrm>
          <a:prstGeom prst="rect">
            <a:avLst/>
          </a:prstGeom>
          <a:noFill/>
          <a:ln>
            <a:noFill/>
          </a:ln>
        </p:spPr>
      </p:pic>
      <p:sp>
        <p:nvSpPr>
          <p:cNvPr id="208" name="Google Shape;208;p8"/>
          <p:cNvSpPr/>
          <p:nvPr/>
        </p:nvSpPr>
        <p:spPr>
          <a:xfrm>
            <a:off x="292116" y="4581845"/>
            <a:ext cx="5639449" cy="754053"/>
          </a:xfrm>
          <a:prstGeom prst="rect">
            <a:avLst/>
          </a:prstGeom>
          <a:noFill/>
          <a:ln>
            <a:noFill/>
          </a:ln>
        </p:spPr>
        <p:txBody>
          <a:bodyPr spcFirstLastPara="1" wrap="square" lIns="91425" tIns="45700" rIns="91425" bIns="45700" anchor="t" anchorCtr="0">
            <a:spAutoFit/>
          </a:bodyPr>
          <a:lstStyle/>
          <a:p>
            <a:pPr marL="285750" marR="0" lvl="1" indent="-285750" algn="l" rtl="0">
              <a:spcBef>
                <a:spcPts val="0"/>
              </a:spcBef>
              <a:spcAft>
                <a:spcPts val="0"/>
              </a:spcAft>
              <a:buClr>
                <a:schemeClr val="dk1"/>
              </a:buClr>
              <a:buSzPts val="1600"/>
              <a:buFont typeface="Arial"/>
              <a:buChar char="•"/>
            </a:pPr>
            <a:r>
              <a:rPr lang="it-IT" sz="1600" b="0" i="0" u="none" strike="noStrike" cap="none" dirty="0">
                <a:solidFill>
                  <a:schemeClr val="dk1"/>
                </a:solidFill>
                <a:latin typeface="Calibri"/>
                <a:ea typeface="Calibri"/>
                <a:cs typeface="Calibri"/>
                <a:sym typeface="Calibri"/>
              </a:rPr>
              <a:t>Maggior interesse dei consumatori per </a:t>
            </a:r>
            <a:r>
              <a:rPr lang="it-IT" sz="1600" b="1" i="0" u="none" strike="noStrike" cap="none" dirty="0">
                <a:solidFill>
                  <a:schemeClr val="dk1"/>
                </a:solidFill>
                <a:latin typeface="Calibri"/>
                <a:ea typeface="Calibri"/>
                <a:cs typeface="Calibri"/>
                <a:sym typeface="Calibri"/>
              </a:rPr>
              <a:t>trasparenza, mercati di prossimità e prodotti locali </a:t>
            </a:r>
            <a:r>
              <a:rPr lang="it-IT" sz="1600" b="0" i="0" u="none" strike="noStrike" cap="none" dirty="0">
                <a:solidFill>
                  <a:schemeClr val="dk1"/>
                </a:solidFill>
                <a:latin typeface="Calibri"/>
                <a:ea typeface="Calibri"/>
                <a:cs typeface="Calibri"/>
                <a:sym typeface="Calibri"/>
              </a:rPr>
              <a:t>(</a:t>
            </a:r>
            <a:r>
              <a:rPr lang="it-IT" sz="1600" b="0" i="1" u="none" strike="noStrike" cap="none" dirty="0" err="1">
                <a:solidFill>
                  <a:schemeClr val="dk1"/>
                </a:solidFill>
                <a:latin typeface="Calibri"/>
                <a:ea typeface="Calibri"/>
                <a:cs typeface="Calibri"/>
                <a:sym typeface="Calibri"/>
              </a:rPr>
              <a:t>local</a:t>
            </a:r>
            <a:r>
              <a:rPr lang="it-IT" sz="1600" b="0" i="1" u="none" strike="noStrike" cap="none" dirty="0">
                <a:solidFill>
                  <a:schemeClr val="dk1"/>
                </a:solidFill>
                <a:latin typeface="Calibri"/>
                <a:ea typeface="Calibri"/>
                <a:cs typeface="Calibri"/>
                <a:sym typeface="Calibri"/>
              </a:rPr>
              <a:t>-for-</a:t>
            </a:r>
            <a:r>
              <a:rPr lang="it-IT" sz="1600" b="0" i="1" u="none" strike="noStrike" cap="none" dirty="0" err="1">
                <a:solidFill>
                  <a:schemeClr val="dk1"/>
                </a:solidFill>
                <a:latin typeface="Calibri"/>
                <a:ea typeface="Calibri"/>
                <a:cs typeface="Calibri"/>
                <a:sym typeface="Calibri"/>
              </a:rPr>
              <a:t>local</a:t>
            </a:r>
            <a:r>
              <a:rPr lang="it-IT" sz="1600" b="0" i="1" u="none" strike="noStrike" cap="none" dirty="0">
                <a:solidFill>
                  <a:schemeClr val="dk1"/>
                </a:solidFill>
                <a:latin typeface="Calibri"/>
                <a:ea typeface="Calibri"/>
                <a:cs typeface="Calibri"/>
                <a:sym typeface="Calibri"/>
              </a:rPr>
              <a:t> use)</a:t>
            </a:r>
            <a:endParaRPr sz="1600" b="0" i="0" u="none" strike="noStrike" cap="none" dirty="0">
              <a:solidFill>
                <a:schemeClr val="dk1"/>
              </a:solidFill>
              <a:latin typeface="Calibri"/>
              <a:ea typeface="Calibri"/>
              <a:cs typeface="Calibri"/>
              <a:sym typeface="Calibri"/>
            </a:endParaRPr>
          </a:p>
          <a:p>
            <a:pPr marL="285750" marR="0" lvl="1" indent="-215900" algn="l" rtl="0">
              <a:spcBef>
                <a:spcPts val="0"/>
              </a:spcBef>
              <a:spcAft>
                <a:spcPts val="0"/>
              </a:spcAft>
              <a:buClr>
                <a:schemeClr val="dk1"/>
              </a:buClr>
              <a:buSzPts val="1100"/>
              <a:buFont typeface="Arial"/>
              <a:buNone/>
            </a:pPr>
            <a:endParaRPr sz="1100" b="1" i="0" u="none" strike="noStrike" cap="none" dirty="0">
              <a:solidFill>
                <a:srgbClr val="486112"/>
              </a:solidFill>
              <a:latin typeface="Calibri"/>
              <a:ea typeface="Calibri"/>
              <a:cs typeface="Calibri"/>
              <a:sym typeface="Calibri"/>
            </a:endParaRPr>
          </a:p>
        </p:txBody>
      </p:sp>
      <p:sp>
        <p:nvSpPr>
          <p:cNvPr id="209" name="Google Shape;209;p8"/>
          <p:cNvSpPr/>
          <p:nvPr/>
        </p:nvSpPr>
        <p:spPr>
          <a:xfrm>
            <a:off x="292116" y="5419491"/>
            <a:ext cx="7215587" cy="1146211"/>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7000"/>
              </a:lnSpc>
              <a:spcBef>
                <a:spcPts val="0"/>
              </a:spcBef>
              <a:spcAft>
                <a:spcPts val="0"/>
              </a:spcAft>
              <a:buClr>
                <a:schemeClr val="dk1"/>
              </a:buClr>
              <a:buSzPts val="1600"/>
              <a:buFont typeface="Arial"/>
              <a:buChar char="•"/>
            </a:pPr>
            <a:r>
              <a:rPr lang="it-IT" sz="1600" dirty="0">
                <a:solidFill>
                  <a:schemeClr val="dk1"/>
                </a:solidFill>
                <a:latin typeface="Calibri"/>
                <a:ea typeface="Calibri"/>
                <a:cs typeface="Calibri"/>
                <a:sym typeface="Calibri"/>
              </a:rPr>
              <a:t>Crescita degli </a:t>
            </a:r>
            <a:r>
              <a:rPr lang="it-IT" sz="1600" b="1" dirty="0">
                <a:solidFill>
                  <a:schemeClr val="dk1"/>
                </a:solidFill>
                <a:latin typeface="Calibri"/>
                <a:ea typeface="Calibri"/>
                <a:cs typeface="Calibri"/>
                <a:sym typeface="Calibri"/>
              </a:rPr>
              <a:t>approvvigionamenti da fornitori locali</a:t>
            </a:r>
            <a:r>
              <a:rPr lang="it-IT" sz="1600" dirty="0">
                <a:solidFill>
                  <a:schemeClr val="dk1"/>
                </a:solidFill>
                <a:latin typeface="Calibri"/>
                <a:ea typeface="Calibri"/>
                <a:cs typeface="Calibri"/>
                <a:sym typeface="Calibri"/>
              </a:rPr>
              <a:t> (es. materiale propagazione/moltiplicazione; input intermedi; serre, impianti, macchinari, </a:t>
            </a:r>
            <a:r>
              <a:rPr lang="it-IT" sz="1600" dirty="0" err="1">
                <a:solidFill>
                  <a:schemeClr val="dk1"/>
                </a:solidFill>
                <a:latin typeface="Calibri"/>
                <a:ea typeface="Calibri"/>
                <a:cs typeface="Calibri"/>
                <a:sym typeface="Calibri"/>
              </a:rPr>
              <a:t>ecc</a:t>
            </a:r>
            <a:r>
              <a:rPr lang="it-IT" sz="1600" dirty="0">
                <a:solidFill>
                  <a:schemeClr val="dk1"/>
                </a:solidFill>
                <a:latin typeface="Calibri"/>
                <a:ea typeface="Calibri"/>
                <a:cs typeface="Calibri"/>
                <a:sym typeface="Calibri"/>
              </a:rPr>
              <a:t>): </a:t>
            </a:r>
            <a:r>
              <a:rPr lang="it-IT" sz="1600" b="1" dirty="0">
                <a:solidFill>
                  <a:schemeClr val="dk1"/>
                </a:solidFill>
                <a:latin typeface="Calibri"/>
                <a:ea typeface="Calibri"/>
                <a:cs typeface="Calibri"/>
                <a:sym typeface="Calibri"/>
              </a:rPr>
              <a:t>ibridatori e moltiplicatori delocalizzano attività </a:t>
            </a:r>
            <a:r>
              <a:rPr lang="it-IT" sz="1600" dirty="0">
                <a:solidFill>
                  <a:schemeClr val="dk1"/>
                </a:solidFill>
                <a:latin typeface="Calibri"/>
                <a:ea typeface="Calibri"/>
                <a:cs typeface="Calibri"/>
                <a:sym typeface="Calibri"/>
              </a:rPr>
              <a:t>per rendere disponibile la loro produzione sui diversi mercati locali</a:t>
            </a:r>
            <a:endParaRPr sz="1600" b="1" dirty="0">
              <a:solidFill>
                <a:srgbClr val="486112"/>
              </a:solidFill>
              <a:latin typeface="Trebuchet MS"/>
              <a:ea typeface="Trebuchet MS"/>
              <a:cs typeface="Trebuchet MS"/>
              <a:sym typeface="Trebuchet MS"/>
            </a:endParaRPr>
          </a:p>
        </p:txBody>
      </p:sp>
      <p:sp>
        <p:nvSpPr>
          <p:cNvPr id="210" name="Google Shape;210;p8"/>
          <p:cNvSpPr txBox="1"/>
          <p:nvPr/>
        </p:nvSpPr>
        <p:spPr>
          <a:xfrm>
            <a:off x="8323094" y="5447394"/>
            <a:ext cx="38689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Trebuchet MS"/>
                <a:ea typeface="Trebuchet MS"/>
                <a:cs typeface="Trebuchet MS"/>
                <a:sym typeface="Trebuchet MS"/>
              </a:rPr>
              <a:t>https://aiph.org/green-city/guidelines-2020/</a:t>
            </a:r>
            <a:endParaRPr/>
          </a:p>
        </p:txBody>
      </p:sp>
    </p:spTree>
  </p:cSld>
  <p:clrMapOvr>
    <a:masterClrMapping/>
  </p:clrMapOvr>
</p:sld>
</file>

<file path=ppt/theme/theme1.xml><?xml version="1.0" encoding="utf-8"?>
<a:theme xmlns:a="http://schemas.openxmlformats.org/drawingml/2006/main" name="Sfaccettatura">
  <a:themeElements>
    <a:clrScheme name="Sfaccettatura">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1908</TotalTime>
  <Words>8637</Words>
  <Application>Microsoft Macintosh PowerPoint</Application>
  <PresentationFormat>Widescreen</PresentationFormat>
  <Paragraphs>814</Paragraphs>
  <Slides>75</Slides>
  <Notes>45</Notes>
  <HiddenSlides>11</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75</vt:i4>
      </vt:variant>
    </vt:vector>
  </HeadingPairs>
  <TitlesOfParts>
    <vt:vector size="92" baseType="lpstr">
      <vt:lpstr>ＭＳ Ｐゴシック</vt:lpstr>
      <vt:lpstr>Arial</vt:lpstr>
      <vt:lpstr>Calibri</vt:lpstr>
      <vt:lpstr>Calibri Light</vt:lpstr>
      <vt:lpstr>Courier New</vt:lpstr>
      <vt:lpstr>Eugenio Text</vt:lpstr>
      <vt:lpstr>Gill Sans MT</vt:lpstr>
      <vt:lpstr>Lora</vt:lpstr>
      <vt:lpstr>Noto Sans Symbols</vt:lpstr>
      <vt:lpstr>proxima-nova</vt:lpstr>
      <vt:lpstr>Tahoma</vt:lpstr>
      <vt:lpstr>Times New Roman</vt:lpstr>
      <vt:lpstr>Trebuchet MS</vt:lpstr>
      <vt:lpstr>Verdana</vt:lpstr>
      <vt:lpstr>Wingdings</vt:lpstr>
      <vt:lpstr>Sfaccettatura</vt:lpstr>
      <vt:lpstr>Office Theme</vt:lpstr>
      <vt:lpstr>Presentazione standard di PowerPoint</vt:lpstr>
      <vt:lpstr>Articolazione della presentazione</vt:lpstr>
      <vt:lpstr>Presentazione standard di PowerPoint</vt:lpstr>
      <vt:lpstr>Evoluzione del contesto e dell’ambiente competitivo: un nuovo scenario internazionale</vt:lpstr>
      <vt:lpstr>Flussi di scambio florovivaismo MONDO</vt:lpstr>
      <vt:lpstr>Scambi Intra-EU fiori e piante in vaso</vt:lpstr>
      <vt:lpstr>Volumi di scambio florovivaismo MONDO</vt:lpstr>
      <vt:lpstr>Gli effetti del COVID:  le perdite iniziali…)</vt:lpstr>
      <vt:lpstr>Presentazione standard di PowerPoint</vt:lpstr>
      <vt:lpstr>Le prospettive del mercato (1)</vt:lpstr>
      <vt:lpstr>Le prospettive del mercato (2)</vt:lpstr>
      <vt:lpstr>Presentazione standard di PowerPoint</vt:lpstr>
      <vt:lpstr>Presentazione standard di PowerPoint</vt:lpstr>
      <vt:lpstr>Nuove tendenze dei consumi</vt:lpstr>
      <vt:lpstr>La segmentazione del mercato</vt:lpstr>
      <vt:lpstr>Segmentazione a singola variabile: generazionale</vt:lpstr>
      <vt:lpstr>Segmentazione multivariata psico-grafico comportamentale</vt:lpstr>
      <vt:lpstr>Segmentazione multivariata psico-grafico comportamentale</vt:lpstr>
      <vt:lpstr>La strategia competitiva</vt:lpstr>
      <vt:lpstr>La strategia competitiva</vt:lpstr>
      <vt:lpstr>L’approccio di marketing</vt:lpstr>
      <vt:lpstr>Trasformazioni della filiera e della logistica in EU</vt:lpstr>
      <vt:lpstr>Virtualizzazione dei flussi di scambio</vt:lpstr>
      <vt:lpstr>Crescita delle collaborazioni a livello orizzontale e verticale</vt:lpstr>
      <vt:lpstr>Consolidamento e verticalizzazione</vt:lpstr>
      <vt:lpstr>Specializzazione per canale servito</vt:lpstr>
      <vt:lpstr>Internazionalizzazione e coordinamento delle attività</vt:lpstr>
      <vt:lpstr>Sostenibilità e green management</vt:lpstr>
      <vt:lpstr>Analisi costi benefici</vt:lpstr>
      <vt:lpstr>Fito-stand</vt:lpstr>
      <vt:lpstr>Necessità di monitorare lo stato di salute della pianta in relazione allo stress da trasporto</vt:lpstr>
      <vt:lpstr>Necessità di monitorare lo stato di salute della pianta in relazione allo stress da trasporto</vt:lpstr>
      <vt:lpstr>Necessità di monitorare lo stato di salute della pianta in relazione allo stress da trasporto</vt:lpstr>
      <vt:lpstr>Novità in arrivo per la filiera del Verde in Italia e la gestione logistica?</vt:lpstr>
      <vt:lpstr>Nuove sfide di ricerca – azione (1)</vt:lpstr>
      <vt:lpstr>Nuove sfide di ricerca – azione (2)</vt:lpstr>
      <vt:lpstr>Nuove sfide di ricerca – azione (3)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Analisi costi benefici</vt:lpstr>
      <vt:lpstr>Fito-stand</vt:lpstr>
      <vt:lpstr>Necessità di monitorare lo stato di salute della pianta in relazione allo stress da trasporto</vt:lpstr>
      <vt:lpstr>Necessità di monitorare lo stato di salute della pianta in relazione allo stress da trasporto</vt:lpstr>
      <vt:lpstr>Necessità di monitorare lo stato di salute della pianta in relazione allo stress da trasporto</vt:lpstr>
      <vt:lpstr>La situazione attuale</vt:lpstr>
      <vt:lpstr>I drivers di mercato</vt:lpstr>
      <vt:lpstr>Una definizione di «logistica»</vt:lpstr>
      <vt:lpstr>Filiere del Verde Ornamentale e Logistica:  un percorso congiunto di cambiamento ed innovazione</vt:lpstr>
      <vt:lpstr>Presentazione standard di PowerPoint</vt:lpstr>
      <vt:lpstr>Unire le forze in ambito di logistica e condividere l’informazione: alcuni esempi di consolidamento</vt:lpstr>
      <vt:lpstr>Presentazione standard di PowerPoint</vt:lpstr>
      <vt:lpstr>Presentazione standard di PowerPoint</vt:lpstr>
      <vt:lpstr>Presentazione standard di PowerPoint</vt:lpstr>
      <vt:lpstr>Marketing strategico (2): l’approccio di marketing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Alcune prime valutazioni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 una logistica sostenibile dal vivaio al cliente</dc:title>
  <dc:creator>Sara Gabellini</dc:creator>
  <cp:lastModifiedBy>Microsoft Office User</cp:lastModifiedBy>
  <cp:revision>63</cp:revision>
  <dcterms:created xsi:type="dcterms:W3CDTF">2021-11-23T13:50:16Z</dcterms:created>
  <dcterms:modified xsi:type="dcterms:W3CDTF">2022-09-19T13:02:14Z</dcterms:modified>
</cp:coreProperties>
</file>